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4"/>
  </p:notesMasterIdLst>
  <p:handoutMasterIdLst>
    <p:handoutMasterId r:id="rId115"/>
  </p:handoutMasterIdLst>
  <p:sldIdLst>
    <p:sldId id="4944" r:id="rId2"/>
    <p:sldId id="4945" r:id="rId3"/>
    <p:sldId id="4946" r:id="rId4"/>
    <p:sldId id="4651" r:id="rId5"/>
    <p:sldId id="4652" r:id="rId6"/>
    <p:sldId id="4653" r:id="rId7"/>
    <p:sldId id="4654" r:id="rId8"/>
    <p:sldId id="4655" r:id="rId9"/>
    <p:sldId id="4656" r:id="rId10"/>
    <p:sldId id="4784" r:id="rId11"/>
    <p:sldId id="4785" r:id="rId12"/>
    <p:sldId id="4657" r:id="rId13"/>
    <p:sldId id="4660" r:id="rId14"/>
    <p:sldId id="4666" r:id="rId15"/>
    <p:sldId id="4665" r:id="rId16"/>
    <p:sldId id="4664" r:id="rId17"/>
    <p:sldId id="4663" r:id="rId18"/>
    <p:sldId id="4662" r:id="rId19"/>
    <p:sldId id="4670" r:id="rId20"/>
    <p:sldId id="4675" r:id="rId21"/>
    <p:sldId id="4674" r:id="rId22"/>
    <p:sldId id="4673" r:id="rId23"/>
    <p:sldId id="4672" r:id="rId24"/>
    <p:sldId id="4677" r:id="rId25"/>
    <p:sldId id="4680" r:id="rId26"/>
    <p:sldId id="4786" r:id="rId27"/>
    <p:sldId id="4787" r:id="rId28"/>
    <p:sldId id="4683" r:id="rId29"/>
    <p:sldId id="4686" r:id="rId30"/>
    <p:sldId id="4693" r:id="rId31"/>
    <p:sldId id="4696" r:id="rId32"/>
    <p:sldId id="4702" r:id="rId33"/>
    <p:sldId id="4701" r:id="rId34"/>
    <p:sldId id="4700" r:id="rId35"/>
    <p:sldId id="4699" r:id="rId36"/>
    <p:sldId id="4698" r:id="rId37"/>
    <p:sldId id="4705" r:id="rId38"/>
    <p:sldId id="4788" r:id="rId39"/>
    <p:sldId id="4789" r:id="rId40"/>
    <p:sldId id="4709" r:id="rId41"/>
    <p:sldId id="4712" r:id="rId42"/>
    <p:sldId id="4717" r:id="rId43"/>
    <p:sldId id="4720" r:id="rId44"/>
    <p:sldId id="4725" r:id="rId45"/>
    <p:sldId id="4724" r:id="rId46"/>
    <p:sldId id="4723" r:id="rId47"/>
    <p:sldId id="4722" r:id="rId48"/>
    <p:sldId id="4721" r:id="rId49"/>
    <p:sldId id="4729" r:id="rId50"/>
    <p:sldId id="4790" r:id="rId51"/>
    <p:sldId id="4791" r:id="rId52"/>
    <p:sldId id="4728" r:id="rId53"/>
    <p:sldId id="4732" r:id="rId54"/>
    <p:sldId id="4936" r:id="rId55"/>
    <p:sldId id="4737" r:id="rId56"/>
    <p:sldId id="4739" r:id="rId57"/>
    <p:sldId id="4745" r:id="rId58"/>
    <p:sldId id="4756" r:id="rId59"/>
    <p:sldId id="4759" r:id="rId60"/>
    <p:sldId id="4765" r:id="rId61"/>
    <p:sldId id="4764" r:id="rId62"/>
    <p:sldId id="4763" r:id="rId63"/>
    <p:sldId id="4762" r:id="rId64"/>
    <p:sldId id="4761" r:id="rId65"/>
    <p:sldId id="4793" r:id="rId66"/>
    <p:sldId id="4794" r:id="rId67"/>
    <p:sldId id="4767" r:id="rId68"/>
    <p:sldId id="4941" r:id="rId69"/>
    <p:sldId id="4772" r:id="rId70"/>
    <p:sldId id="4774" r:id="rId71"/>
    <p:sldId id="4776" r:id="rId72"/>
    <p:sldId id="4795" r:id="rId73"/>
    <p:sldId id="4783" r:id="rId74"/>
    <p:sldId id="4779" r:id="rId75"/>
    <p:sldId id="4778" r:id="rId76"/>
    <p:sldId id="4935" r:id="rId77"/>
    <p:sldId id="4798" r:id="rId78"/>
    <p:sldId id="4799" r:id="rId79"/>
    <p:sldId id="4800" r:id="rId80"/>
    <p:sldId id="4801" r:id="rId81"/>
    <p:sldId id="4802" r:id="rId82"/>
    <p:sldId id="4803" r:id="rId83"/>
    <p:sldId id="4804" r:id="rId84"/>
    <p:sldId id="4805" r:id="rId85"/>
    <p:sldId id="4806" r:id="rId86"/>
    <p:sldId id="4807" r:id="rId87"/>
    <p:sldId id="4808" r:id="rId88"/>
    <p:sldId id="4809" r:id="rId89"/>
    <p:sldId id="4810" r:id="rId90"/>
    <p:sldId id="4811" r:id="rId91"/>
    <p:sldId id="4812" r:id="rId92"/>
    <p:sldId id="4813" r:id="rId93"/>
    <p:sldId id="4814" r:id="rId94"/>
    <p:sldId id="4815" r:id="rId95"/>
    <p:sldId id="4816" r:id="rId96"/>
    <p:sldId id="4817" r:id="rId97"/>
    <p:sldId id="4818" r:id="rId98"/>
    <p:sldId id="4819" r:id="rId99"/>
    <p:sldId id="4820" r:id="rId100"/>
    <p:sldId id="4821" r:id="rId101"/>
    <p:sldId id="4942" r:id="rId102"/>
    <p:sldId id="4822" r:id="rId103"/>
    <p:sldId id="4823" r:id="rId104"/>
    <p:sldId id="4824" r:id="rId105"/>
    <p:sldId id="4825" r:id="rId106"/>
    <p:sldId id="4826" r:id="rId107"/>
    <p:sldId id="4827" r:id="rId108"/>
    <p:sldId id="4828" r:id="rId109"/>
    <p:sldId id="4947" r:id="rId110"/>
    <p:sldId id="4948" r:id="rId111"/>
    <p:sldId id="4949" r:id="rId112"/>
    <p:sldId id="4950" r:id="rId1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0FF"/>
    <a:srgbClr val="CC99FF"/>
    <a:srgbClr val="9900FF"/>
    <a:srgbClr val="FF5050"/>
    <a:srgbClr val="99FFCC"/>
    <a:srgbClr val="FF99FF"/>
    <a:srgbClr val="996600"/>
    <a:srgbClr val="9966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 autoAdjust="0"/>
    <p:restoredTop sz="97694" autoAdjust="0"/>
  </p:normalViewPr>
  <p:slideViewPr>
    <p:cSldViewPr>
      <p:cViewPr varScale="1">
        <p:scale>
          <a:sx n="90" d="100"/>
          <a:sy n="90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E9646C9E-735A-4A9D-B9EF-22BEEAE3F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0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8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1C8DA872-17EF-4679-8A7D-7006CE1B6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31D3-755A-41E2-B873-D1C263D65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AB343-0750-452A-AE54-03939387A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79CB-DB38-431E-BCB8-12FFB692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CEC8E-71F0-4786-A489-EBB3E0467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4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5504-FEE1-408A-87F1-B143E039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2E55-466F-4C5D-B307-672305A65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E1E6-1019-40C2-BD28-7B83C944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7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4DB2-380D-492D-AA03-860DFAB2D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5AF0-7B9B-40E7-A57E-721AEA339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2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4E98-D969-4E6F-9FD9-9EA2A7F98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6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070B-2F9C-4CA4-A40A-80C0F826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F947-6CF6-4C47-B857-45178C36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A94B-6F3A-49C7-BC36-582574D83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8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882EF35-244B-4072-B464-61F88977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7" r:id="rId2"/>
    <p:sldLayoutId id="2147484186" r:id="rId3"/>
    <p:sldLayoutId id="2147484185" r:id="rId4"/>
    <p:sldLayoutId id="2147484184" r:id="rId5"/>
    <p:sldLayoutId id="2147484183" r:id="rId6"/>
    <p:sldLayoutId id="2147484182" r:id="rId7"/>
    <p:sldLayoutId id="2147484181" r:id="rId8"/>
    <p:sldLayoutId id="2147484180" r:id="rId9"/>
    <p:sldLayoutId id="2147484179" r:id="rId10"/>
    <p:sldLayoutId id="2147484178" r:id="rId11"/>
    <p:sldLayoutId id="2147484177" r:id="rId12"/>
    <p:sldLayoutId id="21474841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DNA_Genetics_Uni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DNA_Genetics_Unit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</p:spTree>
    <p:extLst>
      <p:ext uri="{BB962C8B-B14F-4D97-AF65-F5344CB8AC3E}">
        <p14:creationId xmlns:p14="http://schemas.microsoft.com/office/powerpoint/2010/main" val="4198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0516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C99"/>
                </a:solidFill>
              </a:rPr>
              <a:t>What were </a:t>
            </a:r>
            <a:r>
              <a:rPr lang="en-US" dirty="0" err="1" smtClean="0">
                <a:solidFill>
                  <a:srgbClr val="FFCC99"/>
                </a:solidFill>
              </a:rPr>
              <a:t>Mendels</a:t>
            </a:r>
            <a:r>
              <a:rPr lang="en-US" dirty="0" smtClean="0">
                <a:solidFill>
                  <a:srgbClr val="FFCC99"/>
                </a:solidFill>
              </a:rPr>
              <a:t> results in the F</a:t>
            </a:r>
            <a:r>
              <a:rPr lang="en-US" sz="2800" dirty="0" smtClean="0">
                <a:solidFill>
                  <a:srgbClr val="FFCC99"/>
                </a:solidFill>
              </a:rPr>
              <a:t>2 Generation?</a:t>
            </a:r>
          </a:p>
          <a:p>
            <a:pPr eaLnBrk="1" hangingPunct="1"/>
            <a:endParaRPr lang="en-US" dirty="0" smtClean="0">
              <a:solidFill>
                <a:srgbClr val="66FF99"/>
              </a:solidFill>
            </a:endParaRPr>
          </a:p>
        </p:txBody>
      </p:sp>
      <p:pic>
        <p:nvPicPr>
          <p:cNvPr id="99332" name="Picture 6" descr="ch10_0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267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14363" y="5372100"/>
            <a:ext cx="276225" cy="292100"/>
          </a:xfrm>
          <a:custGeom>
            <a:avLst/>
            <a:gdLst>
              <a:gd name="connsiteX0" fmla="*/ 156755 w 277058"/>
              <a:gd name="connsiteY0" fmla="*/ 10248 h 293229"/>
              <a:gd name="connsiteX1" fmla="*/ 78377 w 277058"/>
              <a:gd name="connsiteY1" fmla="*/ 23311 h 293229"/>
              <a:gd name="connsiteX2" fmla="*/ 26126 w 277058"/>
              <a:gd name="connsiteY2" fmla="*/ 36374 h 293229"/>
              <a:gd name="connsiteX3" fmla="*/ 13063 w 277058"/>
              <a:gd name="connsiteY3" fmla="*/ 75562 h 293229"/>
              <a:gd name="connsiteX4" fmla="*/ 0 w 277058"/>
              <a:gd name="connsiteY4" fmla="*/ 140877 h 293229"/>
              <a:gd name="connsiteX5" fmla="*/ 26126 w 277058"/>
              <a:gd name="connsiteY5" fmla="*/ 232317 h 293229"/>
              <a:gd name="connsiteX6" fmla="*/ 65315 w 277058"/>
              <a:gd name="connsiteY6" fmla="*/ 271505 h 293229"/>
              <a:gd name="connsiteX7" fmla="*/ 248195 w 277058"/>
              <a:gd name="connsiteY7" fmla="*/ 258442 h 293229"/>
              <a:gd name="connsiteX8" fmla="*/ 235132 w 277058"/>
              <a:gd name="connsiteY8" fmla="*/ 153940 h 293229"/>
              <a:gd name="connsiteX9" fmla="*/ 169817 w 277058"/>
              <a:gd name="connsiteY9" fmla="*/ 49437 h 293229"/>
              <a:gd name="connsiteX10" fmla="*/ 156755 w 277058"/>
              <a:gd name="connsiteY10" fmla="*/ 10248 h 2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058" h="293229">
                <a:moveTo>
                  <a:pt x="156755" y="10248"/>
                </a:moveTo>
                <a:cubicBezTo>
                  <a:pt x="141515" y="5894"/>
                  <a:pt x="104349" y="18117"/>
                  <a:pt x="78377" y="23311"/>
                </a:cubicBezTo>
                <a:cubicBezTo>
                  <a:pt x="60773" y="26832"/>
                  <a:pt x="40145" y="25159"/>
                  <a:pt x="26126" y="36374"/>
                </a:cubicBezTo>
                <a:cubicBezTo>
                  <a:pt x="15374" y="44976"/>
                  <a:pt x="16403" y="62204"/>
                  <a:pt x="13063" y="75562"/>
                </a:cubicBezTo>
                <a:cubicBezTo>
                  <a:pt x="7678" y="97102"/>
                  <a:pt x="4354" y="119105"/>
                  <a:pt x="0" y="140877"/>
                </a:cubicBezTo>
                <a:cubicBezTo>
                  <a:pt x="1742" y="147844"/>
                  <a:pt x="18630" y="221074"/>
                  <a:pt x="26126" y="232317"/>
                </a:cubicBezTo>
                <a:cubicBezTo>
                  <a:pt x="36373" y="247688"/>
                  <a:pt x="52252" y="258442"/>
                  <a:pt x="65315" y="271505"/>
                </a:cubicBezTo>
                <a:cubicBezTo>
                  <a:pt x="126275" y="267151"/>
                  <a:pt x="197946" y="293229"/>
                  <a:pt x="248195" y="258442"/>
                </a:cubicBezTo>
                <a:cubicBezTo>
                  <a:pt x="277058" y="238460"/>
                  <a:pt x="242488" y="188266"/>
                  <a:pt x="235132" y="153940"/>
                </a:cubicBezTo>
                <a:cubicBezTo>
                  <a:pt x="216995" y="69304"/>
                  <a:pt x="224535" y="85915"/>
                  <a:pt x="169817" y="49437"/>
                </a:cubicBezTo>
                <a:cubicBezTo>
                  <a:pt x="136861" y="0"/>
                  <a:pt x="171995" y="14602"/>
                  <a:pt x="156755" y="10248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28947" y="114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39122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Tall : 1 Short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1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C99"/>
                </a:solidFill>
              </a:rPr>
              <a:t>What were </a:t>
            </a:r>
            <a:r>
              <a:rPr lang="en-US" dirty="0" err="1" smtClean="0">
                <a:solidFill>
                  <a:srgbClr val="FFCC99"/>
                </a:solidFill>
              </a:rPr>
              <a:t>Mendels</a:t>
            </a:r>
            <a:r>
              <a:rPr lang="en-US" dirty="0" smtClean="0">
                <a:solidFill>
                  <a:srgbClr val="FFCC99"/>
                </a:solidFill>
              </a:rPr>
              <a:t> results in the F</a:t>
            </a:r>
            <a:r>
              <a:rPr lang="en-US" sz="2800" dirty="0" smtClean="0">
                <a:solidFill>
                  <a:srgbClr val="FFCC99"/>
                </a:solidFill>
              </a:rPr>
              <a:t>2 Generation?</a:t>
            </a:r>
          </a:p>
          <a:p>
            <a:pPr lvl="1" eaLnBrk="1" hangingPunct="1"/>
            <a:r>
              <a:rPr lang="en-US" dirty="0" smtClean="0">
                <a:solidFill>
                  <a:srgbClr val="66FF99"/>
                </a:solidFill>
              </a:rPr>
              <a:t>In the next F</a:t>
            </a:r>
            <a:r>
              <a:rPr lang="en-US" sz="2400" dirty="0" smtClean="0">
                <a:solidFill>
                  <a:srgbClr val="66FF99"/>
                </a:solidFill>
              </a:rPr>
              <a:t>2</a:t>
            </a:r>
            <a:r>
              <a:rPr lang="en-US" dirty="0" smtClean="0">
                <a:solidFill>
                  <a:srgbClr val="66FF99"/>
                </a:solidFill>
              </a:rPr>
              <a:t> generation, ¼ of the pea plants were short, ¾ were tall.</a:t>
            </a:r>
          </a:p>
          <a:p>
            <a:pPr eaLnBrk="1" hangingPunct="1"/>
            <a:endParaRPr lang="en-US" dirty="0" smtClean="0">
              <a:solidFill>
                <a:srgbClr val="66FF99"/>
              </a:solidFill>
            </a:endParaRPr>
          </a:p>
        </p:txBody>
      </p:sp>
      <p:pic>
        <p:nvPicPr>
          <p:cNvPr id="99332" name="Picture 6" descr="ch10_0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267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14363" y="5372100"/>
            <a:ext cx="276225" cy="292100"/>
          </a:xfrm>
          <a:custGeom>
            <a:avLst/>
            <a:gdLst>
              <a:gd name="connsiteX0" fmla="*/ 156755 w 277058"/>
              <a:gd name="connsiteY0" fmla="*/ 10248 h 293229"/>
              <a:gd name="connsiteX1" fmla="*/ 78377 w 277058"/>
              <a:gd name="connsiteY1" fmla="*/ 23311 h 293229"/>
              <a:gd name="connsiteX2" fmla="*/ 26126 w 277058"/>
              <a:gd name="connsiteY2" fmla="*/ 36374 h 293229"/>
              <a:gd name="connsiteX3" fmla="*/ 13063 w 277058"/>
              <a:gd name="connsiteY3" fmla="*/ 75562 h 293229"/>
              <a:gd name="connsiteX4" fmla="*/ 0 w 277058"/>
              <a:gd name="connsiteY4" fmla="*/ 140877 h 293229"/>
              <a:gd name="connsiteX5" fmla="*/ 26126 w 277058"/>
              <a:gd name="connsiteY5" fmla="*/ 232317 h 293229"/>
              <a:gd name="connsiteX6" fmla="*/ 65315 w 277058"/>
              <a:gd name="connsiteY6" fmla="*/ 271505 h 293229"/>
              <a:gd name="connsiteX7" fmla="*/ 248195 w 277058"/>
              <a:gd name="connsiteY7" fmla="*/ 258442 h 293229"/>
              <a:gd name="connsiteX8" fmla="*/ 235132 w 277058"/>
              <a:gd name="connsiteY8" fmla="*/ 153940 h 293229"/>
              <a:gd name="connsiteX9" fmla="*/ 169817 w 277058"/>
              <a:gd name="connsiteY9" fmla="*/ 49437 h 293229"/>
              <a:gd name="connsiteX10" fmla="*/ 156755 w 277058"/>
              <a:gd name="connsiteY10" fmla="*/ 10248 h 2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058" h="293229">
                <a:moveTo>
                  <a:pt x="156755" y="10248"/>
                </a:moveTo>
                <a:cubicBezTo>
                  <a:pt x="141515" y="5894"/>
                  <a:pt x="104349" y="18117"/>
                  <a:pt x="78377" y="23311"/>
                </a:cubicBezTo>
                <a:cubicBezTo>
                  <a:pt x="60773" y="26832"/>
                  <a:pt x="40145" y="25159"/>
                  <a:pt x="26126" y="36374"/>
                </a:cubicBezTo>
                <a:cubicBezTo>
                  <a:pt x="15374" y="44976"/>
                  <a:pt x="16403" y="62204"/>
                  <a:pt x="13063" y="75562"/>
                </a:cubicBezTo>
                <a:cubicBezTo>
                  <a:pt x="7678" y="97102"/>
                  <a:pt x="4354" y="119105"/>
                  <a:pt x="0" y="140877"/>
                </a:cubicBezTo>
                <a:cubicBezTo>
                  <a:pt x="1742" y="147844"/>
                  <a:pt x="18630" y="221074"/>
                  <a:pt x="26126" y="232317"/>
                </a:cubicBezTo>
                <a:cubicBezTo>
                  <a:pt x="36373" y="247688"/>
                  <a:pt x="52252" y="258442"/>
                  <a:pt x="65315" y="271505"/>
                </a:cubicBezTo>
                <a:cubicBezTo>
                  <a:pt x="126275" y="267151"/>
                  <a:pt x="197946" y="293229"/>
                  <a:pt x="248195" y="258442"/>
                </a:cubicBezTo>
                <a:cubicBezTo>
                  <a:pt x="277058" y="238460"/>
                  <a:pt x="242488" y="188266"/>
                  <a:pt x="235132" y="153940"/>
                </a:cubicBezTo>
                <a:cubicBezTo>
                  <a:pt x="216995" y="69304"/>
                  <a:pt x="224535" y="85915"/>
                  <a:pt x="169817" y="49437"/>
                </a:cubicBezTo>
                <a:cubicBezTo>
                  <a:pt x="136861" y="0"/>
                  <a:pt x="171995" y="14602"/>
                  <a:pt x="156755" y="10248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28947" y="114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39122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Tall : 1 Short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1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the name for an organism’s physical appearance or its visible traits.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4876800"/>
          </a:xfrm>
          <a:prstGeom prst="rect">
            <a:avLst/>
          </a:prstGeom>
          <a:noFill/>
          <a:ln w="76200" algn="ctr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4763"/>
            <a:ext cx="4191000" cy="4899837"/>
          </a:xfrm>
          <a:prstGeom prst="rect">
            <a:avLst/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6200" y="145751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5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the name for an organism’s physical appearance or its visible traits.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4876800"/>
          </a:xfrm>
          <a:prstGeom prst="rect">
            <a:avLst/>
          </a:prstGeom>
          <a:noFill/>
          <a:ln w="76200" algn="ctr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4763"/>
            <a:ext cx="4191000" cy="4899837"/>
          </a:xfrm>
          <a:prstGeom prst="rect">
            <a:avLst/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6200" y="145751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6251" y="5401270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4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the name for an organism’s physical appearance or its visible traits.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4876800"/>
          </a:xfrm>
          <a:prstGeom prst="rect">
            <a:avLst/>
          </a:prstGeom>
          <a:noFill/>
          <a:ln w="76200" algn="ctr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4763"/>
            <a:ext cx="4191000" cy="4899837"/>
          </a:xfrm>
          <a:prstGeom prst="rect">
            <a:avLst/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6200" y="145751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6251" y="5401270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6787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Phenotype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6251" y="2242342"/>
            <a:ext cx="6646985" cy="3046988"/>
          </a:xfrm>
          <a:prstGeom prst="rect">
            <a:avLst/>
          </a:prstGeom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Phenotype</a:t>
            </a:r>
          </a:p>
        </p:txBody>
      </p:sp>
    </p:spTree>
    <p:extLst>
      <p:ext uri="{BB962C8B-B14F-4D97-AF65-F5344CB8AC3E}">
        <p14:creationId xmlns:p14="http://schemas.microsoft.com/office/powerpoint/2010/main" val="41076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974041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6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8582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TYPO</a:t>
                      </a:r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5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name for an organism’s genetic makeup, or allele combinations</a:t>
            </a:r>
          </a:p>
        </p:txBody>
      </p:sp>
      <p:pic>
        <p:nvPicPr>
          <p:cNvPr id="104452" name="Picture 5" descr="Pha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114925"/>
          </a:xfrm>
          <a:prstGeom prst="rect">
            <a:avLst/>
          </a:prstGeom>
          <a:noFill/>
          <a:ln w="762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398526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38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name for an organism’s genetic makeup, or allele combinations</a:t>
            </a:r>
          </a:p>
        </p:txBody>
      </p:sp>
      <p:pic>
        <p:nvPicPr>
          <p:cNvPr id="104452" name="Picture 5" descr="Pha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114925"/>
          </a:xfrm>
          <a:prstGeom prst="rect">
            <a:avLst/>
          </a:prstGeom>
          <a:noFill/>
          <a:ln w="762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398526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10200"/>
            <a:ext cx="4246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Answer is…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9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WordArt 2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287747" name="WordArt 3"/>
          <p:cNvSpPr>
            <a:spLocks noChangeArrowheads="1" noChangeShapeType="1" noTextEdit="1"/>
          </p:cNvSpPr>
          <p:nvPr/>
        </p:nvSpPr>
        <p:spPr bwMode="auto">
          <a:xfrm>
            <a:off x="533400" y="2286000"/>
            <a:ext cx="80772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Hundreds of more slides,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activities, video links,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homework package, lesson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notes, review games,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rubrics, 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full version of this unit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and larger curriculum.</a:t>
            </a:r>
          </a:p>
        </p:txBody>
      </p:sp>
    </p:spTree>
    <p:extLst>
      <p:ext uri="{BB962C8B-B14F-4D97-AF65-F5344CB8AC3E}">
        <p14:creationId xmlns:p14="http://schemas.microsoft.com/office/powerpoint/2010/main" val="2756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340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FFCC"/>
                          </a:solidFill>
                        </a:rPr>
                        <a:t>MEN</a:t>
                      </a:r>
                      <a:br>
                        <a:rPr lang="en-US" dirty="0" smtClean="0">
                          <a:solidFill>
                            <a:srgbClr val="99FFC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99FFCC"/>
                          </a:solidFill>
                        </a:rPr>
                        <a:t>DULL</a:t>
                      </a:r>
                      <a:endParaRPr lang="en-US" dirty="0">
                        <a:solidFill>
                          <a:srgbClr val="99FF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</p:spTree>
    <p:extLst>
      <p:ext uri="{BB962C8B-B14F-4D97-AF65-F5344CB8AC3E}">
        <p14:creationId xmlns:p14="http://schemas.microsoft.com/office/powerpoint/2010/main" val="4198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hlinkClick r:id="rId3"/>
              </a:rPr>
              <a:t>http://sciencepowerpoint.com/DNA_Genetics_Unit.html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33413" y="1600200"/>
            <a:ext cx="7772400" cy="25146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914400" y="1676400"/>
            <a:ext cx="723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99FF"/>
                </a:solidFill>
              </a:rPr>
              <a:t>Areas of Focus within The DNA and Genetics Unit: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99"/>
                </a:solidFill>
              </a:rPr>
              <a:t>DNA, DNA Extraction, Structure of DNA, Discovery of the Double Helix, Rosalind Franklin, Nucleotides, RNA, Cell Division, Mitosis, Phases of Mitosis, Chromosomes, Cancer, Ways to Avoid Cancer, What is Inside a Cigarette?, Facts about Smoking?, Anti-Smoking Ads, Meiosis, Phases in Meiosis, </a:t>
            </a:r>
            <a:r>
              <a:rPr lang="en-US" sz="1800" dirty="0" err="1">
                <a:solidFill>
                  <a:srgbClr val="FFFF99"/>
                </a:solidFill>
              </a:rPr>
              <a:t>Mendelian</a:t>
            </a:r>
            <a:r>
              <a:rPr lang="en-US" sz="1800" dirty="0">
                <a:solidFill>
                  <a:srgbClr val="FFFF99"/>
                </a:solidFill>
              </a:rPr>
              <a:t> Genetics, </a:t>
            </a:r>
            <a:r>
              <a:rPr lang="en-US" sz="1800" dirty="0" err="1">
                <a:solidFill>
                  <a:srgbClr val="FFFF99"/>
                </a:solidFill>
              </a:rPr>
              <a:t>Gregor</a:t>
            </a:r>
            <a:r>
              <a:rPr lang="en-US" sz="1800" dirty="0">
                <a:solidFill>
                  <a:srgbClr val="FFFF99"/>
                </a:solidFill>
              </a:rPr>
              <a:t> Mendel, </a:t>
            </a:r>
            <a:r>
              <a:rPr lang="en-US" sz="1800" dirty="0" err="1">
                <a:solidFill>
                  <a:srgbClr val="FFFF99"/>
                </a:solidFill>
              </a:rPr>
              <a:t>Punnett</a:t>
            </a:r>
            <a:r>
              <a:rPr lang="en-US" sz="1800" dirty="0">
                <a:solidFill>
                  <a:srgbClr val="FFFF99"/>
                </a:solidFill>
              </a:rPr>
              <a:t> Squares, Probability, </a:t>
            </a:r>
            <a:r>
              <a:rPr lang="en-US" sz="1800" dirty="0" err="1">
                <a:solidFill>
                  <a:srgbClr val="FFFF99"/>
                </a:solidFill>
              </a:rPr>
              <a:t>Dihybrid</a:t>
            </a:r>
            <a:r>
              <a:rPr lang="en-US" sz="1800" dirty="0">
                <a:solidFill>
                  <a:srgbClr val="FFFF99"/>
                </a:solidFill>
              </a:rPr>
              <a:t> Cross, </a:t>
            </a:r>
            <a:r>
              <a:rPr lang="en-US" sz="1800" dirty="0" err="1">
                <a:solidFill>
                  <a:srgbClr val="FFFF99"/>
                </a:solidFill>
              </a:rPr>
              <a:t>Codominance</a:t>
            </a:r>
            <a:r>
              <a:rPr lang="en-US" sz="1800" dirty="0">
                <a:solidFill>
                  <a:srgbClr val="FFFF99"/>
                </a:solidFill>
              </a:rPr>
              <a:t>, Bio-Ethics, Stem Cell Debate, Cloning Debate</a:t>
            </a:r>
          </a:p>
        </p:txBody>
      </p:sp>
    </p:spTree>
    <p:extLst>
      <p:ext uri="{BB962C8B-B14F-4D97-AF65-F5344CB8AC3E}">
        <p14:creationId xmlns:p14="http://schemas.microsoft.com/office/powerpoint/2010/main" val="89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485775" y="6324600"/>
            <a:ext cx="228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>
                <a:latin typeface="Times New Roman" pitchFamily="18" charset="0"/>
              </a:rPr>
              <a:t>This Monk is known as the father of modern genetics for his work with pea plants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81200" cy="2299923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1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chemeClr val="bg1"/>
                </a:solidFill>
              </a:rPr>
              <a:t>Punnett</a:t>
            </a:r>
            <a:r>
              <a:rPr lang="en-US" dirty="0" smtClean="0">
                <a:solidFill>
                  <a:schemeClr val="bg1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1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chemeClr val="bg1"/>
                </a:solidFill>
              </a:rPr>
              <a:t>Punnett</a:t>
            </a:r>
            <a:r>
              <a:rPr lang="en-US" dirty="0" smtClean="0">
                <a:solidFill>
                  <a:schemeClr val="bg1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</a:t>
            </a:r>
            <a:r>
              <a:rPr lang="en-US" dirty="0" smtClean="0">
                <a:solidFill>
                  <a:schemeClr val="bg1"/>
                </a:solidFill>
              </a:rPr>
              <a:t>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12" y="6736556"/>
            <a:ext cx="133588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bg1"/>
                </a:solidFill>
              </a:rPr>
              <a:t>Offspring </a:t>
            </a:r>
            <a:r>
              <a:rPr lang="en-US" dirty="0" smtClean="0">
                <a:solidFill>
                  <a:schemeClr val="bg1"/>
                </a:solidFill>
              </a:rPr>
              <a:t>with the same </a:t>
            </a:r>
            <a:r>
              <a:rPr lang="en-US" dirty="0">
                <a:solidFill>
                  <a:schemeClr val="bg1"/>
                </a:solidFill>
              </a:rPr>
              <a:t>traits as the </a:t>
            </a:r>
            <a:r>
              <a:rPr lang="en-US" dirty="0" smtClean="0">
                <a:solidFill>
                  <a:schemeClr val="bg1"/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DNA and Genetics Uni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391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DNA and Genetics Unit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hlinkClick r:id="rId3"/>
              </a:rPr>
              <a:t>http://sciencepowerpoint.com/DNA_Genetics_Unit.html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633413" y="1600200"/>
            <a:ext cx="7772400" cy="25146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914400" y="1676400"/>
            <a:ext cx="723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 dirty="0">
                <a:solidFill>
                  <a:srgbClr val="FF99FF"/>
                </a:solidFill>
              </a:rPr>
              <a:t>Areas of Focus within The DNA and Genetics Unit: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FFF99"/>
                </a:solidFill>
              </a:rPr>
              <a:t>DNA, DNA Extraction, Structure of DNA, Discovery of the Double Helix, Rosalind Franklin, Nucleotides, RNA, Cell Division, Mitosis, Phases of Mitosis, Chromosomes, Cancer, Ways to Avoid Cancer, What is Inside a Cigarette?, Facts about Smoking?, Anti-Smoking Ads, Meiosis, Phases in Meiosis, </a:t>
            </a:r>
            <a:r>
              <a:rPr lang="en-US" sz="1800" dirty="0" err="1">
                <a:solidFill>
                  <a:srgbClr val="FFFF99"/>
                </a:solidFill>
              </a:rPr>
              <a:t>Mendelian</a:t>
            </a:r>
            <a:r>
              <a:rPr lang="en-US" sz="1800" dirty="0">
                <a:solidFill>
                  <a:srgbClr val="FFFF99"/>
                </a:solidFill>
              </a:rPr>
              <a:t> Genetics, </a:t>
            </a:r>
            <a:r>
              <a:rPr lang="en-US" sz="1800" dirty="0" err="1">
                <a:solidFill>
                  <a:srgbClr val="FFFF99"/>
                </a:solidFill>
              </a:rPr>
              <a:t>Gregor</a:t>
            </a:r>
            <a:r>
              <a:rPr lang="en-US" sz="1800" dirty="0">
                <a:solidFill>
                  <a:srgbClr val="FFFF99"/>
                </a:solidFill>
              </a:rPr>
              <a:t> Mendel, </a:t>
            </a:r>
            <a:r>
              <a:rPr lang="en-US" sz="1800" dirty="0" err="1">
                <a:solidFill>
                  <a:srgbClr val="FFFF99"/>
                </a:solidFill>
              </a:rPr>
              <a:t>Punnett</a:t>
            </a:r>
            <a:r>
              <a:rPr lang="en-US" sz="1800" dirty="0">
                <a:solidFill>
                  <a:srgbClr val="FFFF99"/>
                </a:solidFill>
              </a:rPr>
              <a:t> Squares, Probability, </a:t>
            </a:r>
            <a:r>
              <a:rPr lang="en-US" sz="1800" dirty="0" err="1">
                <a:solidFill>
                  <a:srgbClr val="FFFF99"/>
                </a:solidFill>
              </a:rPr>
              <a:t>Dihybrid</a:t>
            </a:r>
            <a:r>
              <a:rPr lang="en-US" sz="1800" dirty="0">
                <a:solidFill>
                  <a:srgbClr val="FFFF99"/>
                </a:solidFill>
              </a:rPr>
              <a:t> Cross, </a:t>
            </a:r>
            <a:r>
              <a:rPr lang="en-US" sz="1800" dirty="0" err="1">
                <a:solidFill>
                  <a:srgbClr val="FFFF99"/>
                </a:solidFill>
              </a:rPr>
              <a:t>Codominance</a:t>
            </a:r>
            <a:r>
              <a:rPr lang="en-US" sz="1800" dirty="0">
                <a:solidFill>
                  <a:srgbClr val="FFFF99"/>
                </a:solidFill>
              </a:rPr>
              <a:t>, Bio-Ethics, Stem Cell Debate, Cloning Debate</a:t>
            </a:r>
          </a:p>
        </p:txBody>
      </p:sp>
    </p:spTree>
    <p:extLst>
      <p:ext uri="{BB962C8B-B14F-4D97-AF65-F5344CB8AC3E}">
        <p14:creationId xmlns:p14="http://schemas.microsoft.com/office/powerpoint/2010/main" val="89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bg1"/>
                </a:solidFill>
              </a:rPr>
              <a:t>Offspring </a:t>
            </a:r>
            <a:r>
              <a:rPr lang="en-US" dirty="0" smtClean="0">
                <a:solidFill>
                  <a:schemeClr val="bg1"/>
                </a:solidFill>
              </a:rPr>
              <a:t>with the same </a:t>
            </a:r>
            <a:r>
              <a:rPr lang="en-US" dirty="0">
                <a:solidFill>
                  <a:schemeClr val="bg1"/>
                </a:solidFill>
              </a:rPr>
              <a:t>traits as the </a:t>
            </a:r>
            <a:r>
              <a:rPr lang="en-US" dirty="0" smtClean="0">
                <a:solidFill>
                  <a:schemeClr val="bg1"/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C99"/>
                </a:solidFill>
              </a:rPr>
              <a:t>What were </a:t>
            </a:r>
            <a:r>
              <a:rPr lang="en-US" dirty="0" err="1" smtClean="0">
                <a:solidFill>
                  <a:srgbClr val="FFCC99"/>
                </a:solidFill>
              </a:rPr>
              <a:t>Mendels</a:t>
            </a:r>
            <a:r>
              <a:rPr lang="en-US" dirty="0" smtClean="0">
                <a:solidFill>
                  <a:srgbClr val="FFCC99"/>
                </a:solidFill>
              </a:rPr>
              <a:t> results in the F</a:t>
            </a:r>
            <a:r>
              <a:rPr lang="en-US" sz="2800" dirty="0" smtClean="0">
                <a:solidFill>
                  <a:srgbClr val="FFCC99"/>
                </a:solidFill>
              </a:rPr>
              <a:t>2 Generation?</a:t>
            </a:r>
          </a:p>
          <a:p>
            <a:pPr eaLnBrk="1" hangingPunct="1"/>
            <a:endParaRPr lang="en-US" dirty="0" smtClean="0">
              <a:solidFill>
                <a:srgbClr val="66FF99"/>
              </a:solidFill>
            </a:endParaRPr>
          </a:p>
        </p:txBody>
      </p:sp>
      <p:pic>
        <p:nvPicPr>
          <p:cNvPr id="99332" name="Picture 6" descr="ch10_0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267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14363" y="5372100"/>
            <a:ext cx="276225" cy="292100"/>
          </a:xfrm>
          <a:custGeom>
            <a:avLst/>
            <a:gdLst>
              <a:gd name="connsiteX0" fmla="*/ 156755 w 277058"/>
              <a:gd name="connsiteY0" fmla="*/ 10248 h 293229"/>
              <a:gd name="connsiteX1" fmla="*/ 78377 w 277058"/>
              <a:gd name="connsiteY1" fmla="*/ 23311 h 293229"/>
              <a:gd name="connsiteX2" fmla="*/ 26126 w 277058"/>
              <a:gd name="connsiteY2" fmla="*/ 36374 h 293229"/>
              <a:gd name="connsiteX3" fmla="*/ 13063 w 277058"/>
              <a:gd name="connsiteY3" fmla="*/ 75562 h 293229"/>
              <a:gd name="connsiteX4" fmla="*/ 0 w 277058"/>
              <a:gd name="connsiteY4" fmla="*/ 140877 h 293229"/>
              <a:gd name="connsiteX5" fmla="*/ 26126 w 277058"/>
              <a:gd name="connsiteY5" fmla="*/ 232317 h 293229"/>
              <a:gd name="connsiteX6" fmla="*/ 65315 w 277058"/>
              <a:gd name="connsiteY6" fmla="*/ 271505 h 293229"/>
              <a:gd name="connsiteX7" fmla="*/ 248195 w 277058"/>
              <a:gd name="connsiteY7" fmla="*/ 258442 h 293229"/>
              <a:gd name="connsiteX8" fmla="*/ 235132 w 277058"/>
              <a:gd name="connsiteY8" fmla="*/ 153940 h 293229"/>
              <a:gd name="connsiteX9" fmla="*/ 169817 w 277058"/>
              <a:gd name="connsiteY9" fmla="*/ 49437 h 293229"/>
              <a:gd name="connsiteX10" fmla="*/ 156755 w 277058"/>
              <a:gd name="connsiteY10" fmla="*/ 10248 h 2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058" h="293229">
                <a:moveTo>
                  <a:pt x="156755" y="10248"/>
                </a:moveTo>
                <a:cubicBezTo>
                  <a:pt x="141515" y="5894"/>
                  <a:pt x="104349" y="18117"/>
                  <a:pt x="78377" y="23311"/>
                </a:cubicBezTo>
                <a:cubicBezTo>
                  <a:pt x="60773" y="26832"/>
                  <a:pt x="40145" y="25159"/>
                  <a:pt x="26126" y="36374"/>
                </a:cubicBezTo>
                <a:cubicBezTo>
                  <a:pt x="15374" y="44976"/>
                  <a:pt x="16403" y="62204"/>
                  <a:pt x="13063" y="75562"/>
                </a:cubicBezTo>
                <a:cubicBezTo>
                  <a:pt x="7678" y="97102"/>
                  <a:pt x="4354" y="119105"/>
                  <a:pt x="0" y="140877"/>
                </a:cubicBezTo>
                <a:cubicBezTo>
                  <a:pt x="1742" y="147844"/>
                  <a:pt x="18630" y="221074"/>
                  <a:pt x="26126" y="232317"/>
                </a:cubicBezTo>
                <a:cubicBezTo>
                  <a:pt x="36373" y="247688"/>
                  <a:pt x="52252" y="258442"/>
                  <a:pt x="65315" y="271505"/>
                </a:cubicBezTo>
                <a:cubicBezTo>
                  <a:pt x="126275" y="267151"/>
                  <a:pt x="197946" y="293229"/>
                  <a:pt x="248195" y="258442"/>
                </a:cubicBezTo>
                <a:cubicBezTo>
                  <a:pt x="277058" y="238460"/>
                  <a:pt x="242488" y="188266"/>
                  <a:pt x="235132" y="153940"/>
                </a:cubicBezTo>
                <a:cubicBezTo>
                  <a:pt x="216995" y="69304"/>
                  <a:pt x="224535" y="85915"/>
                  <a:pt x="169817" y="49437"/>
                </a:cubicBezTo>
                <a:cubicBezTo>
                  <a:pt x="136861" y="0"/>
                  <a:pt x="171995" y="14602"/>
                  <a:pt x="156755" y="10248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752475" y="5029200"/>
            <a:ext cx="8239125" cy="1447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940089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5028694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4013" y="4968270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6974" y="4968270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8947" y="114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5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This is the name for an organism’s physical appearance or its visible traits. 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4876800"/>
          </a:xfrm>
          <a:prstGeom prst="rect">
            <a:avLst/>
          </a:prstGeom>
          <a:noFill/>
          <a:ln w="76200" algn="ctr">
            <a:solidFill>
              <a:srgbClr val="FF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8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4763"/>
            <a:ext cx="4191000" cy="4899837"/>
          </a:xfrm>
          <a:prstGeom prst="rect">
            <a:avLst/>
          </a:prstGeom>
          <a:noFill/>
          <a:ln w="762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6200" y="145751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5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0516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22589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TYPO</a:t>
                      </a:r>
                      <a:endPara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839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name for an organism’s genetic makeup, or allele combinations</a:t>
            </a:r>
          </a:p>
        </p:txBody>
      </p:sp>
      <p:pic>
        <p:nvPicPr>
          <p:cNvPr id="104452" name="Picture 5" descr="Pha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58200" cy="5114925"/>
          </a:xfrm>
          <a:prstGeom prst="rect">
            <a:avLst/>
          </a:prstGeom>
          <a:noFill/>
          <a:ln w="762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398526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5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3810000" y="685800"/>
            <a:ext cx="1752600" cy="533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42784" y="2057400"/>
            <a:ext cx="1752600" cy="533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81400" y="3657600"/>
            <a:ext cx="2362200" cy="533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7200" y="762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485775" y="6324600"/>
            <a:ext cx="228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75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458199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Geneticists call the factors that control traits genes   .</a:t>
            </a:r>
            <a:r>
              <a:rPr lang="en-US" dirty="0" smtClean="0">
                <a:solidFill>
                  <a:srgbClr val="33CCFF"/>
                </a:solidFill>
              </a:rPr>
              <a:t>  </a:t>
            </a:r>
          </a:p>
        </p:txBody>
      </p:sp>
      <p:sp>
        <p:nvSpPr>
          <p:cNvPr id="90009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90010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029200"/>
          </a:xfrm>
          <a:prstGeom prst="rect">
            <a:avLst/>
          </a:prstGeom>
          <a:noFill/>
          <a:ln w="76200" algn="ctr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09600" y="762000"/>
            <a:ext cx="1447800" cy="4572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549" y="14592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6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type of allele always shows up in the organism when the allele is present.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Recessive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Dominant</a:t>
            </a:r>
          </a:p>
          <a:p>
            <a:pPr lvl="1" eaLnBrk="1" hangingPunct="1"/>
            <a:r>
              <a:rPr lang="en-US" dirty="0">
                <a:solidFill>
                  <a:srgbClr val="9900FF"/>
                </a:solidFill>
              </a:rPr>
              <a:t>C</a:t>
            </a:r>
            <a:r>
              <a:rPr lang="en-US" dirty="0" smtClean="0">
                <a:solidFill>
                  <a:srgbClr val="9900FF"/>
                </a:solidFill>
              </a:rPr>
              <a:t>.)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Incomplete</a:t>
            </a:r>
          </a:p>
          <a:p>
            <a:pPr lvl="1" eaLnBrk="1" hangingPunct="1"/>
            <a:r>
              <a:rPr lang="en-US" dirty="0" smtClean="0">
                <a:solidFill>
                  <a:srgbClr val="99FFCC"/>
                </a:solidFill>
              </a:rPr>
              <a:t>E.) </a:t>
            </a:r>
            <a:r>
              <a:rPr lang="en-US" dirty="0" err="1" smtClean="0">
                <a:solidFill>
                  <a:schemeClr val="bg1"/>
                </a:solidFill>
              </a:rPr>
              <a:t>Mendellion</a:t>
            </a:r>
            <a:r>
              <a:rPr lang="en-US" dirty="0" smtClean="0">
                <a:solidFill>
                  <a:schemeClr val="bg1"/>
                </a:solidFill>
              </a:rPr>
              <a:t> Allele</a:t>
            </a:r>
          </a:p>
        </p:txBody>
      </p:sp>
      <p:pic>
        <p:nvPicPr>
          <p:cNvPr id="128004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4876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2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type of allele always shows up in the organism when the allele is present.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Recessive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Dominant</a:t>
            </a:r>
          </a:p>
          <a:p>
            <a:pPr lvl="1" eaLnBrk="1" hangingPunct="1"/>
            <a:r>
              <a:rPr lang="en-US" dirty="0">
                <a:solidFill>
                  <a:srgbClr val="9900FF"/>
                </a:solidFill>
              </a:rPr>
              <a:t>C</a:t>
            </a:r>
            <a:r>
              <a:rPr lang="en-US" dirty="0" smtClean="0">
                <a:solidFill>
                  <a:srgbClr val="9900FF"/>
                </a:solidFill>
              </a:rPr>
              <a:t>.)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Incomplete</a:t>
            </a:r>
          </a:p>
          <a:p>
            <a:pPr lvl="1" eaLnBrk="1" hangingPunct="1"/>
            <a:r>
              <a:rPr lang="en-US" dirty="0" smtClean="0">
                <a:solidFill>
                  <a:srgbClr val="99FFCC"/>
                </a:solidFill>
              </a:rPr>
              <a:t>E.) </a:t>
            </a:r>
            <a:r>
              <a:rPr lang="en-US" dirty="0" err="1" smtClean="0">
                <a:solidFill>
                  <a:schemeClr val="bg1"/>
                </a:solidFill>
              </a:rPr>
              <a:t>Mendellion</a:t>
            </a:r>
            <a:r>
              <a:rPr lang="en-US" dirty="0" smtClean="0">
                <a:solidFill>
                  <a:schemeClr val="bg1"/>
                </a:solidFill>
              </a:rPr>
              <a:t> Allele</a:t>
            </a:r>
          </a:p>
        </p:txBody>
      </p:sp>
      <p:pic>
        <p:nvPicPr>
          <p:cNvPr id="128004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4876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type of allele always shows up in the organism when the allele is present.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Recessive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Dominant</a:t>
            </a:r>
          </a:p>
          <a:p>
            <a:pPr lvl="1" eaLnBrk="1" hangingPunct="1"/>
            <a:r>
              <a:rPr lang="en-US" dirty="0">
                <a:solidFill>
                  <a:srgbClr val="9900FF"/>
                </a:solidFill>
              </a:rPr>
              <a:t>C</a:t>
            </a:r>
            <a:r>
              <a:rPr lang="en-US" dirty="0" smtClean="0">
                <a:solidFill>
                  <a:srgbClr val="9900FF"/>
                </a:solidFill>
              </a:rPr>
              <a:t>.)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Incomplete</a:t>
            </a:r>
          </a:p>
          <a:p>
            <a:pPr lvl="1" eaLnBrk="1" hangingPunct="1"/>
            <a:r>
              <a:rPr lang="en-US" dirty="0" smtClean="0">
                <a:solidFill>
                  <a:srgbClr val="99FFCC"/>
                </a:solidFill>
              </a:rPr>
              <a:t>E.) </a:t>
            </a:r>
            <a:r>
              <a:rPr lang="en-US" dirty="0" err="1" smtClean="0">
                <a:solidFill>
                  <a:schemeClr val="bg1"/>
                </a:solidFill>
              </a:rPr>
              <a:t>Mendellion</a:t>
            </a:r>
            <a:r>
              <a:rPr lang="en-US" dirty="0" smtClean="0">
                <a:solidFill>
                  <a:schemeClr val="bg1"/>
                </a:solidFill>
              </a:rPr>
              <a:t> Allele</a:t>
            </a:r>
          </a:p>
        </p:txBody>
      </p:sp>
      <p:pic>
        <p:nvPicPr>
          <p:cNvPr id="128004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4876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type of allele always shows up in the organism when the allele is present.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Recessive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Dominant</a:t>
            </a:r>
          </a:p>
          <a:p>
            <a:pPr lvl="1" eaLnBrk="1" hangingPunct="1"/>
            <a:r>
              <a:rPr lang="en-US" dirty="0">
                <a:solidFill>
                  <a:srgbClr val="9900FF"/>
                </a:solidFill>
              </a:rPr>
              <a:t>C</a:t>
            </a:r>
            <a:r>
              <a:rPr lang="en-US" dirty="0" smtClean="0">
                <a:solidFill>
                  <a:srgbClr val="9900FF"/>
                </a:solidFill>
              </a:rPr>
              <a:t>.) Heterozygous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Incomplete</a:t>
            </a:r>
          </a:p>
          <a:p>
            <a:pPr lvl="1" eaLnBrk="1" hangingPunct="1"/>
            <a:r>
              <a:rPr lang="en-US" dirty="0" smtClean="0">
                <a:solidFill>
                  <a:srgbClr val="99FFCC"/>
                </a:solidFill>
              </a:rPr>
              <a:t>E.) </a:t>
            </a:r>
            <a:r>
              <a:rPr lang="en-US" dirty="0" err="1" smtClean="0">
                <a:solidFill>
                  <a:schemeClr val="bg1"/>
                </a:solidFill>
              </a:rPr>
              <a:t>Mendellion</a:t>
            </a:r>
            <a:r>
              <a:rPr lang="en-US" dirty="0" smtClean="0">
                <a:solidFill>
                  <a:schemeClr val="bg1"/>
                </a:solidFill>
              </a:rPr>
              <a:t> Allele</a:t>
            </a:r>
          </a:p>
        </p:txBody>
      </p:sp>
      <p:pic>
        <p:nvPicPr>
          <p:cNvPr id="128004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4876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type of allele always shows up in the organism when the allele is present.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Recessive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Dominant</a:t>
            </a:r>
          </a:p>
          <a:p>
            <a:pPr lvl="1" eaLnBrk="1" hangingPunct="1"/>
            <a:r>
              <a:rPr lang="en-US" dirty="0">
                <a:solidFill>
                  <a:srgbClr val="9900FF"/>
                </a:solidFill>
              </a:rPr>
              <a:t>C</a:t>
            </a:r>
            <a:r>
              <a:rPr lang="en-US" dirty="0" smtClean="0">
                <a:solidFill>
                  <a:srgbClr val="9900FF"/>
                </a:solidFill>
              </a:rPr>
              <a:t>.) Heterozygous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Incomplete</a:t>
            </a:r>
          </a:p>
          <a:p>
            <a:pPr lvl="1" eaLnBrk="1" hangingPunct="1"/>
            <a:r>
              <a:rPr lang="en-US" dirty="0" smtClean="0">
                <a:solidFill>
                  <a:srgbClr val="99FFCC"/>
                </a:solidFill>
              </a:rPr>
              <a:t>E.) </a:t>
            </a:r>
            <a:r>
              <a:rPr lang="en-US" dirty="0" err="1" smtClean="0">
                <a:solidFill>
                  <a:schemeClr val="bg1"/>
                </a:solidFill>
              </a:rPr>
              <a:t>Mendellion</a:t>
            </a:r>
            <a:r>
              <a:rPr lang="en-US" dirty="0" smtClean="0">
                <a:solidFill>
                  <a:schemeClr val="bg1"/>
                </a:solidFill>
              </a:rPr>
              <a:t> Allele</a:t>
            </a:r>
          </a:p>
        </p:txBody>
      </p:sp>
      <p:pic>
        <p:nvPicPr>
          <p:cNvPr id="128004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4876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This type of allele always shows up in the organism when the allele is present.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Recessive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Dominant</a:t>
            </a:r>
          </a:p>
          <a:p>
            <a:pPr lvl="1" eaLnBrk="1" hangingPunct="1"/>
            <a:r>
              <a:rPr lang="en-US" dirty="0">
                <a:solidFill>
                  <a:srgbClr val="9900FF"/>
                </a:solidFill>
              </a:rPr>
              <a:t>C</a:t>
            </a:r>
            <a:r>
              <a:rPr lang="en-US" dirty="0" smtClean="0">
                <a:solidFill>
                  <a:srgbClr val="9900FF"/>
                </a:solidFill>
              </a:rPr>
              <a:t>.) Heterozygous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Incomplete</a:t>
            </a:r>
          </a:p>
          <a:p>
            <a:pPr lvl="1" eaLnBrk="1" hangingPunct="1"/>
            <a:r>
              <a:rPr lang="en-US" dirty="0" smtClean="0">
                <a:solidFill>
                  <a:srgbClr val="99FFCC"/>
                </a:solidFill>
              </a:rPr>
              <a:t>E.) </a:t>
            </a:r>
            <a:r>
              <a:rPr lang="en-US" dirty="0" err="1" smtClean="0">
                <a:solidFill>
                  <a:srgbClr val="99FFCC"/>
                </a:solidFill>
              </a:rPr>
              <a:t>Mendellion</a:t>
            </a:r>
            <a:r>
              <a:rPr lang="en-US" dirty="0" smtClean="0">
                <a:solidFill>
                  <a:srgbClr val="99FFCC"/>
                </a:solidFill>
              </a:rPr>
              <a:t> Allele</a:t>
            </a:r>
          </a:p>
        </p:txBody>
      </p:sp>
      <p:pic>
        <p:nvPicPr>
          <p:cNvPr id="128004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4876800"/>
          </a:xfrm>
          <a:prstGeom prst="rect">
            <a:avLst/>
          </a:prstGeom>
          <a:noFill/>
          <a:ln w="762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5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49530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686800" cy="5715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C99FF"/>
                </a:solidFill>
              </a:rPr>
              <a:t>This type of allele is covered up when the dominant allele is with it</a:t>
            </a:r>
            <a:r>
              <a:rPr lang="en-US" dirty="0">
                <a:solidFill>
                  <a:srgbClr val="CC99FF"/>
                </a:solidFill>
              </a:rPr>
              <a:t>?</a:t>
            </a:r>
            <a:endParaRPr lang="en-US" dirty="0" smtClean="0">
              <a:solidFill>
                <a:srgbClr val="CC99FF"/>
              </a:solidFill>
            </a:endParaRPr>
          </a:p>
        </p:txBody>
      </p:sp>
      <p:pic>
        <p:nvPicPr>
          <p:cNvPr id="131076" name="Picture 5" descr="basicpunnetsq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458200" cy="51435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296593" y="66297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5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0516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77774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5050"/>
                          </a:solidFill>
                        </a:rPr>
                        <a:t>HOT</a:t>
                      </a:r>
                      <a:br>
                        <a:rPr lang="en-US" dirty="0" smtClean="0">
                          <a:solidFill>
                            <a:srgbClr val="FF505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FF5050"/>
                          </a:solidFill>
                        </a:rPr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3956"/>
            <a:ext cx="9144000" cy="5562600"/>
          </a:xfrm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96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  <p:sp>
        <p:nvSpPr>
          <p:cNvPr id="9220" name="WordArt 7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07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 spc="72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Part V Genetics Review Game</a:t>
            </a:r>
            <a:endParaRPr lang="en-US" sz="3600" kern="10" spc="72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C99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658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6200"/>
            <a:ext cx="8458200" cy="60198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name for a diagram that is used to predict the outcome of a particular cross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0292" name="Picture 5" descr="punnet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8" y="1222633"/>
            <a:ext cx="8738191" cy="5362575"/>
          </a:xfrm>
          <a:prstGeom prst="rect">
            <a:avLst/>
          </a:prstGeom>
          <a:noFill/>
          <a:ln w="76200" cmpd="tri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195" y="1222633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7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305800" cy="5867400"/>
          </a:xfrm>
        </p:spPr>
        <p:txBody>
          <a:bodyPr/>
          <a:lstStyle/>
          <a:p>
            <a:pPr eaLnBrk="1" hangingPunct="1"/>
            <a:r>
              <a:rPr lang="en-US" dirty="0" smtClean="0"/>
              <a:t>Which gender decides the </a:t>
            </a:r>
            <a:r>
              <a:rPr lang="en-US" dirty="0" err="1" smtClean="0"/>
              <a:t>childs</a:t>
            </a:r>
            <a:r>
              <a:rPr lang="en-US" dirty="0" smtClean="0"/>
              <a:t> gender?</a:t>
            </a:r>
          </a:p>
          <a:p>
            <a:pPr eaLnBrk="1" hangingPunct="1"/>
            <a:r>
              <a:rPr lang="en-US" dirty="0" smtClean="0"/>
              <a:t>Use the </a:t>
            </a:r>
            <a:r>
              <a:rPr lang="en-US" dirty="0" err="1" smtClean="0"/>
              <a:t>Punnett</a:t>
            </a:r>
            <a:r>
              <a:rPr lang="en-US" dirty="0" smtClean="0"/>
              <a:t> Square below to help you.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XX=Female   XY=Male</a:t>
            </a:r>
          </a:p>
        </p:txBody>
      </p:sp>
      <p:pic>
        <p:nvPicPr>
          <p:cNvPr id="740356" name="Picture 5" descr="ch12_0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153400" cy="4581525"/>
          </a:xfrm>
          <a:prstGeom prst="rect">
            <a:avLst/>
          </a:prstGeom>
          <a:noFill/>
          <a:ln w="76200" cmpd="tri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035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3505200" y="3276600"/>
            <a:ext cx="1828800" cy="1447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5936512" y="3276600"/>
            <a:ext cx="1828800" cy="1447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3162" name="Rectangle 10"/>
          <p:cNvSpPr>
            <a:spLocks noChangeArrowheads="1"/>
          </p:cNvSpPr>
          <p:nvPr/>
        </p:nvSpPr>
        <p:spPr bwMode="auto">
          <a:xfrm>
            <a:off x="3505200" y="4800600"/>
            <a:ext cx="1828800" cy="15240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3163" name="Rectangle 11"/>
          <p:cNvSpPr>
            <a:spLocks noChangeArrowheads="1"/>
          </p:cNvSpPr>
          <p:nvPr/>
        </p:nvSpPr>
        <p:spPr bwMode="auto">
          <a:xfrm>
            <a:off x="5943600" y="4876800"/>
            <a:ext cx="1828800" cy="14478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0749" y="1982051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Genetics deals heavily with probability, or the likelihood that a particular event will occur.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5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077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5645888" y="228600"/>
            <a:ext cx="2050312" cy="457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letters below represent…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A.) </a:t>
            </a:r>
            <a:r>
              <a:rPr lang="en-US" dirty="0">
                <a:solidFill>
                  <a:schemeClr val="bg1"/>
                </a:solidFill>
              </a:rPr>
              <a:t>Both are Heterozygous </a:t>
            </a:r>
            <a:r>
              <a:rPr lang="en-US" dirty="0" smtClean="0">
                <a:solidFill>
                  <a:schemeClr val="bg1"/>
                </a:solidFill>
              </a:rPr>
              <a:t>Dominant</a:t>
            </a:r>
          </a:p>
          <a:p>
            <a:pPr lvl="1" eaLnBrk="1" hangingPunct="1"/>
            <a:r>
              <a:rPr lang="en-US" dirty="0" smtClean="0">
                <a:solidFill>
                  <a:srgbClr val="FFCC99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Homozygous recessive and Homozygous Dominant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Heterozygous and Heterozygous</a:t>
            </a:r>
          </a:p>
          <a:p>
            <a:pPr lvl="1" eaLnBrk="1" hangingPunct="1"/>
            <a:r>
              <a:rPr lang="en-US" dirty="0" smtClean="0">
                <a:solidFill>
                  <a:srgbClr val="00B0F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Both are Heterozygous Recessive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>
                <a:solidFill>
                  <a:schemeClr val="bg1"/>
                </a:solidFill>
              </a:rPr>
              <a:t>Homozygous Dominant and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76600"/>
            <a:ext cx="69797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ZZHh</a:t>
            </a:r>
            <a:endParaRPr lang="en-US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594" y="-9781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1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letters below represent…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A.) </a:t>
            </a:r>
            <a:r>
              <a:rPr lang="en-US" dirty="0">
                <a:solidFill>
                  <a:srgbClr val="92D050"/>
                </a:solidFill>
              </a:rPr>
              <a:t>Both are Heterozygous </a:t>
            </a:r>
            <a:r>
              <a:rPr lang="en-US" dirty="0" smtClean="0">
                <a:solidFill>
                  <a:srgbClr val="92D050"/>
                </a:solidFill>
              </a:rPr>
              <a:t>Dominant</a:t>
            </a:r>
          </a:p>
          <a:p>
            <a:pPr lvl="1" eaLnBrk="1" hangingPunct="1"/>
            <a:r>
              <a:rPr lang="en-US" dirty="0" smtClean="0">
                <a:solidFill>
                  <a:srgbClr val="FFCC99"/>
                </a:solidFill>
              </a:rPr>
              <a:t>B.) </a:t>
            </a:r>
            <a:r>
              <a:rPr lang="en-US" dirty="0" smtClean="0">
                <a:solidFill>
                  <a:schemeClr val="bg1"/>
                </a:solidFill>
              </a:rPr>
              <a:t>Homozygous recessive and Homozygous Dominant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Heterozygous and Heterozygous</a:t>
            </a:r>
          </a:p>
          <a:p>
            <a:pPr lvl="1" eaLnBrk="1" hangingPunct="1"/>
            <a:r>
              <a:rPr lang="en-US" dirty="0" smtClean="0">
                <a:solidFill>
                  <a:srgbClr val="00B0F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Both are Heterozygous Recessive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>
                <a:solidFill>
                  <a:schemeClr val="bg1"/>
                </a:solidFill>
              </a:rPr>
              <a:t>Homozygous Dominant and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76600"/>
            <a:ext cx="69797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ZZHh</a:t>
            </a:r>
            <a:endParaRPr lang="en-US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594" y="-9781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letters below represent…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A.) </a:t>
            </a:r>
            <a:r>
              <a:rPr lang="en-US" dirty="0">
                <a:solidFill>
                  <a:srgbClr val="92D050"/>
                </a:solidFill>
              </a:rPr>
              <a:t>Both are Heterozygous </a:t>
            </a:r>
            <a:r>
              <a:rPr lang="en-US" dirty="0" smtClean="0">
                <a:solidFill>
                  <a:srgbClr val="92D050"/>
                </a:solidFill>
              </a:rPr>
              <a:t>Dominant</a:t>
            </a:r>
          </a:p>
          <a:p>
            <a:pPr lvl="1" eaLnBrk="1" hangingPunct="1"/>
            <a:r>
              <a:rPr lang="en-US" dirty="0" smtClean="0">
                <a:solidFill>
                  <a:srgbClr val="FFCC99"/>
                </a:solidFill>
              </a:rPr>
              <a:t>B.) Homozygous recessive and Homozygous Dominant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Heterozygous and Heterozygous</a:t>
            </a:r>
          </a:p>
          <a:p>
            <a:pPr lvl="1" eaLnBrk="1" hangingPunct="1"/>
            <a:r>
              <a:rPr lang="en-US" dirty="0" smtClean="0">
                <a:solidFill>
                  <a:srgbClr val="00B0F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Both are Heterozygous Recessive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>
                <a:solidFill>
                  <a:schemeClr val="bg1"/>
                </a:solidFill>
              </a:rPr>
              <a:t>Homozygous Dominant and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76600"/>
            <a:ext cx="69797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ZZHh</a:t>
            </a:r>
            <a:endParaRPr lang="en-US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594" y="-9781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letters below represent…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A.) </a:t>
            </a:r>
            <a:r>
              <a:rPr lang="en-US" dirty="0">
                <a:solidFill>
                  <a:srgbClr val="92D050"/>
                </a:solidFill>
              </a:rPr>
              <a:t>Both are Heterozygous </a:t>
            </a:r>
            <a:r>
              <a:rPr lang="en-US" dirty="0" smtClean="0">
                <a:solidFill>
                  <a:srgbClr val="92D050"/>
                </a:solidFill>
              </a:rPr>
              <a:t>Dominant</a:t>
            </a:r>
          </a:p>
          <a:p>
            <a:pPr lvl="1" eaLnBrk="1" hangingPunct="1"/>
            <a:r>
              <a:rPr lang="en-US" dirty="0" smtClean="0">
                <a:solidFill>
                  <a:srgbClr val="FFCC99"/>
                </a:solidFill>
              </a:rPr>
              <a:t>B.) Homozygous recessive and Homozygous Dominant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Heterozygous and Heterozygous</a:t>
            </a:r>
          </a:p>
          <a:p>
            <a:pPr lvl="1" eaLnBrk="1" hangingPunct="1"/>
            <a:r>
              <a:rPr lang="en-US" dirty="0" smtClean="0">
                <a:solidFill>
                  <a:srgbClr val="00B0F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Both are Heterozygous Recessive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>
                <a:solidFill>
                  <a:schemeClr val="bg1"/>
                </a:solidFill>
              </a:rPr>
              <a:t>Homozygous Dominant and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76600"/>
            <a:ext cx="69797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ZZHh</a:t>
            </a:r>
            <a:endParaRPr lang="en-US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594" y="-9781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letters below represent…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A.) </a:t>
            </a:r>
            <a:r>
              <a:rPr lang="en-US" dirty="0">
                <a:solidFill>
                  <a:srgbClr val="92D050"/>
                </a:solidFill>
              </a:rPr>
              <a:t>Both are Heterozygous </a:t>
            </a:r>
            <a:r>
              <a:rPr lang="en-US" dirty="0" smtClean="0">
                <a:solidFill>
                  <a:srgbClr val="92D050"/>
                </a:solidFill>
              </a:rPr>
              <a:t>Dominant</a:t>
            </a:r>
          </a:p>
          <a:p>
            <a:pPr lvl="1" eaLnBrk="1" hangingPunct="1"/>
            <a:r>
              <a:rPr lang="en-US" dirty="0" smtClean="0">
                <a:solidFill>
                  <a:srgbClr val="FFCC99"/>
                </a:solidFill>
              </a:rPr>
              <a:t>B.) Homozygous recessive and Homozygous Dominant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Heterozygous and Heterozygous</a:t>
            </a:r>
          </a:p>
          <a:p>
            <a:pPr lvl="1" eaLnBrk="1" hangingPunct="1"/>
            <a:r>
              <a:rPr lang="en-US" dirty="0" smtClean="0">
                <a:solidFill>
                  <a:srgbClr val="00B0F0"/>
                </a:solidFill>
              </a:rPr>
              <a:t>D.) Both are Heterozygous Recessive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>
                <a:solidFill>
                  <a:schemeClr val="bg1"/>
                </a:solidFill>
              </a:rPr>
              <a:t>Homozygous Dominant and </a:t>
            </a:r>
            <a:r>
              <a:rPr lang="en-US" dirty="0" smtClean="0">
                <a:solidFill>
                  <a:schemeClr val="bg1"/>
                </a:solidFill>
              </a:rPr>
              <a:t>Heterozygous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76600"/>
            <a:ext cx="69797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ZZHh</a:t>
            </a:r>
            <a:endParaRPr lang="en-US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594" y="-9781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The letters below represent…</a:t>
            </a:r>
          </a:p>
          <a:p>
            <a:pPr lvl="1" eaLnBrk="1" hangingPunct="1"/>
            <a:r>
              <a:rPr lang="en-US" dirty="0" smtClean="0">
                <a:solidFill>
                  <a:srgbClr val="92D050"/>
                </a:solidFill>
              </a:rPr>
              <a:t>A.) </a:t>
            </a:r>
            <a:r>
              <a:rPr lang="en-US" dirty="0">
                <a:solidFill>
                  <a:srgbClr val="92D050"/>
                </a:solidFill>
              </a:rPr>
              <a:t>Both are Heterozygous </a:t>
            </a:r>
            <a:r>
              <a:rPr lang="en-US" dirty="0" smtClean="0">
                <a:solidFill>
                  <a:srgbClr val="92D050"/>
                </a:solidFill>
              </a:rPr>
              <a:t>Dominant</a:t>
            </a:r>
          </a:p>
          <a:p>
            <a:pPr lvl="1" eaLnBrk="1" hangingPunct="1"/>
            <a:r>
              <a:rPr lang="en-US" dirty="0" smtClean="0">
                <a:solidFill>
                  <a:srgbClr val="FFCC99"/>
                </a:solidFill>
              </a:rPr>
              <a:t>B.) Homozygous recessive and Homozygous Dominant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Heterozygous and Heterozygous</a:t>
            </a:r>
          </a:p>
          <a:p>
            <a:pPr lvl="1" eaLnBrk="1" hangingPunct="1"/>
            <a:r>
              <a:rPr lang="en-US" dirty="0" smtClean="0">
                <a:solidFill>
                  <a:srgbClr val="00B0F0"/>
                </a:solidFill>
              </a:rPr>
              <a:t>D.) Both are Heterozygous Recessive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>
                <a:solidFill>
                  <a:srgbClr val="CC99FF"/>
                </a:solidFill>
              </a:rPr>
              <a:t>Homozygous Dominant and </a:t>
            </a:r>
            <a:r>
              <a:rPr lang="en-US" dirty="0" smtClean="0">
                <a:solidFill>
                  <a:srgbClr val="CC99FF"/>
                </a:solidFill>
              </a:rPr>
              <a:t>Heterozygous</a:t>
            </a:r>
          </a:p>
        </p:txBody>
      </p:sp>
      <p:sp>
        <p:nvSpPr>
          <p:cNvPr id="79974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3276600"/>
            <a:ext cx="697979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0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ZZHh</a:t>
            </a:r>
            <a:endParaRPr lang="en-US" sz="2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70594" y="-9781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0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76200"/>
            <a:ext cx="8686800" cy="5791200"/>
          </a:xfrm>
        </p:spPr>
        <p:txBody>
          <a:bodyPr/>
          <a:lstStyle/>
          <a:p>
            <a:pPr eaLnBrk="1" hangingPunct="1"/>
            <a:r>
              <a:rPr lang="en-US" dirty="0" smtClean="0"/>
              <a:t>From all of Mendel’s’ results, he reasoned that individual factors must control the inheritance of traits in peas.  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Mendel knew that 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99FF"/>
                </a:solidFill>
              </a:rPr>
              <a:t>female contributes one factor, while the male contributes the other factor in sexual reproduction.</a:t>
            </a:r>
            <a:r>
              <a:rPr lang="en-US" dirty="0" smtClean="0"/>
              <a:t>  </a:t>
            </a:r>
          </a:p>
        </p:txBody>
      </p:sp>
      <p:pic>
        <p:nvPicPr>
          <p:cNvPr id="120836" name="Picture 5" descr="262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8" y="3124200"/>
            <a:ext cx="8713381" cy="3429000"/>
          </a:xfrm>
          <a:prstGeom prst="rect">
            <a:avLst/>
          </a:prstGeom>
          <a:noFill/>
          <a:ln w="38100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940" y="505974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295400" y="2514600"/>
            <a:ext cx="11430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037282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7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05163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10694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THINK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INSIDE THE BOX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82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Please complete the </a:t>
            </a:r>
            <a:r>
              <a:rPr lang="en-US" dirty="0" err="1" smtClean="0"/>
              <a:t>Punnett</a:t>
            </a:r>
            <a:r>
              <a:rPr lang="en-US" dirty="0" smtClean="0"/>
              <a:t> Square, </a:t>
            </a:r>
          </a:p>
          <a:p>
            <a:pPr eaLnBrk="1" hangingPunct="1"/>
            <a:r>
              <a:rPr lang="en-US" dirty="0" err="1" smtClean="0"/>
              <a:t>T</a:t>
            </a:r>
            <a:r>
              <a:rPr lang="en-US" dirty="0" err="1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Tt</a:t>
            </a:r>
            <a:endParaRPr lang="en-US" dirty="0" smtClean="0"/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 = Tall</a:t>
            </a:r>
          </a:p>
          <a:p>
            <a:pPr lvl="1" eaLnBrk="1" hangingPunct="1"/>
            <a:r>
              <a:rPr lang="en-US" dirty="0" err="1" smtClean="0"/>
              <a:t>tt</a:t>
            </a:r>
            <a:r>
              <a:rPr lang="en-US" dirty="0" smtClean="0"/>
              <a:t> = Short</a:t>
            </a:r>
          </a:p>
        </p:txBody>
      </p:sp>
      <p:pic>
        <p:nvPicPr>
          <p:cNvPr id="271364" name="Picture 4" descr="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48980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6853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7543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will be tall, and how many will be short ___ : ___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74" y="4825425"/>
            <a:ext cx="7308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3200" dirty="0"/>
              <a:t>Both parents are heterozygous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48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Please complete the </a:t>
            </a:r>
            <a:r>
              <a:rPr lang="en-US" dirty="0" err="1" smtClean="0"/>
              <a:t>Punnett</a:t>
            </a:r>
            <a:r>
              <a:rPr lang="en-US" dirty="0" smtClean="0"/>
              <a:t> Square, </a:t>
            </a:r>
          </a:p>
          <a:p>
            <a:pPr eaLnBrk="1" hangingPunct="1"/>
            <a:r>
              <a:rPr lang="en-US" dirty="0" err="1" smtClean="0"/>
              <a:t>T</a:t>
            </a:r>
            <a:r>
              <a:rPr lang="en-US" dirty="0" err="1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Tt</a:t>
            </a:r>
            <a:endParaRPr lang="en-US" dirty="0" smtClean="0"/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 = Tall</a:t>
            </a:r>
          </a:p>
          <a:p>
            <a:pPr lvl="1" eaLnBrk="1" hangingPunct="1"/>
            <a:r>
              <a:rPr lang="en-US" dirty="0" err="1" smtClean="0"/>
              <a:t>tt</a:t>
            </a:r>
            <a:r>
              <a:rPr lang="en-US" dirty="0" smtClean="0"/>
              <a:t> = Short</a:t>
            </a:r>
          </a:p>
        </p:txBody>
      </p:sp>
      <p:pic>
        <p:nvPicPr>
          <p:cNvPr id="271364" name="Picture 4" descr="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48980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6853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7543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will be tall, and how many will be short ___ : ___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874" y="4825425"/>
            <a:ext cx="7308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3200" dirty="0"/>
              <a:t>Both parents are heterozygous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48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762000"/>
            <a:ext cx="4001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     T                 </a:t>
            </a:r>
            <a:r>
              <a:rPr lang="en-US" sz="3200" dirty="0" err="1" smtClean="0"/>
              <a:t>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56860" y="1295399"/>
            <a:ext cx="6096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T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77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2546" y="1447800"/>
            <a:ext cx="5716630" cy="33424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New </a:t>
            </a:r>
          </a:p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Question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8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Please complete the </a:t>
            </a:r>
            <a:r>
              <a:rPr lang="en-US" dirty="0" err="1" smtClean="0"/>
              <a:t>Punnett</a:t>
            </a:r>
            <a:r>
              <a:rPr lang="en-US" dirty="0" smtClean="0"/>
              <a:t> Square, </a:t>
            </a:r>
          </a:p>
          <a:p>
            <a:pPr eaLnBrk="1" hangingPunct="1"/>
            <a:r>
              <a:rPr lang="en-US" dirty="0" err="1" smtClean="0"/>
              <a:t>T</a:t>
            </a:r>
            <a:r>
              <a:rPr lang="en-US" dirty="0" err="1"/>
              <a:t>t</a:t>
            </a:r>
            <a:r>
              <a:rPr lang="en-US" dirty="0" smtClean="0"/>
              <a:t> and </a:t>
            </a:r>
            <a:r>
              <a:rPr lang="en-US" dirty="0" err="1"/>
              <a:t>t</a:t>
            </a:r>
            <a:r>
              <a:rPr lang="en-US" dirty="0" err="1" smtClean="0"/>
              <a:t>t</a:t>
            </a:r>
            <a:endParaRPr lang="en-US" dirty="0" smtClean="0"/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 = Tall</a:t>
            </a:r>
          </a:p>
          <a:p>
            <a:pPr lvl="1" eaLnBrk="1" hangingPunct="1"/>
            <a:r>
              <a:rPr lang="en-US" dirty="0" err="1" smtClean="0"/>
              <a:t>tt</a:t>
            </a:r>
            <a:r>
              <a:rPr lang="en-US" dirty="0" smtClean="0"/>
              <a:t> = Short</a:t>
            </a:r>
          </a:p>
        </p:txBody>
      </p:sp>
      <p:pic>
        <p:nvPicPr>
          <p:cNvPr id="271364" name="Picture 4" descr="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48980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6853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7543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will be tall, and how many will be short ___ : ___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941447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400" dirty="0" smtClean="0"/>
              <a:t>One parent heterozygous and one homozygous recessive.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9248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2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897563"/>
          </a:xfrm>
        </p:spPr>
        <p:txBody>
          <a:bodyPr/>
          <a:lstStyle/>
          <a:p>
            <a:pPr eaLnBrk="1" hangingPunct="1"/>
            <a:r>
              <a:rPr lang="en-US" dirty="0" smtClean="0"/>
              <a:t>Please complete the </a:t>
            </a:r>
            <a:r>
              <a:rPr lang="en-US" dirty="0" err="1" smtClean="0"/>
              <a:t>Punnett</a:t>
            </a:r>
            <a:r>
              <a:rPr lang="en-US" dirty="0" smtClean="0"/>
              <a:t> Square, </a:t>
            </a:r>
          </a:p>
          <a:p>
            <a:pPr eaLnBrk="1" hangingPunct="1"/>
            <a:r>
              <a:rPr lang="en-US" dirty="0" err="1" smtClean="0"/>
              <a:t>T</a:t>
            </a:r>
            <a:r>
              <a:rPr lang="en-US" dirty="0" err="1"/>
              <a:t>t</a:t>
            </a:r>
            <a:r>
              <a:rPr lang="en-US" dirty="0" smtClean="0"/>
              <a:t> and </a:t>
            </a:r>
            <a:r>
              <a:rPr lang="en-US" dirty="0" err="1"/>
              <a:t>t</a:t>
            </a:r>
            <a:r>
              <a:rPr lang="en-US" dirty="0" err="1" smtClean="0"/>
              <a:t>t</a:t>
            </a:r>
            <a:endParaRPr lang="en-US" dirty="0" smtClean="0"/>
          </a:p>
          <a:p>
            <a:pPr lvl="1" eaLnBrk="1" hangingPunct="1"/>
            <a:r>
              <a:rPr lang="en-US" dirty="0"/>
              <a:t>T</a:t>
            </a:r>
            <a:r>
              <a:rPr lang="en-US" dirty="0" smtClean="0"/>
              <a:t> = Tall</a:t>
            </a:r>
          </a:p>
          <a:p>
            <a:pPr lvl="1" eaLnBrk="1" hangingPunct="1"/>
            <a:r>
              <a:rPr lang="en-US" dirty="0" err="1" smtClean="0"/>
              <a:t>tt</a:t>
            </a:r>
            <a:r>
              <a:rPr lang="en-US" dirty="0" smtClean="0"/>
              <a:t> = Short</a:t>
            </a:r>
          </a:p>
        </p:txBody>
      </p:sp>
      <p:pic>
        <p:nvPicPr>
          <p:cNvPr id="271364" name="Picture 4" descr="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48980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6853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75438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will be tall, and how many will be short ___ : ___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136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941447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400" dirty="0" smtClean="0"/>
              <a:t>One parent heterozygous and one homozygous recessive.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7924800" y="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838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        T             </a:t>
            </a:r>
            <a:r>
              <a:rPr lang="en-US" sz="3200" dirty="0" err="1" smtClean="0"/>
              <a:t>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2484" y="1702173"/>
            <a:ext cx="322524" cy="2357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/>
              <a:t>t</a:t>
            </a:r>
          </a:p>
          <a:p>
            <a:pPr>
              <a:buNone/>
            </a:pPr>
            <a:endParaRPr lang="en-US" sz="3200" dirty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786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What color body and eye type will the fly  be for A, B, C, and D?</a:t>
            </a:r>
          </a:p>
          <a:p>
            <a:r>
              <a:rPr lang="en-US" dirty="0" smtClean="0">
                <a:solidFill>
                  <a:srgbClr val="996633"/>
                </a:solidFill>
              </a:rPr>
              <a:t>B=Brown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b=black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5050"/>
                </a:solidFill>
              </a:rPr>
              <a:t>E=Red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96600"/>
                </a:solidFill>
              </a:rPr>
              <a:t>e=brown</a:t>
            </a:r>
          </a:p>
        </p:txBody>
      </p:sp>
      <p:pic>
        <p:nvPicPr>
          <p:cNvPr id="2050" name="Picture 2" descr="http://www.tokresource.org/tok_classes/biobiobio/biomenu/dihybrid_cross_linkage/EssGen3-3_Figure1_LARGE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 bwMode="auto">
          <a:xfrm>
            <a:off x="2434856" y="5497033"/>
            <a:ext cx="755214" cy="499730"/>
          </a:xfrm>
          <a:custGeom>
            <a:avLst/>
            <a:gdLst>
              <a:gd name="connsiteX0" fmla="*/ 329609 w 755214"/>
              <a:gd name="connsiteY0" fmla="*/ 0 h 499730"/>
              <a:gd name="connsiteX1" fmla="*/ 276446 w 755214"/>
              <a:gd name="connsiteY1" fmla="*/ 42530 h 499730"/>
              <a:gd name="connsiteX2" fmla="*/ 223284 w 755214"/>
              <a:gd name="connsiteY2" fmla="*/ 85060 h 499730"/>
              <a:gd name="connsiteX3" fmla="*/ 202018 w 755214"/>
              <a:gd name="connsiteY3" fmla="*/ 106325 h 499730"/>
              <a:gd name="connsiteX4" fmla="*/ 138223 w 755214"/>
              <a:gd name="connsiteY4" fmla="*/ 127590 h 499730"/>
              <a:gd name="connsiteX5" fmla="*/ 106325 w 755214"/>
              <a:gd name="connsiteY5" fmla="*/ 148855 h 499730"/>
              <a:gd name="connsiteX6" fmla="*/ 53163 w 755214"/>
              <a:gd name="connsiteY6" fmla="*/ 202018 h 499730"/>
              <a:gd name="connsiteX7" fmla="*/ 42530 w 755214"/>
              <a:gd name="connsiteY7" fmla="*/ 233916 h 499730"/>
              <a:gd name="connsiteX8" fmla="*/ 0 w 755214"/>
              <a:gd name="connsiteY8" fmla="*/ 297711 h 499730"/>
              <a:gd name="connsiteX9" fmla="*/ 21265 w 755214"/>
              <a:gd name="connsiteY9" fmla="*/ 382772 h 499730"/>
              <a:gd name="connsiteX10" fmla="*/ 53163 w 755214"/>
              <a:gd name="connsiteY10" fmla="*/ 414669 h 499730"/>
              <a:gd name="connsiteX11" fmla="*/ 74428 w 755214"/>
              <a:gd name="connsiteY11" fmla="*/ 446567 h 499730"/>
              <a:gd name="connsiteX12" fmla="*/ 138223 w 755214"/>
              <a:gd name="connsiteY12" fmla="*/ 467832 h 499730"/>
              <a:gd name="connsiteX13" fmla="*/ 170121 w 755214"/>
              <a:gd name="connsiteY13" fmla="*/ 478465 h 499730"/>
              <a:gd name="connsiteX14" fmla="*/ 202018 w 755214"/>
              <a:gd name="connsiteY14" fmla="*/ 489097 h 499730"/>
              <a:gd name="connsiteX15" fmla="*/ 233916 w 755214"/>
              <a:gd name="connsiteY15" fmla="*/ 499730 h 499730"/>
              <a:gd name="connsiteX16" fmla="*/ 318977 w 755214"/>
              <a:gd name="connsiteY16" fmla="*/ 489097 h 499730"/>
              <a:gd name="connsiteX17" fmla="*/ 404037 w 755214"/>
              <a:gd name="connsiteY17" fmla="*/ 467832 h 499730"/>
              <a:gd name="connsiteX18" fmla="*/ 595423 w 755214"/>
              <a:gd name="connsiteY18" fmla="*/ 457200 h 499730"/>
              <a:gd name="connsiteX19" fmla="*/ 648586 w 755214"/>
              <a:gd name="connsiteY19" fmla="*/ 414669 h 499730"/>
              <a:gd name="connsiteX20" fmla="*/ 680484 w 755214"/>
              <a:gd name="connsiteY20" fmla="*/ 382772 h 499730"/>
              <a:gd name="connsiteX21" fmla="*/ 733646 w 755214"/>
              <a:gd name="connsiteY21" fmla="*/ 340241 h 499730"/>
              <a:gd name="connsiteX22" fmla="*/ 733646 w 755214"/>
              <a:gd name="connsiteY22" fmla="*/ 244548 h 499730"/>
              <a:gd name="connsiteX23" fmla="*/ 701749 w 755214"/>
              <a:gd name="connsiteY23" fmla="*/ 223283 h 499730"/>
              <a:gd name="connsiteX24" fmla="*/ 669851 w 755214"/>
              <a:gd name="connsiteY24" fmla="*/ 212651 h 499730"/>
              <a:gd name="connsiteX25" fmla="*/ 584791 w 755214"/>
              <a:gd name="connsiteY25" fmla="*/ 138223 h 499730"/>
              <a:gd name="connsiteX26" fmla="*/ 499730 w 755214"/>
              <a:gd name="connsiteY26" fmla="*/ 74427 h 499730"/>
              <a:gd name="connsiteX27" fmla="*/ 467832 w 755214"/>
              <a:gd name="connsiteY27" fmla="*/ 63795 h 499730"/>
              <a:gd name="connsiteX28" fmla="*/ 435935 w 755214"/>
              <a:gd name="connsiteY28" fmla="*/ 42530 h 499730"/>
              <a:gd name="connsiteX29" fmla="*/ 329609 w 755214"/>
              <a:gd name="connsiteY29" fmla="*/ 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5214" h="499730">
                <a:moveTo>
                  <a:pt x="329609" y="0"/>
                </a:moveTo>
                <a:cubicBezTo>
                  <a:pt x="303028" y="0"/>
                  <a:pt x="292493" y="26483"/>
                  <a:pt x="276446" y="42530"/>
                </a:cubicBezTo>
                <a:cubicBezTo>
                  <a:pt x="228352" y="90623"/>
                  <a:pt x="285382" y="64359"/>
                  <a:pt x="223284" y="85060"/>
                </a:cubicBezTo>
                <a:cubicBezTo>
                  <a:pt x="216195" y="92148"/>
                  <a:pt x="210984" y="101842"/>
                  <a:pt x="202018" y="106325"/>
                </a:cubicBezTo>
                <a:cubicBezTo>
                  <a:pt x="181969" y="116349"/>
                  <a:pt x="138223" y="127590"/>
                  <a:pt x="138223" y="127590"/>
                </a:cubicBezTo>
                <a:cubicBezTo>
                  <a:pt x="127590" y="134678"/>
                  <a:pt x="115361" y="139819"/>
                  <a:pt x="106325" y="148855"/>
                </a:cubicBezTo>
                <a:cubicBezTo>
                  <a:pt x="35439" y="219741"/>
                  <a:pt x="138225" y="145309"/>
                  <a:pt x="53163" y="202018"/>
                </a:cubicBezTo>
                <a:cubicBezTo>
                  <a:pt x="49619" y="212651"/>
                  <a:pt x="48747" y="224591"/>
                  <a:pt x="42530" y="233916"/>
                </a:cubicBezTo>
                <a:cubicBezTo>
                  <a:pt x="-10566" y="313559"/>
                  <a:pt x="25280" y="221869"/>
                  <a:pt x="0" y="297711"/>
                </a:cubicBezTo>
                <a:cubicBezTo>
                  <a:pt x="1534" y="305383"/>
                  <a:pt x="11922" y="368758"/>
                  <a:pt x="21265" y="382772"/>
                </a:cubicBezTo>
                <a:cubicBezTo>
                  <a:pt x="29606" y="395283"/>
                  <a:pt x="43537" y="403118"/>
                  <a:pt x="53163" y="414669"/>
                </a:cubicBezTo>
                <a:cubicBezTo>
                  <a:pt x="61344" y="424486"/>
                  <a:pt x="63592" y="439794"/>
                  <a:pt x="74428" y="446567"/>
                </a:cubicBezTo>
                <a:cubicBezTo>
                  <a:pt x="93436" y="458447"/>
                  <a:pt x="116958" y="460744"/>
                  <a:pt x="138223" y="467832"/>
                </a:cubicBezTo>
                <a:lnTo>
                  <a:pt x="170121" y="478465"/>
                </a:lnTo>
                <a:lnTo>
                  <a:pt x="202018" y="489097"/>
                </a:lnTo>
                <a:lnTo>
                  <a:pt x="233916" y="499730"/>
                </a:lnTo>
                <a:cubicBezTo>
                  <a:pt x="262270" y="496186"/>
                  <a:pt x="290864" y="494209"/>
                  <a:pt x="318977" y="489097"/>
                </a:cubicBezTo>
                <a:cubicBezTo>
                  <a:pt x="398931" y="474560"/>
                  <a:pt x="290039" y="477745"/>
                  <a:pt x="404037" y="467832"/>
                </a:cubicBezTo>
                <a:cubicBezTo>
                  <a:pt x="467690" y="462297"/>
                  <a:pt x="531628" y="460744"/>
                  <a:pt x="595423" y="457200"/>
                </a:cubicBezTo>
                <a:cubicBezTo>
                  <a:pt x="657275" y="395345"/>
                  <a:pt x="568127" y="481717"/>
                  <a:pt x="648586" y="414669"/>
                </a:cubicBezTo>
                <a:cubicBezTo>
                  <a:pt x="660138" y="405043"/>
                  <a:pt x="668932" y="392398"/>
                  <a:pt x="680484" y="382772"/>
                </a:cubicBezTo>
                <a:cubicBezTo>
                  <a:pt x="760942" y="315724"/>
                  <a:pt x="671793" y="402097"/>
                  <a:pt x="733646" y="340241"/>
                </a:cubicBezTo>
                <a:cubicBezTo>
                  <a:pt x="751563" y="286490"/>
                  <a:pt x="771557" y="282460"/>
                  <a:pt x="733646" y="244548"/>
                </a:cubicBezTo>
                <a:cubicBezTo>
                  <a:pt x="724610" y="235512"/>
                  <a:pt x="713179" y="228998"/>
                  <a:pt x="701749" y="223283"/>
                </a:cubicBezTo>
                <a:cubicBezTo>
                  <a:pt x="691724" y="218271"/>
                  <a:pt x="680484" y="216195"/>
                  <a:pt x="669851" y="212651"/>
                </a:cubicBezTo>
                <a:cubicBezTo>
                  <a:pt x="609607" y="122284"/>
                  <a:pt x="708823" y="262249"/>
                  <a:pt x="584791" y="138223"/>
                </a:cubicBezTo>
                <a:cubicBezTo>
                  <a:pt x="559602" y="113035"/>
                  <a:pt x="535793" y="86447"/>
                  <a:pt x="499730" y="74427"/>
                </a:cubicBezTo>
                <a:lnTo>
                  <a:pt x="467832" y="63795"/>
                </a:lnTo>
                <a:cubicBezTo>
                  <a:pt x="457200" y="56707"/>
                  <a:pt x="447612" y="47720"/>
                  <a:pt x="435935" y="42530"/>
                </a:cubicBezTo>
                <a:cubicBezTo>
                  <a:pt x="367915" y="12299"/>
                  <a:pt x="356190" y="0"/>
                  <a:pt x="329609" y="0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962400" y="3962400"/>
            <a:ext cx="838200" cy="499730"/>
          </a:xfrm>
          <a:custGeom>
            <a:avLst/>
            <a:gdLst>
              <a:gd name="connsiteX0" fmla="*/ 329609 w 755214"/>
              <a:gd name="connsiteY0" fmla="*/ 0 h 499730"/>
              <a:gd name="connsiteX1" fmla="*/ 276446 w 755214"/>
              <a:gd name="connsiteY1" fmla="*/ 42530 h 499730"/>
              <a:gd name="connsiteX2" fmla="*/ 223284 w 755214"/>
              <a:gd name="connsiteY2" fmla="*/ 85060 h 499730"/>
              <a:gd name="connsiteX3" fmla="*/ 202018 w 755214"/>
              <a:gd name="connsiteY3" fmla="*/ 106325 h 499730"/>
              <a:gd name="connsiteX4" fmla="*/ 138223 w 755214"/>
              <a:gd name="connsiteY4" fmla="*/ 127590 h 499730"/>
              <a:gd name="connsiteX5" fmla="*/ 106325 w 755214"/>
              <a:gd name="connsiteY5" fmla="*/ 148855 h 499730"/>
              <a:gd name="connsiteX6" fmla="*/ 53163 w 755214"/>
              <a:gd name="connsiteY6" fmla="*/ 202018 h 499730"/>
              <a:gd name="connsiteX7" fmla="*/ 42530 w 755214"/>
              <a:gd name="connsiteY7" fmla="*/ 233916 h 499730"/>
              <a:gd name="connsiteX8" fmla="*/ 0 w 755214"/>
              <a:gd name="connsiteY8" fmla="*/ 297711 h 499730"/>
              <a:gd name="connsiteX9" fmla="*/ 21265 w 755214"/>
              <a:gd name="connsiteY9" fmla="*/ 382772 h 499730"/>
              <a:gd name="connsiteX10" fmla="*/ 53163 w 755214"/>
              <a:gd name="connsiteY10" fmla="*/ 414669 h 499730"/>
              <a:gd name="connsiteX11" fmla="*/ 74428 w 755214"/>
              <a:gd name="connsiteY11" fmla="*/ 446567 h 499730"/>
              <a:gd name="connsiteX12" fmla="*/ 138223 w 755214"/>
              <a:gd name="connsiteY12" fmla="*/ 467832 h 499730"/>
              <a:gd name="connsiteX13" fmla="*/ 170121 w 755214"/>
              <a:gd name="connsiteY13" fmla="*/ 478465 h 499730"/>
              <a:gd name="connsiteX14" fmla="*/ 202018 w 755214"/>
              <a:gd name="connsiteY14" fmla="*/ 489097 h 499730"/>
              <a:gd name="connsiteX15" fmla="*/ 233916 w 755214"/>
              <a:gd name="connsiteY15" fmla="*/ 499730 h 499730"/>
              <a:gd name="connsiteX16" fmla="*/ 318977 w 755214"/>
              <a:gd name="connsiteY16" fmla="*/ 489097 h 499730"/>
              <a:gd name="connsiteX17" fmla="*/ 404037 w 755214"/>
              <a:gd name="connsiteY17" fmla="*/ 467832 h 499730"/>
              <a:gd name="connsiteX18" fmla="*/ 595423 w 755214"/>
              <a:gd name="connsiteY18" fmla="*/ 457200 h 499730"/>
              <a:gd name="connsiteX19" fmla="*/ 648586 w 755214"/>
              <a:gd name="connsiteY19" fmla="*/ 414669 h 499730"/>
              <a:gd name="connsiteX20" fmla="*/ 680484 w 755214"/>
              <a:gd name="connsiteY20" fmla="*/ 382772 h 499730"/>
              <a:gd name="connsiteX21" fmla="*/ 733646 w 755214"/>
              <a:gd name="connsiteY21" fmla="*/ 340241 h 499730"/>
              <a:gd name="connsiteX22" fmla="*/ 733646 w 755214"/>
              <a:gd name="connsiteY22" fmla="*/ 244548 h 499730"/>
              <a:gd name="connsiteX23" fmla="*/ 701749 w 755214"/>
              <a:gd name="connsiteY23" fmla="*/ 223283 h 499730"/>
              <a:gd name="connsiteX24" fmla="*/ 669851 w 755214"/>
              <a:gd name="connsiteY24" fmla="*/ 212651 h 499730"/>
              <a:gd name="connsiteX25" fmla="*/ 584791 w 755214"/>
              <a:gd name="connsiteY25" fmla="*/ 138223 h 499730"/>
              <a:gd name="connsiteX26" fmla="*/ 499730 w 755214"/>
              <a:gd name="connsiteY26" fmla="*/ 74427 h 499730"/>
              <a:gd name="connsiteX27" fmla="*/ 467832 w 755214"/>
              <a:gd name="connsiteY27" fmla="*/ 63795 h 499730"/>
              <a:gd name="connsiteX28" fmla="*/ 435935 w 755214"/>
              <a:gd name="connsiteY28" fmla="*/ 42530 h 499730"/>
              <a:gd name="connsiteX29" fmla="*/ 329609 w 755214"/>
              <a:gd name="connsiteY29" fmla="*/ 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5214" h="499730">
                <a:moveTo>
                  <a:pt x="329609" y="0"/>
                </a:moveTo>
                <a:cubicBezTo>
                  <a:pt x="303028" y="0"/>
                  <a:pt x="292493" y="26483"/>
                  <a:pt x="276446" y="42530"/>
                </a:cubicBezTo>
                <a:cubicBezTo>
                  <a:pt x="228352" y="90623"/>
                  <a:pt x="285382" y="64359"/>
                  <a:pt x="223284" y="85060"/>
                </a:cubicBezTo>
                <a:cubicBezTo>
                  <a:pt x="216195" y="92148"/>
                  <a:pt x="210984" y="101842"/>
                  <a:pt x="202018" y="106325"/>
                </a:cubicBezTo>
                <a:cubicBezTo>
                  <a:pt x="181969" y="116349"/>
                  <a:pt x="138223" y="127590"/>
                  <a:pt x="138223" y="127590"/>
                </a:cubicBezTo>
                <a:cubicBezTo>
                  <a:pt x="127590" y="134678"/>
                  <a:pt x="115361" y="139819"/>
                  <a:pt x="106325" y="148855"/>
                </a:cubicBezTo>
                <a:cubicBezTo>
                  <a:pt x="35439" y="219741"/>
                  <a:pt x="138225" y="145309"/>
                  <a:pt x="53163" y="202018"/>
                </a:cubicBezTo>
                <a:cubicBezTo>
                  <a:pt x="49619" y="212651"/>
                  <a:pt x="48747" y="224591"/>
                  <a:pt x="42530" y="233916"/>
                </a:cubicBezTo>
                <a:cubicBezTo>
                  <a:pt x="-10566" y="313559"/>
                  <a:pt x="25280" y="221869"/>
                  <a:pt x="0" y="297711"/>
                </a:cubicBezTo>
                <a:cubicBezTo>
                  <a:pt x="1534" y="305383"/>
                  <a:pt x="11922" y="368758"/>
                  <a:pt x="21265" y="382772"/>
                </a:cubicBezTo>
                <a:cubicBezTo>
                  <a:pt x="29606" y="395283"/>
                  <a:pt x="43537" y="403118"/>
                  <a:pt x="53163" y="414669"/>
                </a:cubicBezTo>
                <a:cubicBezTo>
                  <a:pt x="61344" y="424486"/>
                  <a:pt x="63592" y="439794"/>
                  <a:pt x="74428" y="446567"/>
                </a:cubicBezTo>
                <a:cubicBezTo>
                  <a:pt x="93436" y="458447"/>
                  <a:pt x="116958" y="460744"/>
                  <a:pt x="138223" y="467832"/>
                </a:cubicBezTo>
                <a:lnTo>
                  <a:pt x="170121" y="478465"/>
                </a:lnTo>
                <a:lnTo>
                  <a:pt x="202018" y="489097"/>
                </a:lnTo>
                <a:lnTo>
                  <a:pt x="233916" y="499730"/>
                </a:lnTo>
                <a:cubicBezTo>
                  <a:pt x="262270" y="496186"/>
                  <a:pt x="290864" y="494209"/>
                  <a:pt x="318977" y="489097"/>
                </a:cubicBezTo>
                <a:cubicBezTo>
                  <a:pt x="398931" y="474560"/>
                  <a:pt x="290039" y="477745"/>
                  <a:pt x="404037" y="467832"/>
                </a:cubicBezTo>
                <a:cubicBezTo>
                  <a:pt x="467690" y="462297"/>
                  <a:pt x="531628" y="460744"/>
                  <a:pt x="595423" y="457200"/>
                </a:cubicBezTo>
                <a:cubicBezTo>
                  <a:pt x="657275" y="395345"/>
                  <a:pt x="568127" y="481717"/>
                  <a:pt x="648586" y="414669"/>
                </a:cubicBezTo>
                <a:cubicBezTo>
                  <a:pt x="660138" y="405043"/>
                  <a:pt x="668932" y="392398"/>
                  <a:pt x="680484" y="382772"/>
                </a:cubicBezTo>
                <a:cubicBezTo>
                  <a:pt x="760942" y="315724"/>
                  <a:pt x="671793" y="402097"/>
                  <a:pt x="733646" y="340241"/>
                </a:cubicBezTo>
                <a:cubicBezTo>
                  <a:pt x="751563" y="286490"/>
                  <a:pt x="771557" y="282460"/>
                  <a:pt x="733646" y="244548"/>
                </a:cubicBezTo>
                <a:cubicBezTo>
                  <a:pt x="724610" y="235512"/>
                  <a:pt x="713179" y="228998"/>
                  <a:pt x="701749" y="223283"/>
                </a:cubicBezTo>
                <a:cubicBezTo>
                  <a:pt x="691724" y="218271"/>
                  <a:pt x="680484" y="216195"/>
                  <a:pt x="669851" y="212651"/>
                </a:cubicBezTo>
                <a:cubicBezTo>
                  <a:pt x="609607" y="122284"/>
                  <a:pt x="708823" y="262249"/>
                  <a:pt x="584791" y="138223"/>
                </a:cubicBezTo>
                <a:cubicBezTo>
                  <a:pt x="559602" y="113035"/>
                  <a:pt x="535793" y="86447"/>
                  <a:pt x="499730" y="74427"/>
                </a:cubicBezTo>
                <a:lnTo>
                  <a:pt x="467832" y="63795"/>
                </a:lnTo>
                <a:cubicBezTo>
                  <a:pt x="457200" y="56707"/>
                  <a:pt x="447612" y="47720"/>
                  <a:pt x="435935" y="42530"/>
                </a:cubicBezTo>
                <a:cubicBezTo>
                  <a:pt x="367915" y="12299"/>
                  <a:pt x="356190" y="0"/>
                  <a:pt x="329609" y="0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55414" y="3505200"/>
            <a:ext cx="838200" cy="457200"/>
          </a:xfrm>
          <a:custGeom>
            <a:avLst/>
            <a:gdLst>
              <a:gd name="connsiteX0" fmla="*/ 329609 w 755214"/>
              <a:gd name="connsiteY0" fmla="*/ 0 h 499730"/>
              <a:gd name="connsiteX1" fmla="*/ 276446 w 755214"/>
              <a:gd name="connsiteY1" fmla="*/ 42530 h 499730"/>
              <a:gd name="connsiteX2" fmla="*/ 223284 w 755214"/>
              <a:gd name="connsiteY2" fmla="*/ 85060 h 499730"/>
              <a:gd name="connsiteX3" fmla="*/ 202018 w 755214"/>
              <a:gd name="connsiteY3" fmla="*/ 106325 h 499730"/>
              <a:gd name="connsiteX4" fmla="*/ 138223 w 755214"/>
              <a:gd name="connsiteY4" fmla="*/ 127590 h 499730"/>
              <a:gd name="connsiteX5" fmla="*/ 106325 w 755214"/>
              <a:gd name="connsiteY5" fmla="*/ 148855 h 499730"/>
              <a:gd name="connsiteX6" fmla="*/ 53163 w 755214"/>
              <a:gd name="connsiteY6" fmla="*/ 202018 h 499730"/>
              <a:gd name="connsiteX7" fmla="*/ 42530 w 755214"/>
              <a:gd name="connsiteY7" fmla="*/ 233916 h 499730"/>
              <a:gd name="connsiteX8" fmla="*/ 0 w 755214"/>
              <a:gd name="connsiteY8" fmla="*/ 297711 h 499730"/>
              <a:gd name="connsiteX9" fmla="*/ 21265 w 755214"/>
              <a:gd name="connsiteY9" fmla="*/ 382772 h 499730"/>
              <a:gd name="connsiteX10" fmla="*/ 53163 w 755214"/>
              <a:gd name="connsiteY10" fmla="*/ 414669 h 499730"/>
              <a:gd name="connsiteX11" fmla="*/ 74428 w 755214"/>
              <a:gd name="connsiteY11" fmla="*/ 446567 h 499730"/>
              <a:gd name="connsiteX12" fmla="*/ 138223 w 755214"/>
              <a:gd name="connsiteY12" fmla="*/ 467832 h 499730"/>
              <a:gd name="connsiteX13" fmla="*/ 170121 w 755214"/>
              <a:gd name="connsiteY13" fmla="*/ 478465 h 499730"/>
              <a:gd name="connsiteX14" fmla="*/ 202018 w 755214"/>
              <a:gd name="connsiteY14" fmla="*/ 489097 h 499730"/>
              <a:gd name="connsiteX15" fmla="*/ 233916 w 755214"/>
              <a:gd name="connsiteY15" fmla="*/ 499730 h 499730"/>
              <a:gd name="connsiteX16" fmla="*/ 318977 w 755214"/>
              <a:gd name="connsiteY16" fmla="*/ 489097 h 499730"/>
              <a:gd name="connsiteX17" fmla="*/ 404037 w 755214"/>
              <a:gd name="connsiteY17" fmla="*/ 467832 h 499730"/>
              <a:gd name="connsiteX18" fmla="*/ 595423 w 755214"/>
              <a:gd name="connsiteY18" fmla="*/ 457200 h 499730"/>
              <a:gd name="connsiteX19" fmla="*/ 648586 w 755214"/>
              <a:gd name="connsiteY19" fmla="*/ 414669 h 499730"/>
              <a:gd name="connsiteX20" fmla="*/ 680484 w 755214"/>
              <a:gd name="connsiteY20" fmla="*/ 382772 h 499730"/>
              <a:gd name="connsiteX21" fmla="*/ 733646 w 755214"/>
              <a:gd name="connsiteY21" fmla="*/ 340241 h 499730"/>
              <a:gd name="connsiteX22" fmla="*/ 733646 w 755214"/>
              <a:gd name="connsiteY22" fmla="*/ 244548 h 499730"/>
              <a:gd name="connsiteX23" fmla="*/ 701749 w 755214"/>
              <a:gd name="connsiteY23" fmla="*/ 223283 h 499730"/>
              <a:gd name="connsiteX24" fmla="*/ 669851 w 755214"/>
              <a:gd name="connsiteY24" fmla="*/ 212651 h 499730"/>
              <a:gd name="connsiteX25" fmla="*/ 584791 w 755214"/>
              <a:gd name="connsiteY25" fmla="*/ 138223 h 499730"/>
              <a:gd name="connsiteX26" fmla="*/ 499730 w 755214"/>
              <a:gd name="connsiteY26" fmla="*/ 74427 h 499730"/>
              <a:gd name="connsiteX27" fmla="*/ 467832 w 755214"/>
              <a:gd name="connsiteY27" fmla="*/ 63795 h 499730"/>
              <a:gd name="connsiteX28" fmla="*/ 435935 w 755214"/>
              <a:gd name="connsiteY28" fmla="*/ 42530 h 499730"/>
              <a:gd name="connsiteX29" fmla="*/ 329609 w 755214"/>
              <a:gd name="connsiteY29" fmla="*/ 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5214" h="499730">
                <a:moveTo>
                  <a:pt x="329609" y="0"/>
                </a:moveTo>
                <a:cubicBezTo>
                  <a:pt x="303028" y="0"/>
                  <a:pt x="292493" y="26483"/>
                  <a:pt x="276446" y="42530"/>
                </a:cubicBezTo>
                <a:cubicBezTo>
                  <a:pt x="228352" y="90623"/>
                  <a:pt x="285382" y="64359"/>
                  <a:pt x="223284" y="85060"/>
                </a:cubicBezTo>
                <a:cubicBezTo>
                  <a:pt x="216195" y="92148"/>
                  <a:pt x="210984" y="101842"/>
                  <a:pt x="202018" y="106325"/>
                </a:cubicBezTo>
                <a:cubicBezTo>
                  <a:pt x="181969" y="116349"/>
                  <a:pt x="138223" y="127590"/>
                  <a:pt x="138223" y="127590"/>
                </a:cubicBezTo>
                <a:cubicBezTo>
                  <a:pt x="127590" y="134678"/>
                  <a:pt x="115361" y="139819"/>
                  <a:pt x="106325" y="148855"/>
                </a:cubicBezTo>
                <a:cubicBezTo>
                  <a:pt x="35439" y="219741"/>
                  <a:pt x="138225" y="145309"/>
                  <a:pt x="53163" y="202018"/>
                </a:cubicBezTo>
                <a:cubicBezTo>
                  <a:pt x="49619" y="212651"/>
                  <a:pt x="48747" y="224591"/>
                  <a:pt x="42530" y="233916"/>
                </a:cubicBezTo>
                <a:cubicBezTo>
                  <a:pt x="-10566" y="313559"/>
                  <a:pt x="25280" y="221869"/>
                  <a:pt x="0" y="297711"/>
                </a:cubicBezTo>
                <a:cubicBezTo>
                  <a:pt x="1534" y="305383"/>
                  <a:pt x="11922" y="368758"/>
                  <a:pt x="21265" y="382772"/>
                </a:cubicBezTo>
                <a:cubicBezTo>
                  <a:pt x="29606" y="395283"/>
                  <a:pt x="43537" y="403118"/>
                  <a:pt x="53163" y="414669"/>
                </a:cubicBezTo>
                <a:cubicBezTo>
                  <a:pt x="61344" y="424486"/>
                  <a:pt x="63592" y="439794"/>
                  <a:pt x="74428" y="446567"/>
                </a:cubicBezTo>
                <a:cubicBezTo>
                  <a:pt x="93436" y="458447"/>
                  <a:pt x="116958" y="460744"/>
                  <a:pt x="138223" y="467832"/>
                </a:cubicBezTo>
                <a:lnTo>
                  <a:pt x="170121" y="478465"/>
                </a:lnTo>
                <a:lnTo>
                  <a:pt x="202018" y="489097"/>
                </a:lnTo>
                <a:lnTo>
                  <a:pt x="233916" y="499730"/>
                </a:lnTo>
                <a:cubicBezTo>
                  <a:pt x="262270" y="496186"/>
                  <a:pt x="290864" y="494209"/>
                  <a:pt x="318977" y="489097"/>
                </a:cubicBezTo>
                <a:cubicBezTo>
                  <a:pt x="398931" y="474560"/>
                  <a:pt x="290039" y="477745"/>
                  <a:pt x="404037" y="467832"/>
                </a:cubicBezTo>
                <a:cubicBezTo>
                  <a:pt x="467690" y="462297"/>
                  <a:pt x="531628" y="460744"/>
                  <a:pt x="595423" y="457200"/>
                </a:cubicBezTo>
                <a:cubicBezTo>
                  <a:pt x="657275" y="395345"/>
                  <a:pt x="568127" y="481717"/>
                  <a:pt x="648586" y="414669"/>
                </a:cubicBezTo>
                <a:cubicBezTo>
                  <a:pt x="660138" y="405043"/>
                  <a:pt x="668932" y="392398"/>
                  <a:pt x="680484" y="382772"/>
                </a:cubicBezTo>
                <a:cubicBezTo>
                  <a:pt x="760942" y="315724"/>
                  <a:pt x="671793" y="402097"/>
                  <a:pt x="733646" y="340241"/>
                </a:cubicBezTo>
                <a:cubicBezTo>
                  <a:pt x="751563" y="286490"/>
                  <a:pt x="771557" y="282460"/>
                  <a:pt x="733646" y="244548"/>
                </a:cubicBezTo>
                <a:cubicBezTo>
                  <a:pt x="724610" y="235512"/>
                  <a:pt x="713179" y="228998"/>
                  <a:pt x="701749" y="223283"/>
                </a:cubicBezTo>
                <a:cubicBezTo>
                  <a:pt x="691724" y="218271"/>
                  <a:pt x="680484" y="216195"/>
                  <a:pt x="669851" y="212651"/>
                </a:cubicBezTo>
                <a:cubicBezTo>
                  <a:pt x="609607" y="122284"/>
                  <a:pt x="708823" y="262249"/>
                  <a:pt x="584791" y="138223"/>
                </a:cubicBezTo>
                <a:cubicBezTo>
                  <a:pt x="559602" y="113035"/>
                  <a:pt x="535793" y="86447"/>
                  <a:pt x="499730" y="74427"/>
                </a:cubicBezTo>
                <a:lnTo>
                  <a:pt x="467832" y="63795"/>
                </a:lnTo>
                <a:cubicBezTo>
                  <a:pt x="457200" y="56707"/>
                  <a:pt x="447612" y="47720"/>
                  <a:pt x="435935" y="42530"/>
                </a:cubicBezTo>
                <a:cubicBezTo>
                  <a:pt x="367915" y="12299"/>
                  <a:pt x="356190" y="0"/>
                  <a:pt x="329609" y="0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0" y="2209800"/>
            <a:ext cx="2057400" cy="419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2233" y="3315378"/>
            <a:ext cx="5004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0469" y="3827544"/>
            <a:ext cx="5020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611" y="5423732"/>
            <a:ext cx="534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896744" y="5039833"/>
            <a:ext cx="838200" cy="457200"/>
          </a:xfrm>
          <a:custGeom>
            <a:avLst/>
            <a:gdLst>
              <a:gd name="connsiteX0" fmla="*/ 329609 w 755214"/>
              <a:gd name="connsiteY0" fmla="*/ 0 h 499730"/>
              <a:gd name="connsiteX1" fmla="*/ 276446 w 755214"/>
              <a:gd name="connsiteY1" fmla="*/ 42530 h 499730"/>
              <a:gd name="connsiteX2" fmla="*/ 223284 w 755214"/>
              <a:gd name="connsiteY2" fmla="*/ 85060 h 499730"/>
              <a:gd name="connsiteX3" fmla="*/ 202018 w 755214"/>
              <a:gd name="connsiteY3" fmla="*/ 106325 h 499730"/>
              <a:gd name="connsiteX4" fmla="*/ 138223 w 755214"/>
              <a:gd name="connsiteY4" fmla="*/ 127590 h 499730"/>
              <a:gd name="connsiteX5" fmla="*/ 106325 w 755214"/>
              <a:gd name="connsiteY5" fmla="*/ 148855 h 499730"/>
              <a:gd name="connsiteX6" fmla="*/ 53163 w 755214"/>
              <a:gd name="connsiteY6" fmla="*/ 202018 h 499730"/>
              <a:gd name="connsiteX7" fmla="*/ 42530 w 755214"/>
              <a:gd name="connsiteY7" fmla="*/ 233916 h 499730"/>
              <a:gd name="connsiteX8" fmla="*/ 0 w 755214"/>
              <a:gd name="connsiteY8" fmla="*/ 297711 h 499730"/>
              <a:gd name="connsiteX9" fmla="*/ 21265 w 755214"/>
              <a:gd name="connsiteY9" fmla="*/ 382772 h 499730"/>
              <a:gd name="connsiteX10" fmla="*/ 53163 w 755214"/>
              <a:gd name="connsiteY10" fmla="*/ 414669 h 499730"/>
              <a:gd name="connsiteX11" fmla="*/ 74428 w 755214"/>
              <a:gd name="connsiteY11" fmla="*/ 446567 h 499730"/>
              <a:gd name="connsiteX12" fmla="*/ 138223 w 755214"/>
              <a:gd name="connsiteY12" fmla="*/ 467832 h 499730"/>
              <a:gd name="connsiteX13" fmla="*/ 170121 w 755214"/>
              <a:gd name="connsiteY13" fmla="*/ 478465 h 499730"/>
              <a:gd name="connsiteX14" fmla="*/ 202018 w 755214"/>
              <a:gd name="connsiteY14" fmla="*/ 489097 h 499730"/>
              <a:gd name="connsiteX15" fmla="*/ 233916 w 755214"/>
              <a:gd name="connsiteY15" fmla="*/ 499730 h 499730"/>
              <a:gd name="connsiteX16" fmla="*/ 318977 w 755214"/>
              <a:gd name="connsiteY16" fmla="*/ 489097 h 499730"/>
              <a:gd name="connsiteX17" fmla="*/ 404037 w 755214"/>
              <a:gd name="connsiteY17" fmla="*/ 467832 h 499730"/>
              <a:gd name="connsiteX18" fmla="*/ 595423 w 755214"/>
              <a:gd name="connsiteY18" fmla="*/ 457200 h 499730"/>
              <a:gd name="connsiteX19" fmla="*/ 648586 w 755214"/>
              <a:gd name="connsiteY19" fmla="*/ 414669 h 499730"/>
              <a:gd name="connsiteX20" fmla="*/ 680484 w 755214"/>
              <a:gd name="connsiteY20" fmla="*/ 382772 h 499730"/>
              <a:gd name="connsiteX21" fmla="*/ 733646 w 755214"/>
              <a:gd name="connsiteY21" fmla="*/ 340241 h 499730"/>
              <a:gd name="connsiteX22" fmla="*/ 733646 w 755214"/>
              <a:gd name="connsiteY22" fmla="*/ 244548 h 499730"/>
              <a:gd name="connsiteX23" fmla="*/ 701749 w 755214"/>
              <a:gd name="connsiteY23" fmla="*/ 223283 h 499730"/>
              <a:gd name="connsiteX24" fmla="*/ 669851 w 755214"/>
              <a:gd name="connsiteY24" fmla="*/ 212651 h 499730"/>
              <a:gd name="connsiteX25" fmla="*/ 584791 w 755214"/>
              <a:gd name="connsiteY25" fmla="*/ 138223 h 499730"/>
              <a:gd name="connsiteX26" fmla="*/ 499730 w 755214"/>
              <a:gd name="connsiteY26" fmla="*/ 74427 h 499730"/>
              <a:gd name="connsiteX27" fmla="*/ 467832 w 755214"/>
              <a:gd name="connsiteY27" fmla="*/ 63795 h 499730"/>
              <a:gd name="connsiteX28" fmla="*/ 435935 w 755214"/>
              <a:gd name="connsiteY28" fmla="*/ 42530 h 499730"/>
              <a:gd name="connsiteX29" fmla="*/ 329609 w 755214"/>
              <a:gd name="connsiteY29" fmla="*/ 0 h 49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55214" h="499730">
                <a:moveTo>
                  <a:pt x="329609" y="0"/>
                </a:moveTo>
                <a:cubicBezTo>
                  <a:pt x="303028" y="0"/>
                  <a:pt x="292493" y="26483"/>
                  <a:pt x="276446" y="42530"/>
                </a:cubicBezTo>
                <a:cubicBezTo>
                  <a:pt x="228352" y="90623"/>
                  <a:pt x="285382" y="64359"/>
                  <a:pt x="223284" y="85060"/>
                </a:cubicBezTo>
                <a:cubicBezTo>
                  <a:pt x="216195" y="92148"/>
                  <a:pt x="210984" y="101842"/>
                  <a:pt x="202018" y="106325"/>
                </a:cubicBezTo>
                <a:cubicBezTo>
                  <a:pt x="181969" y="116349"/>
                  <a:pt x="138223" y="127590"/>
                  <a:pt x="138223" y="127590"/>
                </a:cubicBezTo>
                <a:cubicBezTo>
                  <a:pt x="127590" y="134678"/>
                  <a:pt x="115361" y="139819"/>
                  <a:pt x="106325" y="148855"/>
                </a:cubicBezTo>
                <a:cubicBezTo>
                  <a:pt x="35439" y="219741"/>
                  <a:pt x="138225" y="145309"/>
                  <a:pt x="53163" y="202018"/>
                </a:cubicBezTo>
                <a:cubicBezTo>
                  <a:pt x="49619" y="212651"/>
                  <a:pt x="48747" y="224591"/>
                  <a:pt x="42530" y="233916"/>
                </a:cubicBezTo>
                <a:cubicBezTo>
                  <a:pt x="-10566" y="313559"/>
                  <a:pt x="25280" y="221869"/>
                  <a:pt x="0" y="297711"/>
                </a:cubicBezTo>
                <a:cubicBezTo>
                  <a:pt x="1534" y="305383"/>
                  <a:pt x="11922" y="368758"/>
                  <a:pt x="21265" y="382772"/>
                </a:cubicBezTo>
                <a:cubicBezTo>
                  <a:pt x="29606" y="395283"/>
                  <a:pt x="43537" y="403118"/>
                  <a:pt x="53163" y="414669"/>
                </a:cubicBezTo>
                <a:cubicBezTo>
                  <a:pt x="61344" y="424486"/>
                  <a:pt x="63592" y="439794"/>
                  <a:pt x="74428" y="446567"/>
                </a:cubicBezTo>
                <a:cubicBezTo>
                  <a:pt x="93436" y="458447"/>
                  <a:pt x="116958" y="460744"/>
                  <a:pt x="138223" y="467832"/>
                </a:cubicBezTo>
                <a:lnTo>
                  <a:pt x="170121" y="478465"/>
                </a:lnTo>
                <a:lnTo>
                  <a:pt x="202018" y="489097"/>
                </a:lnTo>
                <a:lnTo>
                  <a:pt x="233916" y="499730"/>
                </a:lnTo>
                <a:cubicBezTo>
                  <a:pt x="262270" y="496186"/>
                  <a:pt x="290864" y="494209"/>
                  <a:pt x="318977" y="489097"/>
                </a:cubicBezTo>
                <a:cubicBezTo>
                  <a:pt x="398931" y="474560"/>
                  <a:pt x="290039" y="477745"/>
                  <a:pt x="404037" y="467832"/>
                </a:cubicBezTo>
                <a:cubicBezTo>
                  <a:pt x="467690" y="462297"/>
                  <a:pt x="531628" y="460744"/>
                  <a:pt x="595423" y="457200"/>
                </a:cubicBezTo>
                <a:cubicBezTo>
                  <a:pt x="657275" y="395345"/>
                  <a:pt x="568127" y="481717"/>
                  <a:pt x="648586" y="414669"/>
                </a:cubicBezTo>
                <a:cubicBezTo>
                  <a:pt x="660138" y="405043"/>
                  <a:pt x="668932" y="392398"/>
                  <a:pt x="680484" y="382772"/>
                </a:cubicBezTo>
                <a:cubicBezTo>
                  <a:pt x="760942" y="315724"/>
                  <a:pt x="671793" y="402097"/>
                  <a:pt x="733646" y="340241"/>
                </a:cubicBezTo>
                <a:cubicBezTo>
                  <a:pt x="751563" y="286490"/>
                  <a:pt x="771557" y="282460"/>
                  <a:pt x="733646" y="244548"/>
                </a:cubicBezTo>
                <a:cubicBezTo>
                  <a:pt x="724610" y="235512"/>
                  <a:pt x="713179" y="228998"/>
                  <a:pt x="701749" y="223283"/>
                </a:cubicBezTo>
                <a:cubicBezTo>
                  <a:pt x="691724" y="218271"/>
                  <a:pt x="680484" y="216195"/>
                  <a:pt x="669851" y="212651"/>
                </a:cubicBezTo>
                <a:cubicBezTo>
                  <a:pt x="609607" y="122284"/>
                  <a:pt x="708823" y="262249"/>
                  <a:pt x="584791" y="138223"/>
                </a:cubicBezTo>
                <a:cubicBezTo>
                  <a:pt x="559602" y="113035"/>
                  <a:pt x="535793" y="86447"/>
                  <a:pt x="499730" y="74427"/>
                </a:cubicBezTo>
                <a:lnTo>
                  <a:pt x="467832" y="63795"/>
                </a:lnTo>
                <a:cubicBezTo>
                  <a:pt x="457200" y="56707"/>
                  <a:pt x="447612" y="47720"/>
                  <a:pt x="435935" y="42530"/>
                </a:cubicBezTo>
                <a:cubicBezTo>
                  <a:pt x="367915" y="12299"/>
                  <a:pt x="356190" y="0"/>
                  <a:pt x="329609" y="0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1905" y="4851569"/>
            <a:ext cx="4924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596" y="7620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8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Codominance</a:t>
            </a:r>
            <a:r>
              <a:rPr lang="en-US" dirty="0" smtClean="0"/>
              <a:t> is a relationship among alleles where both alleles contribute to the phenotype of the heterozygote. </a:t>
            </a:r>
          </a:p>
        </p:txBody>
      </p:sp>
      <p:pic>
        <p:nvPicPr>
          <p:cNvPr id="404484" name="Picture 6" descr="Co-dominance_Rhododendr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810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485" name="Picture 8" descr="8-18_codominance_in_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72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7200" y="228600"/>
            <a:ext cx="2590800" cy="457200"/>
          </a:xfrm>
          <a:prstGeom prst="rect">
            <a:avLst/>
          </a:prstGeom>
          <a:solidFill>
            <a:srgbClr val="FF00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6796" y="4800600"/>
            <a:ext cx="17524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0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This is an example of...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Homozygous Dominant</a:t>
            </a:r>
          </a:p>
          <a:p>
            <a:pPr lvl="1" eaLnBrk="1" hangingPunct="1">
              <a:defRPr/>
            </a:pPr>
            <a:r>
              <a:rPr lang="en-US" dirty="0" smtClean="0"/>
              <a:t>B.) </a:t>
            </a:r>
            <a:r>
              <a:rPr lang="en-US" dirty="0" smtClean="0">
                <a:solidFill>
                  <a:schemeClr val="bg1"/>
                </a:solidFill>
              </a:rPr>
              <a:t>Heterozygous Dominant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Incomplete Dominance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Recessive Alleles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900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Pure Breeding</a:t>
            </a:r>
          </a:p>
        </p:txBody>
      </p:sp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495300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facweb.bhc.edu/academics/science/robertsk/biol100/Patterns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61722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0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How to play…</a:t>
            </a:r>
          </a:p>
          <a:p>
            <a:pPr lvl="1"/>
            <a:r>
              <a:rPr lang="en-US" dirty="0" smtClean="0">
                <a:solidFill>
                  <a:srgbClr val="6699FF"/>
                </a:solidFill>
              </a:rPr>
              <a:t>Don’t play like </a:t>
            </a:r>
            <a:r>
              <a:rPr lang="en-US" dirty="0" err="1" smtClean="0">
                <a:solidFill>
                  <a:srgbClr val="6699FF"/>
                </a:solidFill>
              </a:rPr>
              <a:t>Jeo</a:t>
            </a:r>
            <a:r>
              <a:rPr lang="en-US" dirty="0" smtClean="0">
                <a:solidFill>
                  <a:srgbClr val="6699FF"/>
                </a:solidFill>
              </a:rPr>
              <a:t>_ _ _ _ y.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Class should be divided into several small groups.</a:t>
            </a:r>
          </a:p>
          <a:p>
            <a:pPr lvl="1"/>
            <a:r>
              <a:rPr lang="en-US" dirty="0" smtClean="0">
                <a:solidFill>
                  <a:srgbClr val="FFCC99"/>
                </a:solidFill>
              </a:rPr>
              <a:t>Groups should use science journal (red slide notes), homework, and other available materials to assist you.</a:t>
            </a:r>
          </a:p>
          <a:p>
            <a:pPr lvl="1"/>
            <a:r>
              <a:rPr lang="en-US" dirty="0" smtClean="0">
                <a:solidFill>
                  <a:srgbClr val="66FFCC"/>
                </a:solidFill>
              </a:rPr>
              <a:t>Groups can communicate </a:t>
            </a:r>
            <a:r>
              <a:rPr lang="en-US" b="1" u="sng" dirty="0" smtClean="0"/>
              <a:t>quietly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FFCC"/>
                </a:solidFill>
              </a:rPr>
              <a:t>with each other but no sharing answers between groups.</a:t>
            </a:r>
          </a:p>
          <a:p>
            <a:pPr lvl="2"/>
            <a:r>
              <a:rPr lang="en-US" dirty="0" smtClean="0">
                <a:solidFill>
                  <a:srgbClr val="9966FF"/>
                </a:solidFill>
              </a:rPr>
              <a:t>Practice quietly communicating right now?</a:t>
            </a:r>
          </a:p>
          <a:p>
            <a:pPr lvl="2"/>
            <a:r>
              <a:rPr lang="en-US" dirty="0" smtClean="0">
                <a:solidFill>
                  <a:srgbClr val="9966FF"/>
                </a:solidFill>
              </a:rPr>
              <a:t>Practice Communication Question:</a:t>
            </a:r>
          </a:p>
          <a:p>
            <a:pPr lvl="2"/>
            <a:r>
              <a:rPr lang="en-US" dirty="0" smtClean="0">
                <a:solidFill>
                  <a:srgbClr val="FFFF66"/>
                </a:solidFill>
              </a:rPr>
              <a:t>Your group gets to order one pizza and you can have two toppings.  What does your group want?</a:t>
            </a:r>
          </a:p>
        </p:txBody>
      </p:sp>
    </p:spTree>
    <p:extLst>
      <p:ext uri="{BB962C8B-B14F-4D97-AF65-F5344CB8AC3E}">
        <p14:creationId xmlns:p14="http://schemas.microsoft.com/office/powerpoint/2010/main" val="13823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This is an example of...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A.) Homozygous Dominant</a:t>
            </a:r>
          </a:p>
          <a:p>
            <a:pPr lvl="1" eaLnBrk="1" hangingPunct="1">
              <a:defRPr/>
            </a:pPr>
            <a:r>
              <a:rPr lang="en-US" dirty="0" smtClean="0"/>
              <a:t>B.) </a:t>
            </a:r>
            <a:r>
              <a:rPr lang="en-US" dirty="0" smtClean="0">
                <a:solidFill>
                  <a:schemeClr val="bg1"/>
                </a:solidFill>
              </a:rPr>
              <a:t>Heterozygous Dominant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Incomplete Dominance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Recessive Alleles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900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Pure Breeding</a:t>
            </a:r>
          </a:p>
        </p:txBody>
      </p:sp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495300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facweb.bhc.edu/academics/science/robertsk/biol100/Patterns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61722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This is an example of...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A.) Homozygous Dominant</a:t>
            </a:r>
          </a:p>
          <a:p>
            <a:pPr lvl="1" eaLnBrk="1" hangingPunct="1">
              <a:defRPr/>
            </a:pPr>
            <a:r>
              <a:rPr lang="en-US" dirty="0" smtClean="0"/>
              <a:t>B.) Heterozygous Dominant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Incomplete Dominance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Recessive Alleles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900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Pure Breeding</a:t>
            </a:r>
          </a:p>
        </p:txBody>
      </p:sp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495300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facweb.bhc.edu/academics/science/robertsk/biol100/Patterns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61722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This is an example of...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A.) Homozygous Dominant</a:t>
            </a:r>
          </a:p>
          <a:p>
            <a:pPr lvl="1" eaLnBrk="1" hangingPunct="1">
              <a:defRPr/>
            </a:pPr>
            <a:r>
              <a:rPr lang="en-US" dirty="0" smtClean="0"/>
              <a:t>B.) Heterozygous Dominant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C.) Incomplete Dominance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Recessive Alleles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900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Pure Breeding</a:t>
            </a:r>
          </a:p>
        </p:txBody>
      </p:sp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495300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facweb.bhc.edu/academics/science/robertsk/biol100/Patterns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61722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This is an example of...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A.) Homozygous Dominant</a:t>
            </a:r>
          </a:p>
          <a:p>
            <a:pPr lvl="1" eaLnBrk="1" hangingPunct="1">
              <a:defRPr/>
            </a:pPr>
            <a:r>
              <a:rPr lang="en-US" dirty="0" smtClean="0"/>
              <a:t>B.) Heterozygous Dominant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C.) Incomplete Dominance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D.) Recessive Alleles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900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Pure Breeding</a:t>
            </a:r>
          </a:p>
        </p:txBody>
      </p:sp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495300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facweb.bhc.edu/academics/science/robertsk/biol100/Patterns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61722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991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This is an example of...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A.) Homozygous Dominant</a:t>
            </a:r>
          </a:p>
          <a:p>
            <a:pPr lvl="1" eaLnBrk="1" hangingPunct="1">
              <a:defRPr/>
            </a:pPr>
            <a:r>
              <a:rPr lang="en-US" dirty="0" smtClean="0"/>
              <a:t>B.) Heterozygous Dominant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FF"/>
                </a:solidFill>
              </a:rPr>
              <a:t>C.) Incomplete Dominance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D.) Recessive Alleles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900FF"/>
                </a:solidFill>
              </a:rPr>
              <a:t>E.) Pure Breeding</a:t>
            </a:r>
          </a:p>
        </p:txBody>
      </p:sp>
      <p:sp>
        <p:nvSpPr>
          <p:cNvPr id="404486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1" y="4953000"/>
            <a:ext cx="1752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facweb.bhc.edu/academics/science/robertsk/biol100/Patterns_files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276600" cy="61722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29024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75868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00FF"/>
                          </a:solidFill>
                        </a:rPr>
                        <a:t>-Bonus-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9900FF"/>
                          </a:solidFill>
                        </a:rPr>
                        <a:t>FAMILY</a:t>
                      </a:r>
                      <a:r>
                        <a:rPr lang="en-US" baseline="0" dirty="0" smtClean="0">
                          <a:solidFill>
                            <a:srgbClr val="9900FF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9900FF"/>
                          </a:solidFill>
                        </a:rPr>
                        <a:t>TIES</a:t>
                      </a:r>
                      <a:endParaRPr lang="en-US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209800" y="1752600"/>
            <a:ext cx="579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solidFill>
                <a:schemeClr val="bg1"/>
              </a:solidFill>
            </a:endParaRPr>
          </a:p>
          <a:p>
            <a:pPr eaLnBrk="1" hangingPunct="1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41243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8956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2590800" y="457200"/>
            <a:ext cx="2819400" cy="1371600"/>
          </a:xfrm>
          <a:prstGeom prst="wedgeRoundRectCallout">
            <a:avLst>
              <a:gd name="adj1" fmla="val 35921"/>
              <a:gd name="adj2" fmla="val 9016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sz="3600" dirty="0"/>
              <a:t>“</a:t>
            </a:r>
            <a:r>
              <a:rPr lang="en-US" sz="3600" dirty="0" smtClean="0"/>
              <a:t>Who </a:t>
            </a:r>
            <a:r>
              <a:rPr lang="en-US" sz="3600" dirty="0"/>
              <a:t>are we?”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743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bleacherreport.net/images_root/slides/photos/002/612/443/a-kirby-puckett_crop_650x440.jpg?1349048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6800"/>
            <a:ext cx="8778875" cy="5486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3.gstatic.com/images?q=tbn:ANd9GcT_pwJOjhH0ZPZco_jMp0YHhdm0xhs4EJaPoqc2s_mLjrqhYN4u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210502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2902688" y="4774019"/>
            <a:ext cx="3370521" cy="1594883"/>
          </a:xfrm>
          <a:custGeom>
            <a:avLst/>
            <a:gdLst>
              <a:gd name="connsiteX0" fmla="*/ 584791 w 3370521"/>
              <a:gd name="connsiteY0" fmla="*/ 74428 h 1594883"/>
              <a:gd name="connsiteX1" fmla="*/ 520996 w 3370521"/>
              <a:gd name="connsiteY1" fmla="*/ 85060 h 1594883"/>
              <a:gd name="connsiteX2" fmla="*/ 489098 w 3370521"/>
              <a:gd name="connsiteY2" fmla="*/ 95693 h 1594883"/>
              <a:gd name="connsiteX3" fmla="*/ 404038 w 3370521"/>
              <a:gd name="connsiteY3" fmla="*/ 116958 h 1594883"/>
              <a:gd name="connsiteX4" fmla="*/ 297712 w 3370521"/>
              <a:gd name="connsiteY4" fmla="*/ 148855 h 1594883"/>
              <a:gd name="connsiteX5" fmla="*/ 255182 w 3370521"/>
              <a:gd name="connsiteY5" fmla="*/ 170121 h 1594883"/>
              <a:gd name="connsiteX6" fmla="*/ 212652 w 3370521"/>
              <a:gd name="connsiteY6" fmla="*/ 180753 h 1594883"/>
              <a:gd name="connsiteX7" fmla="*/ 148856 w 3370521"/>
              <a:gd name="connsiteY7" fmla="*/ 202018 h 1594883"/>
              <a:gd name="connsiteX8" fmla="*/ 106326 w 3370521"/>
              <a:gd name="connsiteY8" fmla="*/ 212651 h 1594883"/>
              <a:gd name="connsiteX9" fmla="*/ 31898 w 3370521"/>
              <a:gd name="connsiteY9" fmla="*/ 255181 h 1594883"/>
              <a:gd name="connsiteX10" fmla="*/ 0 w 3370521"/>
              <a:gd name="connsiteY10" fmla="*/ 318976 h 1594883"/>
              <a:gd name="connsiteX11" fmla="*/ 10633 w 3370521"/>
              <a:gd name="connsiteY11" fmla="*/ 414669 h 1594883"/>
              <a:gd name="connsiteX12" fmla="*/ 31898 w 3370521"/>
              <a:gd name="connsiteY12" fmla="*/ 457200 h 1594883"/>
              <a:gd name="connsiteX13" fmla="*/ 106326 w 3370521"/>
              <a:gd name="connsiteY13" fmla="*/ 563525 h 1594883"/>
              <a:gd name="connsiteX14" fmla="*/ 116959 w 3370521"/>
              <a:gd name="connsiteY14" fmla="*/ 595423 h 1594883"/>
              <a:gd name="connsiteX15" fmla="*/ 159489 w 3370521"/>
              <a:gd name="connsiteY15" fmla="*/ 659218 h 1594883"/>
              <a:gd name="connsiteX16" fmla="*/ 180754 w 3370521"/>
              <a:gd name="connsiteY16" fmla="*/ 1073888 h 1594883"/>
              <a:gd name="connsiteX17" fmla="*/ 191386 w 3370521"/>
              <a:gd name="connsiteY17" fmla="*/ 1297172 h 1594883"/>
              <a:gd name="connsiteX18" fmla="*/ 202019 w 3370521"/>
              <a:gd name="connsiteY18" fmla="*/ 1339702 h 1594883"/>
              <a:gd name="connsiteX19" fmla="*/ 223284 w 3370521"/>
              <a:gd name="connsiteY19" fmla="*/ 1371600 h 1594883"/>
              <a:gd name="connsiteX20" fmla="*/ 233917 w 3370521"/>
              <a:gd name="connsiteY20" fmla="*/ 1552353 h 1594883"/>
              <a:gd name="connsiteX21" fmla="*/ 265814 w 3370521"/>
              <a:gd name="connsiteY21" fmla="*/ 1573618 h 1594883"/>
              <a:gd name="connsiteX22" fmla="*/ 340242 w 3370521"/>
              <a:gd name="connsiteY22" fmla="*/ 1594883 h 1594883"/>
              <a:gd name="connsiteX23" fmla="*/ 531628 w 3370521"/>
              <a:gd name="connsiteY23" fmla="*/ 1573618 h 1594883"/>
              <a:gd name="connsiteX24" fmla="*/ 595424 w 3370521"/>
              <a:gd name="connsiteY24" fmla="*/ 1552353 h 1594883"/>
              <a:gd name="connsiteX25" fmla="*/ 659219 w 3370521"/>
              <a:gd name="connsiteY25" fmla="*/ 1520455 h 1594883"/>
              <a:gd name="connsiteX26" fmla="*/ 723014 w 3370521"/>
              <a:gd name="connsiteY26" fmla="*/ 1477925 h 1594883"/>
              <a:gd name="connsiteX27" fmla="*/ 786810 w 3370521"/>
              <a:gd name="connsiteY27" fmla="*/ 1456660 h 1594883"/>
              <a:gd name="connsiteX28" fmla="*/ 882503 w 3370521"/>
              <a:gd name="connsiteY28" fmla="*/ 1392865 h 1594883"/>
              <a:gd name="connsiteX29" fmla="*/ 914400 w 3370521"/>
              <a:gd name="connsiteY29" fmla="*/ 1371600 h 1594883"/>
              <a:gd name="connsiteX30" fmla="*/ 935665 w 3370521"/>
              <a:gd name="connsiteY30" fmla="*/ 1350334 h 1594883"/>
              <a:gd name="connsiteX31" fmla="*/ 1031359 w 3370521"/>
              <a:gd name="connsiteY31" fmla="*/ 1318437 h 1594883"/>
              <a:gd name="connsiteX32" fmla="*/ 1095154 w 3370521"/>
              <a:gd name="connsiteY32" fmla="*/ 1297172 h 1594883"/>
              <a:gd name="connsiteX33" fmla="*/ 1127052 w 3370521"/>
              <a:gd name="connsiteY33" fmla="*/ 1286539 h 1594883"/>
              <a:gd name="connsiteX34" fmla="*/ 1180214 w 3370521"/>
              <a:gd name="connsiteY34" fmla="*/ 1275907 h 1594883"/>
              <a:gd name="connsiteX35" fmla="*/ 1244010 w 3370521"/>
              <a:gd name="connsiteY35" fmla="*/ 1254641 h 1594883"/>
              <a:gd name="connsiteX36" fmla="*/ 1275907 w 3370521"/>
              <a:gd name="connsiteY36" fmla="*/ 1244009 h 1594883"/>
              <a:gd name="connsiteX37" fmla="*/ 1392865 w 3370521"/>
              <a:gd name="connsiteY37" fmla="*/ 1212111 h 1594883"/>
              <a:gd name="connsiteX38" fmla="*/ 1477926 w 3370521"/>
              <a:gd name="connsiteY38" fmla="*/ 1201479 h 1594883"/>
              <a:gd name="connsiteX39" fmla="*/ 1786270 w 3370521"/>
              <a:gd name="connsiteY39" fmla="*/ 1180214 h 1594883"/>
              <a:gd name="connsiteX40" fmla="*/ 1839433 w 3370521"/>
              <a:gd name="connsiteY40" fmla="*/ 1169581 h 1594883"/>
              <a:gd name="connsiteX41" fmla="*/ 1935126 w 3370521"/>
              <a:gd name="connsiteY41" fmla="*/ 1148316 h 1594883"/>
              <a:gd name="connsiteX42" fmla="*/ 2009554 w 3370521"/>
              <a:gd name="connsiteY42" fmla="*/ 1137683 h 1594883"/>
              <a:gd name="connsiteX43" fmla="*/ 2434856 w 3370521"/>
              <a:gd name="connsiteY43" fmla="*/ 1158948 h 1594883"/>
              <a:gd name="connsiteX44" fmla="*/ 2573079 w 3370521"/>
              <a:gd name="connsiteY44" fmla="*/ 1190846 h 1594883"/>
              <a:gd name="connsiteX45" fmla="*/ 2690038 w 3370521"/>
              <a:gd name="connsiteY45" fmla="*/ 1222744 h 1594883"/>
              <a:gd name="connsiteX46" fmla="*/ 2732568 w 3370521"/>
              <a:gd name="connsiteY46" fmla="*/ 1233376 h 1594883"/>
              <a:gd name="connsiteX47" fmla="*/ 2934586 w 3370521"/>
              <a:gd name="connsiteY47" fmla="*/ 1244009 h 1594883"/>
              <a:gd name="connsiteX48" fmla="*/ 3062177 w 3370521"/>
              <a:gd name="connsiteY48" fmla="*/ 1244009 h 1594883"/>
              <a:gd name="connsiteX49" fmla="*/ 3125972 w 3370521"/>
              <a:gd name="connsiteY49" fmla="*/ 1201479 h 1594883"/>
              <a:gd name="connsiteX50" fmla="*/ 3157870 w 3370521"/>
              <a:gd name="connsiteY50" fmla="*/ 1190846 h 1594883"/>
              <a:gd name="connsiteX51" fmla="*/ 3189768 w 3370521"/>
              <a:gd name="connsiteY51" fmla="*/ 1158948 h 1594883"/>
              <a:gd name="connsiteX52" fmla="*/ 3211033 w 3370521"/>
              <a:gd name="connsiteY52" fmla="*/ 1073888 h 1594883"/>
              <a:gd name="connsiteX53" fmla="*/ 3253563 w 3370521"/>
              <a:gd name="connsiteY53" fmla="*/ 978195 h 1594883"/>
              <a:gd name="connsiteX54" fmla="*/ 3285461 w 3370521"/>
              <a:gd name="connsiteY54" fmla="*/ 914400 h 1594883"/>
              <a:gd name="connsiteX55" fmla="*/ 3317359 w 3370521"/>
              <a:gd name="connsiteY55" fmla="*/ 818707 h 1594883"/>
              <a:gd name="connsiteX56" fmla="*/ 3327991 w 3370521"/>
              <a:gd name="connsiteY56" fmla="*/ 786809 h 1594883"/>
              <a:gd name="connsiteX57" fmla="*/ 3338624 w 3370521"/>
              <a:gd name="connsiteY57" fmla="*/ 733646 h 1594883"/>
              <a:gd name="connsiteX58" fmla="*/ 3359889 w 3370521"/>
              <a:gd name="connsiteY58" fmla="*/ 669851 h 1594883"/>
              <a:gd name="connsiteX59" fmla="*/ 3370521 w 3370521"/>
              <a:gd name="connsiteY59" fmla="*/ 574158 h 1594883"/>
              <a:gd name="connsiteX60" fmla="*/ 3349256 w 3370521"/>
              <a:gd name="connsiteY60" fmla="*/ 489097 h 1594883"/>
              <a:gd name="connsiteX61" fmla="*/ 3327991 w 3370521"/>
              <a:gd name="connsiteY61" fmla="*/ 404037 h 1594883"/>
              <a:gd name="connsiteX62" fmla="*/ 3264196 w 3370521"/>
              <a:gd name="connsiteY62" fmla="*/ 361507 h 1594883"/>
              <a:gd name="connsiteX63" fmla="*/ 3221665 w 3370521"/>
              <a:gd name="connsiteY63" fmla="*/ 340241 h 1594883"/>
              <a:gd name="connsiteX64" fmla="*/ 3189768 w 3370521"/>
              <a:gd name="connsiteY64" fmla="*/ 329609 h 1594883"/>
              <a:gd name="connsiteX65" fmla="*/ 3147238 w 3370521"/>
              <a:gd name="connsiteY65" fmla="*/ 308344 h 1594883"/>
              <a:gd name="connsiteX66" fmla="*/ 3040912 w 3370521"/>
              <a:gd name="connsiteY66" fmla="*/ 276446 h 1594883"/>
              <a:gd name="connsiteX67" fmla="*/ 2913321 w 3370521"/>
              <a:gd name="connsiteY67" fmla="*/ 244548 h 1594883"/>
              <a:gd name="connsiteX68" fmla="*/ 2806996 w 3370521"/>
              <a:gd name="connsiteY68" fmla="*/ 233916 h 1594883"/>
              <a:gd name="connsiteX69" fmla="*/ 2721935 w 3370521"/>
              <a:gd name="connsiteY69" fmla="*/ 223283 h 1594883"/>
              <a:gd name="connsiteX70" fmla="*/ 2679405 w 3370521"/>
              <a:gd name="connsiteY70" fmla="*/ 212651 h 1594883"/>
              <a:gd name="connsiteX71" fmla="*/ 2594345 w 3370521"/>
              <a:gd name="connsiteY71" fmla="*/ 202018 h 1594883"/>
              <a:gd name="connsiteX72" fmla="*/ 2530549 w 3370521"/>
              <a:gd name="connsiteY72" fmla="*/ 191386 h 1594883"/>
              <a:gd name="connsiteX73" fmla="*/ 2456121 w 3370521"/>
              <a:gd name="connsiteY73" fmla="*/ 180753 h 1594883"/>
              <a:gd name="connsiteX74" fmla="*/ 2339163 w 3370521"/>
              <a:gd name="connsiteY74" fmla="*/ 159488 h 1594883"/>
              <a:gd name="connsiteX75" fmla="*/ 2307265 w 3370521"/>
              <a:gd name="connsiteY75" fmla="*/ 148855 h 1594883"/>
              <a:gd name="connsiteX76" fmla="*/ 2264735 w 3370521"/>
              <a:gd name="connsiteY76" fmla="*/ 138223 h 1594883"/>
              <a:gd name="connsiteX77" fmla="*/ 2200940 w 3370521"/>
              <a:gd name="connsiteY77" fmla="*/ 127590 h 1594883"/>
              <a:gd name="connsiteX78" fmla="*/ 2126512 w 3370521"/>
              <a:gd name="connsiteY78" fmla="*/ 116958 h 1594883"/>
              <a:gd name="connsiteX79" fmla="*/ 2041452 w 3370521"/>
              <a:gd name="connsiteY79" fmla="*/ 95693 h 1594883"/>
              <a:gd name="connsiteX80" fmla="*/ 2009554 w 3370521"/>
              <a:gd name="connsiteY80" fmla="*/ 85060 h 1594883"/>
              <a:gd name="connsiteX81" fmla="*/ 1945759 w 3370521"/>
              <a:gd name="connsiteY81" fmla="*/ 74428 h 1594883"/>
              <a:gd name="connsiteX82" fmla="*/ 1860698 w 3370521"/>
              <a:gd name="connsiteY82" fmla="*/ 53162 h 1594883"/>
              <a:gd name="connsiteX83" fmla="*/ 1818168 w 3370521"/>
              <a:gd name="connsiteY83" fmla="*/ 42530 h 1594883"/>
              <a:gd name="connsiteX84" fmla="*/ 1754372 w 3370521"/>
              <a:gd name="connsiteY84" fmla="*/ 21265 h 1594883"/>
              <a:gd name="connsiteX85" fmla="*/ 1722475 w 3370521"/>
              <a:gd name="connsiteY85" fmla="*/ 10632 h 1594883"/>
              <a:gd name="connsiteX86" fmla="*/ 1679945 w 3370521"/>
              <a:gd name="connsiteY86" fmla="*/ 0 h 1594883"/>
              <a:gd name="connsiteX87" fmla="*/ 1339703 w 3370521"/>
              <a:gd name="connsiteY87" fmla="*/ 10632 h 1594883"/>
              <a:gd name="connsiteX88" fmla="*/ 1275907 w 3370521"/>
              <a:gd name="connsiteY88" fmla="*/ 21265 h 1594883"/>
              <a:gd name="connsiteX89" fmla="*/ 1201479 w 3370521"/>
              <a:gd name="connsiteY89" fmla="*/ 31897 h 1594883"/>
              <a:gd name="connsiteX90" fmla="*/ 1137684 w 3370521"/>
              <a:gd name="connsiteY90" fmla="*/ 42530 h 1594883"/>
              <a:gd name="connsiteX91" fmla="*/ 1020726 w 3370521"/>
              <a:gd name="connsiteY91" fmla="*/ 53162 h 1594883"/>
              <a:gd name="connsiteX92" fmla="*/ 808075 w 3370521"/>
              <a:gd name="connsiteY92" fmla="*/ 74428 h 1594883"/>
              <a:gd name="connsiteX93" fmla="*/ 669852 w 3370521"/>
              <a:gd name="connsiteY93" fmla="*/ 106325 h 1594883"/>
              <a:gd name="connsiteX94" fmla="*/ 552893 w 3370521"/>
              <a:gd name="connsiteY94" fmla="*/ 138223 h 1594883"/>
              <a:gd name="connsiteX95" fmla="*/ 510363 w 3370521"/>
              <a:gd name="connsiteY95" fmla="*/ 148855 h 1594883"/>
              <a:gd name="connsiteX96" fmla="*/ 435935 w 3370521"/>
              <a:gd name="connsiteY96" fmla="*/ 159488 h 1594883"/>
              <a:gd name="connsiteX97" fmla="*/ 404038 w 3370521"/>
              <a:gd name="connsiteY97" fmla="*/ 170121 h 159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370521" h="1594883">
                <a:moveTo>
                  <a:pt x="584791" y="74428"/>
                </a:moveTo>
                <a:cubicBezTo>
                  <a:pt x="563526" y="77972"/>
                  <a:pt x="542041" y="80383"/>
                  <a:pt x="520996" y="85060"/>
                </a:cubicBezTo>
                <a:cubicBezTo>
                  <a:pt x="510055" y="87491"/>
                  <a:pt x="499911" y="92744"/>
                  <a:pt x="489098" y="95693"/>
                </a:cubicBezTo>
                <a:cubicBezTo>
                  <a:pt x="460902" y="103383"/>
                  <a:pt x="432391" y="109870"/>
                  <a:pt x="404038" y="116958"/>
                </a:cubicBezTo>
                <a:cubicBezTo>
                  <a:pt x="373511" y="124590"/>
                  <a:pt x="323602" y="135910"/>
                  <a:pt x="297712" y="148855"/>
                </a:cubicBezTo>
                <a:cubicBezTo>
                  <a:pt x="283535" y="155944"/>
                  <a:pt x="270023" y="164556"/>
                  <a:pt x="255182" y="170121"/>
                </a:cubicBezTo>
                <a:cubicBezTo>
                  <a:pt x="241500" y="175252"/>
                  <a:pt x="226649" y="176554"/>
                  <a:pt x="212652" y="180753"/>
                </a:cubicBezTo>
                <a:cubicBezTo>
                  <a:pt x="191182" y="187194"/>
                  <a:pt x="170602" y="196581"/>
                  <a:pt x="148856" y="202018"/>
                </a:cubicBezTo>
                <a:cubicBezTo>
                  <a:pt x="134679" y="205562"/>
                  <a:pt x="120009" y="207520"/>
                  <a:pt x="106326" y="212651"/>
                </a:cubicBezTo>
                <a:cubicBezTo>
                  <a:pt x="75492" y="224214"/>
                  <a:pt x="58339" y="237554"/>
                  <a:pt x="31898" y="255181"/>
                </a:cubicBezTo>
                <a:cubicBezTo>
                  <a:pt x="21148" y="271307"/>
                  <a:pt x="0" y="296968"/>
                  <a:pt x="0" y="318976"/>
                </a:cubicBezTo>
                <a:cubicBezTo>
                  <a:pt x="0" y="351070"/>
                  <a:pt x="3416" y="383397"/>
                  <a:pt x="10633" y="414669"/>
                </a:cubicBezTo>
                <a:cubicBezTo>
                  <a:pt x="14197" y="430113"/>
                  <a:pt x="23743" y="443608"/>
                  <a:pt x="31898" y="457200"/>
                </a:cubicBezTo>
                <a:cubicBezTo>
                  <a:pt x="58078" y="500834"/>
                  <a:pt x="77246" y="524752"/>
                  <a:pt x="106326" y="563525"/>
                </a:cubicBezTo>
                <a:cubicBezTo>
                  <a:pt x="109870" y="574158"/>
                  <a:pt x="111516" y="585626"/>
                  <a:pt x="116959" y="595423"/>
                </a:cubicBezTo>
                <a:cubicBezTo>
                  <a:pt x="129371" y="617764"/>
                  <a:pt x="159489" y="659218"/>
                  <a:pt x="159489" y="659218"/>
                </a:cubicBezTo>
                <a:cubicBezTo>
                  <a:pt x="200597" y="823658"/>
                  <a:pt x="166481" y="674251"/>
                  <a:pt x="180754" y="1073888"/>
                </a:cubicBezTo>
                <a:cubicBezTo>
                  <a:pt x="183413" y="1148353"/>
                  <a:pt x="185444" y="1222897"/>
                  <a:pt x="191386" y="1297172"/>
                </a:cubicBezTo>
                <a:cubicBezTo>
                  <a:pt x="192551" y="1311738"/>
                  <a:pt x="196263" y="1326271"/>
                  <a:pt x="202019" y="1339702"/>
                </a:cubicBezTo>
                <a:cubicBezTo>
                  <a:pt x="207053" y="1351448"/>
                  <a:pt x="216196" y="1360967"/>
                  <a:pt x="223284" y="1371600"/>
                </a:cubicBezTo>
                <a:cubicBezTo>
                  <a:pt x="226828" y="1431851"/>
                  <a:pt x="221483" y="1493292"/>
                  <a:pt x="233917" y="1552353"/>
                </a:cubicBezTo>
                <a:cubicBezTo>
                  <a:pt x="236550" y="1564857"/>
                  <a:pt x="254385" y="1567903"/>
                  <a:pt x="265814" y="1573618"/>
                </a:cubicBezTo>
                <a:cubicBezTo>
                  <a:pt x="281071" y="1581246"/>
                  <a:pt x="326611" y="1591475"/>
                  <a:pt x="340242" y="1594883"/>
                </a:cubicBezTo>
                <a:cubicBezTo>
                  <a:pt x="402967" y="1590058"/>
                  <a:pt x="469725" y="1590501"/>
                  <a:pt x="531628" y="1573618"/>
                </a:cubicBezTo>
                <a:cubicBezTo>
                  <a:pt x="553254" y="1567720"/>
                  <a:pt x="576773" y="1564787"/>
                  <a:pt x="595424" y="1552353"/>
                </a:cubicBezTo>
                <a:cubicBezTo>
                  <a:pt x="737015" y="1457957"/>
                  <a:pt x="527166" y="1593818"/>
                  <a:pt x="659219" y="1520455"/>
                </a:cubicBezTo>
                <a:cubicBezTo>
                  <a:pt x="681560" y="1508043"/>
                  <a:pt x="698768" y="1486007"/>
                  <a:pt x="723014" y="1477925"/>
                </a:cubicBezTo>
                <a:cubicBezTo>
                  <a:pt x="744279" y="1470837"/>
                  <a:pt x="768159" y="1469094"/>
                  <a:pt x="786810" y="1456660"/>
                </a:cubicBezTo>
                <a:lnTo>
                  <a:pt x="882503" y="1392865"/>
                </a:lnTo>
                <a:cubicBezTo>
                  <a:pt x="893135" y="1385777"/>
                  <a:pt x="905364" y="1380636"/>
                  <a:pt x="914400" y="1371600"/>
                </a:cubicBezTo>
                <a:cubicBezTo>
                  <a:pt x="921488" y="1364511"/>
                  <a:pt x="926699" y="1354817"/>
                  <a:pt x="935665" y="1350334"/>
                </a:cubicBezTo>
                <a:cubicBezTo>
                  <a:pt x="935676" y="1350329"/>
                  <a:pt x="1015404" y="1323755"/>
                  <a:pt x="1031359" y="1318437"/>
                </a:cubicBezTo>
                <a:lnTo>
                  <a:pt x="1095154" y="1297172"/>
                </a:lnTo>
                <a:cubicBezTo>
                  <a:pt x="1105787" y="1293628"/>
                  <a:pt x="1116062" y="1288737"/>
                  <a:pt x="1127052" y="1286539"/>
                </a:cubicBezTo>
                <a:cubicBezTo>
                  <a:pt x="1144773" y="1282995"/>
                  <a:pt x="1162779" y="1280662"/>
                  <a:pt x="1180214" y="1275907"/>
                </a:cubicBezTo>
                <a:cubicBezTo>
                  <a:pt x="1201840" y="1270009"/>
                  <a:pt x="1222745" y="1261730"/>
                  <a:pt x="1244010" y="1254641"/>
                </a:cubicBezTo>
                <a:lnTo>
                  <a:pt x="1275907" y="1244009"/>
                </a:lnTo>
                <a:cubicBezTo>
                  <a:pt x="1313460" y="1231491"/>
                  <a:pt x="1354485" y="1216908"/>
                  <a:pt x="1392865" y="1212111"/>
                </a:cubicBezTo>
                <a:cubicBezTo>
                  <a:pt x="1421219" y="1208567"/>
                  <a:pt x="1449445" y="1203788"/>
                  <a:pt x="1477926" y="1201479"/>
                </a:cubicBezTo>
                <a:cubicBezTo>
                  <a:pt x="1580614" y="1193153"/>
                  <a:pt x="1786270" y="1180214"/>
                  <a:pt x="1786270" y="1180214"/>
                </a:cubicBezTo>
                <a:cubicBezTo>
                  <a:pt x="1803991" y="1176670"/>
                  <a:pt x="1821791" y="1173502"/>
                  <a:pt x="1839433" y="1169581"/>
                </a:cubicBezTo>
                <a:cubicBezTo>
                  <a:pt x="1896795" y="1156833"/>
                  <a:pt x="1870974" y="1159008"/>
                  <a:pt x="1935126" y="1148316"/>
                </a:cubicBezTo>
                <a:cubicBezTo>
                  <a:pt x="1959846" y="1144196"/>
                  <a:pt x="1984745" y="1141227"/>
                  <a:pt x="2009554" y="1137683"/>
                </a:cubicBezTo>
                <a:cubicBezTo>
                  <a:pt x="2230325" y="1144373"/>
                  <a:pt x="2277822" y="1132776"/>
                  <a:pt x="2434856" y="1158948"/>
                </a:cubicBezTo>
                <a:cubicBezTo>
                  <a:pt x="2468589" y="1164570"/>
                  <a:pt x="2548255" y="1182571"/>
                  <a:pt x="2573079" y="1190846"/>
                </a:cubicBezTo>
                <a:cubicBezTo>
                  <a:pt x="2632702" y="1210721"/>
                  <a:pt x="2594107" y="1198762"/>
                  <a:pt x="2690038" y="1222744"/>
                </a:cubicBezTo>
                <a:cubicBezTo>
                  <a:pt x="2704215" y="1226288"/>
                  <a:pt x="2717975" y="1232608"/>
                  <a:pt x="2732568" y="1233376"/>
                </a:cubicBezTo>
                <a:lnTo>
                  <a:pt x="2934586" y="1244009"/>
                </a:lnTo>
                <a:cubicBezTo>
                  <a:pt x="2984793" y="1254050"/>
                  <a:pt x="3008037" y="1264832"/>
                  <a:pt x="3062177" y="1244009"/>
                </a:cubicBezTo>
                <a:cubicBezTo>
                  <a:pt x="3086031" y="1234835"/>
                  <a:pt x="3101726" y="1209561"/>
                  <a:pt x="3125972" y="1201479"/>
                </a:cubicBezTo>
                <a:lnTo>
                  <a:pt x="3157870" y="1190846"/>
                </a:lnTo>
                <a:cubicBezTo>
                  <a:pt x="3168503" y="1180213"/>
                  <a:pt x="3181427" y="1171459"/>
                  <a:pt x="3189768" y="1158948"/>
                </a:cubicBezTo>
                <a:cubicBezTo>
                  <a:pt x="3199693" y="1144060"/>
                  <a:pt x="3208557" y="1082968"/>
                  <a:pt x="3211033" y="1073888"/>
                </a:cubicBezTo>
                <a:cubicBezTo>
                  <a:pt x="3243950" y="953194"/>
                  <a:pt x="3215526" y="1054270"/>
                  <a:pt x="3253563" y="978195"/>
                </a:cubicBezTo>
                <a:cubicBezTo>
                  <a:pt x="3297581" y="890159"/>
                  <a:pt x="3224523" y="1005806"/>
                  <a:pt x="3285461" y="914400"/>
                </a:cubicBezTo>
                <a:lnTo>
                  <a:pt x="3317359" y="818707"/>
                </a:lnTo>
                <a:cubicBezTo>
                  <a:pt x="3320903" y="808074"/>
                  <a:pt x="3325793" y="797799"/>
                  <a:pt x="3327991" y="786809"/>
                </a:cubicBezTo>
                <a:cubicBezTo>
                  <a:pt x="3331535" y="769088"/>
                  <a:pt x="3333869" y="751081"/>
                  <a:pt x="3338624" y="733646"/>
                </a:cubicBezTo>
                <a:cubicBezTo>
                  <a:pt x="3344522" y="712021"/>
                  <a:pt x="3359889" y="669851"/>
                  <a:pt x="3359889" y="669851"/>
                </a:cubicBezTo>
                <a:cubicBezTo>
                  <a:pt x="3363433" y="637953"/>
                  <a:pt x="3370521" y="606252"/>
                  <a:pt x="3370521" y="574158"/>
                </a:cubicBezTo>
                <a:cubicBezTo>
                  <a:pt x="3370521" y="534961"/>
                  <a:pt x="3357647" y="522662"/>
                  <a:pt x="3349256" y="489097"/>
                </a:cubicBezTo>
                <a:cubicBezTo>
                  <a:pt x="3347108" y="480504"/>
                  <a:pt x="3337715" y="418622"/>
                  <a:pt x="3327991" y="404037"/>
                </a:cubicBezTo>
                <a:cubicBezTo>
                  <a:pt x="3301245" y="363919"/>
                  <a:pt x="3300612" y="377114"/>
                  <a:pt x="3264196" y="361507"/>
                </a:cubicBezTo>
                <a:cubicBezTo>
                  <a:pt x="3249627" y="355263"/>
                  <a:pt x="3236234" y="346485"/>
                  <a:pt x="3221665" y="340241"/>
                </a:cubicBezTo>
                <a:cubicBezTo>
                  <a:pt x="3211364" y="335826"/>
                  <a:pt x="3200069" y="334024"/>
                  <a:pt x="3189768" y="329609"/>
                </a:cubicBezTo>
                <a:cubicBezTo>
                  <a:pt x="3175200" y="323365"/>
                  <a:pt x="3161954" y="314230"/>
                  <a:pt x="3147238" y="308344"/>
                </a:cubicBezTo>
                <a:cubicBezTo>
                  <a:pt x="3084082" y="283082"/>
                  <a:pt x="3095734" y="292109"/>
                  <a:pt x="3040912" y="276446"/>
                </a:cubicBezTo>
                <a:cubicBezTo>
                  <a:pt x="2973001" y="257043"/>
                  <a:pt x="3034573" y="263693"/>
                  <a:pt x="2913321" y="244548"/>
                </a:cubicBezTo>
                <a:cubicBezTo>
                  <a:pt x="2878138" y="238993"/>
                  <a:pt x="2842397" y="237849"/>
                  <a:pt x="2806996" y="233916"/>
                </a:cubicBezTo>
                <a:cubicBezTo>
                  <a:pt x="2778596" y="230761"/>
                  <a:pt x="2750121" y="227981"/>
                  <a:pt x="2721935" y="223283"/>
                </a:cubicBezTo>
                <a:cubicBezTo>
                  <a:pt x="2707521" y="220881"/>
                  <a:pt x="2693819" y="215053"/>
                  <a:pt x="2679405" y="212651"/>
                </a:cubicBezTo>
                <a:cubicBezTo>
                  <a:pt x="2651220" y="207953"/>
                  <a:pt x="2622632" y="206059"/>
                  <a:pt x="2594345" y="202018"/>
                </a:cubicBezTo>
                <a:cubicBezTo>
                  <a:pt x="2573003" y="198969"/>
                  <a:pt x="2551857" y="194664"/>
                  <a:pt x="2530549" y="191386"/>
                </a:cubicBezTo>
                <a:cubicBezTo>
                  <a:pt x="2505779" y="187575"/>
                  <a:pt x="2480930" y="184297"/>
                  <a:pt x="2456121" y="180753"/>
                </a:cubicBezTo>
                <a:cubicBezTo>
                  <a:pt x="2382967" y="156369"/>
                  <a:pt x="2471418" y="183535"/>
                  <a:pt x="2339163" y="159488"/>
                </a:cubicBezTo>
                <a:cubicBezTo>
                  <a:pt x="2328136" y="157483"/>
                  <a:pt x="2318042" y="151934"/>
                  <a:pt x="2307265" y="148855"/>
                </a:cubicBezTo>
                <a:cubicBezTo>
                  <a:pt x="2293214" y="144841"/>
                  <a:pt x="2279064" y="141089"/>
                  <a:pt x="2264735" y="138223"/>
                </a:cubicBezTo>
                <a:cubicBezTo>
                  <a:pt x="2243595" y="133995"/>
                  <a:pt x="2222248" y="130868"/>
                  <a:pt x="2200940" y="127590"/>
                </a:cubicBezTo>
                <a:cubicBezTo>
                  <a:pt x="2176170" y="123779"/>
                  <a:pt x="2151087" y="121873"/>
                  <a:pt x="2126512" y="116958"/>
                </a:cubicBezTo>
                <a:cubicBezTo>
                  <a:pt x="2097854" y="111226"/>
                  <a:pt x="2069178" y="104935"/>
                  <a:pt x="2041452" y="95693"/>
                </a:cubicBezTo>
                <a:cubicBezTo>
                  <a:pt x="2030819" y="92149"/>
                  <a:pt x="2020495" y="87491"/>
                  <a:pt x="2009554" y="85060"/>
                </a:cubicBezTo>
                <a:cubicBezTo>
                  <a:pt x="1988509" y="80383"/>
                  <a:pt x="1966839" y="78945"/>
                  <a:pt x="1945759" y="74428"/>
                </a:cubicBezTo>
                <a:cubicBezTo>
                  <a:pt x="1917181" y="68304"/>
                  <a:pt x="1889052" y="60250"/>
                  <a:pt x="1860698" y="53162"/>
                </a:cubicBezTo>
                <a:cubicBezTo>
                  <a:pt x="1846521" y="49618"/>
                  <a:pt x="1832031" y="47151"/>
                  <a:pt x="1818168" y="42530"/>
                </a:cubicBezTo>
                <a:lnTo>
                  <a:pt x="1754372" y="21265"/>
                </a:lnTo>
                <a:cubicBezTo>
                  <a:pt x="1743740" y="17721"/>
                  <a:pt x="1733348" y="13350"/>
                  <a:pt x="1722475" y="10632"/>
                </a:cubicBezTo>
                <a:lnTo>
                  <a:pt x="1679945" y="0"/>
                </a:lnTo>
                <a:cubicBezTo>
                  <a:pt x="1566531" y="3544"/>
                  <a:pt x="1453016" y="4668"/>
                  <a:pt x="1339703" y="10632"/>
                </a:cubicBezTo>
                <a:cubicBezTo>
                  <a:pt x="1318174" y="11765"/>
                  <a:pt x="1297215" y="17987"/>
                  <a:pt x="1275907" y="21265"/>
                </a:cubicBezTo>
                <a:cubicBezTo>
                  <a:pt x="1251137" y="25076"/>
                  <a:pt x="1226249" y="28086"/>
                  <a:pt x="1201479" y="31897"/>
                </a:cubicBezTo>
                <a:cubicBezTo>
                  <a:pt x="1180171" y="35175"/>
                  <a:pt x="1159095" y="40011"/>
                  <a:pt x="1137684" y="42530"/>
                </a:cubicBezTo>
                <a:cubicBezTo>
                  <a:pt x="1098805" y="47104"/>
                  <a:pt x="1059658" y="49064"/>
                  <a:pt x="1020726" y="53162"/>
                </a:cubicBezTo>
                <a:cubicBezTo>
                  <a:pt x="778594" y="78649"/>
                  <a:pt x="1135486" y="47142"/>
                  <a:pt x="808075" y="74428"/>
                </a:cubicBezTo>
                <a:cubicBezTo>
                  <a:pt x="765901" y="82862"/>
                  <a:pt x="708327" y="93500"/>
                  <a:pt x="669852" y="106325"/>
                </a:cubicBezTo>
                <a:cubicBezTo>
                  <a:pt x="610229" y="126200"/>
                  <a:pt x="648824" y="114241"/>
                  <a:pt x="552893" y="138223"/>
                </a:cubicBezTo>
                <a:cubicBezTo>
                  <a:pt x="538716" y="141767"/>
                  <a:pt x="524829" y="146788"/>
                  <a:pt x="510363" y="148855"/>
                </a:cubicBezTo>
                <a:lnTo>
                  <a:pt x="435935" y="159488"/>
                </a:lnTo>
                <a:lnTo>
                  <a:pt x="404038" y="170121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75" y="176219"/>
            <a:ext cx="7907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 this MLB Team?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150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*22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86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>
                <a:latin typeface="Times New Roman" pitchFamily="18" charset="0"/>
              </a:rPr>
              <a:t>Who are these Grand Slam sisters?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58200" cy="4248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458200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3600" dirty="0"/>
              <a:t>Questions 1-20 = 5pts Each</a:t>
            </a:r>
          </a:p>
          <a:p>
            <a:pPr algn="ctr" eaLnBrk="1" hangingPunct="1">
              <a:buNone/>
            </a:pPr>
            <a:r>
              <a:rPr lang="en-US" sz="3600" dirty="0"/>
              <a:t>Final Category (Bonus) = 1pt Each</a:t>
            </a:r>
          </a:p>
          <a:p>
            <a:pPr algn="ctr" eaLnBrk="1" hangingPunct="1">
              <a:buNone/>
            </a:pPr>
            <a:r>
              <a:rPr lang="en-US" sz="3600" dirty="0"/>
              <a:t>Final Questions = 5 </a:t>
            </a:r>
            <a:r>
              <a:rPr lang="en-US" sz="3600" dirty="0" err="1"/>
              <a:t>pt</a:t>
            </a:r>
            <a:r>
              <a:rPr lang="en-US" sz="3600" dirty="0"/>
              <a:t> wager</a:t>
            </a:r>
          </a:p>
          <a:p>
            <a:pPr algn="ctr" eaLnBrk="1" hangingPunct="1">
              <a:buNone/>
            </a:pPr>
            <a:r>
              <a:rPr lang="en-US" sz="2400" i="1" dirty="0">
                <a:solidFill>
                  <a:srgbClr val="9966FF"/>
                </a:solidFill>
              </a:rPr>
              <a:t>If you wager 5 on the last question and get it wrong you lose 5 pts. Wager 5 and get it right you get 5 pts.</a:t>
            </a:r>
          </a:p>
          <a:p>
            <a:pPr algn="ctr" eaLnBrk="1" hangingPunct="1"/>
            <a:endParaRPr lang="en-US" sz="3600" dirty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r>
              <a:rPr lang="en-US" sz="3600" dirty="0"/>
              <a:t>Find the Owl 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</a:p>
          <a:p>
            <a:pPr algn="ctr" eaLnBrk="1" hangingPunct="1">
              <a:buNone/>
            </a:pPr>
            <a:r>
              <a:rPr lang="en-US" sz="3600" i="1" dirty="0" smtClean="0">
                <a:solidFill>
                  <a:srgbClr val="996633"/>
                </a:solidFill>
              </a:rPr>
              <a:t>Secretly </a:t>
            </a:r>
            <a:r>
              <a:rPr lang="en-US" sz="3600" i="1" dirty="0">
                <a:solidFill>
                  <a:srgbClr val="996633"/>
                </a:solidFill>
              </a:rPr>
              <a:t>write “Owl” in the correct box worth 1pt.</a:t>
            </a:r>
          </a:p>
        </p:txBody>
      </p:sp>
      <p:pic>
        <p:nvPicPr>
          <p:cNvPr id="409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27043"/>
            <a:ext cx="533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17542"/>
            <a:ext cx="114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781800" y="3307942"/>
            <a:ext cx="1447800" cy="609600"/>
          </a:xfrm>
          <a:prstGeom prst="wedgeRoundRectCallout">
            <a:avLst>
              <a:gd name="adj1" fmla="val -57347"/>
              <a:gd name="adj2" fmla="val 46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sz="1400" dirty="0"/>
              <a:t>“I’ll be about this big.”</a:t>
            </a:r>
          </a:p>
        </p:txBody>
      </p:sp>
    </p:spTree>
    <p:extLst>
      <p:ext uri="{BB962C8B-B14F-4D97-AF65-F5344CB8AC3E}">
        <p14:creationId xmlns:p14="http://schemas.microsoft.com/office/powerpoint/2010/main" val="4759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209800" y="17526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6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0767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41960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1371600" y="3657600"/>
            <a:ext cx="4343400" cy="2667000"/>
          </a:xfrm>
          <a:prstGeom prst="wedgeRoundRectCallout">
            <a:avLst>
              <a:gd name="adj1" fmla="val 55736"/>
              <a:gd name="adj2" fmla="val -437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r>
              <a:rPr lang="en-US" sz="4400" dirty="0"/>
              <a:t>“What’s my dads name?”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133600" cy="1506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Who are these two?</a:t>
            </a: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886200" cy="4438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26720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1790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95022"/>
              </p:ext>
            </p:extLst>
          </p:nvPr>
        </p:nvGraphicFramePr>
        <p:xfrm>
          <a:off x="381000" y="891595"/>
          <a:ext cx="8382000" cy="508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010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8349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349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349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349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3495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67400"/>
            <a:ext cx="518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Final Question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6980" name="Picture 4" descr="DNAm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9731" y="2967335"/>
            <a:ext cx="6524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buNone/>
            </a:pP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 Wager Question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763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Two black gerbils mate.  One is Homozygous Dominant (BB) and one is Heterozygous (Bb), What is the probability that their offspring will be black?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7268" name="Picture 5" descr="Leela-Black_Gerbil-pet_in_cage-by_Herman_Mi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3505200" cy="403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7" descr="3043725152_55d0abcb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762500" cy="4133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0" name="Rectangle 10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3352800" y="5105400"/>
            <a:ext cx="952500" cy="1752600"/>
          </a:xfrm>
          <a:prstGeom prst="downArrow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3838" y="3276600"/>
            <a:ext cx="2137124" cy="19205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en-US" sz="5400" b="1" cap="none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Next </a:t>
            </a:r>
          </a:p>
          <a:p>
            <a:pPr algn="ctr">
              <a:buNone/>
            </a:pP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Slide</a:t>
            </a:r>
            <a:endParaRPr lang="en-US" sz="5400" b="1" cap="none" spc="150" dirty="0">
              <a:ln w="11430">
                <a:solidFill>
                  <a:sysClr val="windowText" lastClr="000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1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Complete the </a:t>
            </a:r>
            <a:r>
              <a:rPr lang="en-US" dirty="0" err="1" smtClean="0"/>
              <a:t>Punnett</a:t>
            </a:r>
            <a:r>
              <a:rPr lang="en-US" dirty="0" smtClean="0"/>
              <a:t> Square, BB and Bb</a:t>
            </a:r>
          </a:p>
          <a:p>
            <a:pPr lvl="1" eaLnBrk="1" hangingPunct="1"/>
            <a:r>
              <a:rPr lang="en-US" dirty="0" smtClean="0"/>
              <a:t>B = Black Dominant</a:t>
            </a:r>
          </a:p>
          <a:p>
            <a:pPr lvl="1" eaLnBrk="1" hangingPunct="1"/>
            <a:r>
              <a:rPr lang="en-US" dirty="0" smtClean="0"/>
              <a:t>bb = White Recessive</a:t>
            </a:r>
          </a:p>
        </p:txBody>
      </p:sp>
      <p:pic>
        <p:nvPicPr>
          <p:cNvPr id="262148" name="Picture 4" descr="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1509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153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Probability of outcome is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1510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3048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7061512" name="Text Box 8"/>
          <p:cNvSpPr txBox="1">
            <a:spLocks noChangeArrowheads="1"/>
          </p:cNvSpPr>
          <p:nvPr/>
        </p:nvSpPr>
        <p:spPr bwMode="auto">
          <a:xfrm>
            <a:off x="914400" y="2895600"/>
            <a:ext cx="457200" cy="180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262155" name="Rectangle 16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</p:spTree>
    <p:extLst>
      <p:ext uri="{BB962C8B-B14F-4D97-AF65-F5344CB8AC3E}">
        <p14:creationId xmlns:p14="http://schemas.microsoft.com/office/powerpoint/2010/main" val="25381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97675"/>
            <a:ext cx="74671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Answer Key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3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98535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DULL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6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75587"/>
              </p:ext>
            </p:extLst>
          </p:nvPr>
        </p:nvGraphicFramePr>
        <p:xfrm>
          <a:off x="381000" y="891594"/>
          <a:ext cx="8382000" cy="5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819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99FFCC"/>
                          </a:solidFill>
                        </a:rPr>
                        <a:t>MEN</a:t>
                      </a:r>
                      <a:br>
                        <a:rPr lang="en-US" dirty="0" smtClean="0">
                          <a:solidFill>
                            <a:srgbClr val="99FFCC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99FFCC"/>
                          </a:solidFill>
                        </a:rPr>
                        <a:t>DULL</a:t>
                      </a:r>
                      <a:endParaRPr lang="en-US" dirty="0">
                        <a:solidFill>
                          <a:srgbClr val="99FF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LOTTO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</a:t>
                      </a:r>
                      <a:r>
                        <a:rPr lang="en-US" baseline="0" dirty="0" smtClean="0"/>
                        <a:t> INSIDE THE BOX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-Bonus-</a:t>
                      </a:r>
                    </a:p>
                    <a:p>
                      <a:pPr algn="ctr"/>
                      <a:r>
                        <a:rPr lang="en-US" dirty="0" smtClean="0"/>
                        <a:t>FAMILY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TIES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*21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*22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*23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*24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5313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</a:rPr>
                        <a:t>*25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228598"/>
            <a:ext cx="62808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V Genetics Review Game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1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>
                <a:latin typeface="Times New Roman" pitchFamily="18" charset="0"/>
              </a:rPr>
              <a:t>This Monk is known as the father of modern genetics for his work with pea plants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81200" cy="2299923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7C80"/>
                </a:solidFill>
              </a:rPr>
              <a:t>Is your name on the review sheet?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6248400" y="1143000"/>
            <a:ext cx="215265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buNone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5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733800" y="1066800"/>
            <a:ext cx="1219200" cy="457200"/>
          </a:xfrm>
          <a:prstGeom prst="ellipse">
            <a:avLst/>
          </a:prstGeom>
          <a:noFill/>
          <a:ln w="571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5181600" y="1371600"/>
            <a:ext cx="1066800" cy="22860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>
                <a:latin typeface="Times New Roman" pitchFamily="18" charset="0"/>
              </a:rPr>
              <a:t>This Monk is known as the father of modern genetics for his work with pea plants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553670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81200" cy="2299923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en-US" sz="3600" dirty="0">
                <a:latin typeface="Times New Roman" pitchFamily="18" charset="0"/>
              </a:rPr>
              <a:t>This Monk is known as the father of modern genetics for his work with pea plants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768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638800" y="6643688"/>
            <a:ext cx="3124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Tahoma" pitchFamily="34" charset="0"/>
              </a:rPr>
              <a:t>Copyright © 2010 Ryan P. Murphy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553670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376" y="4209817"/>
            <a:ext cx="78614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Gregor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Mendel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1981200" cy="2299923"/>
          </a:xfrm>
          <a:prstGeom prst="rect">
            <a:avLst/>
          </a:prstGeom>
          <a:noFill/>
          <a:ln w="57150" cmpd="thinThick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chemeClr val="bg1"/>
                </a:solidFill>
              </a:rPr>
              <a:t>Punnett</a:t>
            </a:r>
            <a:r>
              <a:rPr lang="en-US" dirty="0" smtClean="0">
                <a:solidFill>
                  <a:schemeClr val="bg1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5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chemeClr val="bg1"/>
                </a:solidFill>
              </a:rPr>
              <a:t>Punnett</a:t>
            </a:r>
            <a:r>
              <a:rPr lang="en-US" dirty="0" smtClean="0">
                <a:solidFill>
                  <a:schemeClr val="bg1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7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0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</a:t>
            </a:r>
            <a:r>
              <a:rPr lang="en-US" dirty="0" smtClean="0">
                <a:solidFill>
                  <a:schemeClr val="bg1"/>
                </a:solidFill>
              </a:rPr>
              <a:t>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</a:t>
            </a:r>
            <a:r>
              <a:rPr lang="en-US" dirty="0" smtClean="0">
                <a:solidFill>
                  <a:srgbClr val="CC99FF"/>
                </a:solidFill>
              </a:rPr>
              <a:t>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1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</a:t>
            </a:r>
            <a:r>
              <a:rPr lang="en-US" dirty="0" smtClean="0">
                <a:solidFill>
                  <a:schemeClr val="bg1"/>
                </a:solidFill>
              </a:rPr>
              <a:t>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12" y="6736556"/>
            <a:ext cx="133588" cy="1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23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706921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6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2296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This is the term for when organisms pass traits from parents to offspring.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Genetics</a:t>
            </a:r>
          </a:p>
          <a:p>
            <a:pPr lvl="1" eaLnBrk="1" hangingPunct="1"/>
            <a:r>
              <a:rPr lang="en-US" dirty="0" smtClean="0">
                <a:solidFill>
                  <a:srgbClr val="0099CC"/>
                </a:solidFill>
              </a:rPr>
              <a:t>B.) </a:t>
            </a:r>
            <a:r>
              <a:rPr lang="en-US" dirty="0" err="1" smtClean="0">
                <a:solidFill>
                  <a:srgbClr val="0099CC"/>
                </a:solidFill>
              </a:rPr>
              <a:t>Punnett</a:t>
            </a:r>
            <a:r>
              <a:rPr lang="en-US" dirty="0" smtClean="0">
                <a:solidFill>
                  <a:srgbClr val="0099CC"/>
                </a:solidFill>
              </a:rPr>
              <a:t> Squares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C.) Alleles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D.) Heredity</a:t>
            </a:r>
          </a:p>
          <a:p>
            <a:pPr lvl="1" eaLnBrk="1" hangingPunct="1"/>
            <a:r>
              <a:rPr lang="en-US" dirty="0" smtClean="0">
                <a:solidFill>
                  <a:srgbClr val="CC99FF"/>
                </a:solidFill>
              </a:rPr>
              <a:t>E.) Homozygous </a:t>
            </a:r>
          </a:p>
        </p:txBody>
      </p:sp>
      <p:sp>
        <p:nvSpPr>
          <p:cNvPr id="77829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336">
            <a:off x="5076533" y="98198"/>
            <a:ext cx="2339682" cy="725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red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1" y="3962400"/>
            <a:ext cx="883471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51418" y="129570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706921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819400"/>
            <a:ext cx="3048000" cy="533400"/>
          </a:xfrm>
          <a:prstGeom prst="roundRect">
            <a:avLst/>
          </a:prstGeom>
          <a:solidFill>
            <a:srgbClr val="FFC000">
              <a:alpha val="17000"/>
            </a:srgbClr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Is your name on the review sheet?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497388" cy="5791200"/>
          </a:xfrm>
          <a:prstGeom prst="rect">
            <a:avLst/>
          </a:prstGeom>
          <a:noFill/>
          <a:ln w="952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1828800"/>
            <a:ext cx="838200" cy="457200"/>
          </a:xfrm>
          <a:prstGeom prst="rect">
            <a:avLst/>
          </a:prstGeom>
          <a:gradFill rotWithShape="1">
            <a:gsLst>
              <a:gs pos="0">
                <a:srgbClr val="9999FF">
                  <a:alpha val="37999"/>
                </a:srgbClr>
              </a:gs>
              <a:gs pos="100000">
                <a:srgbClr val="474776">
                  <a:alpha val="37000"/>
                </a:srgbClr>
              </a:gs>
            </a:gsLst>
            <a:lin ang="5400000" scaled="1"/>
          </a:gra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1807038"/>
            <a:ext cx="762000" cy="457200"/>
          </a:xfrm>
          <a:prstGeom prst="rect">
            <a:avLst/>
          </a:prstGeom>
          <a:solidFill>
            <a:srgbClr val="FF00FF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0" y="1828800"/>
            <a:ext cx="838200" cy="457200"/>
          </a:xfrm>
          <a:prstGeom prst="rect">
            <a:avLst/>
          </a:prstGeom>
          <a:solidFill>
            <a:srgbClr val="FFCC99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124200" y="1828800"/>
            <a:ext cx="762000" cy="457200"/>
          </a:xfrm>
          <a:prstGeom prst="rect">
            <a:avLst/>
          </a:prstGeom>
          <a:solidFill>
            <a:srgbClr val="66FFCC">
              <a:alpha val="38039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-772996">
            <a:off x="4038600" y="1524000"/>
            <a:ext cx="1143000" cy="609600"/>
          </a:xfrm>
          <a:prstGeom prst="leftArrow">
            <a:avLst>
              <a:gd name="adj1" fmla="val 50000"/>
              <a:gd name="adj2" fmla="val 46875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3438525" cy="17526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Add the categories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along the top</a:t>
            </a:r>
          </a:p>
          <a:p>
            <a:pPr algn="ctr">
              <a:buNone/>
            </a:pPr>
            <a:r>
              <a:rPr lang="en-US" sz="3600" kern="10" spc="72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on the next slide</a:t>
            </a:r>
            <a:r>
              <a:rPr lang="en-US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</a:t>
            </a:r>
            <a:r>
              <a:rPr lang="en-US" dirty="0" smtClean="0">
                <a:solidFill>
                  <a:schemeClr val="bg1"/>
                </a:solidFill>
              </a:rPr>
              <a:t>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bg1"/>
                </a:solidFill>
              </a:rPr>
              <a:t>Offspring </a:t>
            </a:r>
            <a:r>
              <a:rPr lang="en-US" dirty="0" smtClean="0">
                <a:solidFill>
                  <a:schemeClr val="bg1"/>
                </a:solidFill>
              </a:rPr>
              <a:t>with the same </a:t>
            </a:r>
            <a:r>
              <a:rPr lang="en-US" dirty="0">
                <a:solidFill>
                  <a:schemeClr val="bg1"/>
                </a:solidFill>
              </a:rPr>
              <a:t>traits as the </a:t>
            </a:r>
            <a:r>
              <a:rPr lang="en-US" dirty="0" smtClean="0">
                <a:solidFill>
                  <a:schemeClr val="bg1"/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bg1"/>
                </a:solidFill>
              </a:rPr>
              <a:t>Offspring </a:t>
            </a:r>
            <a:r>
              <a:rPr lang="en-US" dirty="0" smtClean="0">
                <a:solidFill>
                  <a:schemeClr val="bg1"/>
                </a:solidFill>
              </a:rPr>
              <a:t>with the same </a:t>
            </a:r>
            <a:r>
              <a:rPr lang="en-US" dirty="0">
                <a:solidFill>
                  <a:schemeClr val="bg1"/>
                </a:solidFill>
              </a:rPr>
              <a:t>traits as the </a:t>
            </a:r>
            <a:r>
              <a:rPr lang="en-US" dirty="0" smtClean="0">
                <a:solidFill>
                  <a:schemeClr val="bg1"/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chemeClr val="bg1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9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</a:t>
            </a:r>
            <a:r>
              <a:rPr lang="en-US" dirty="0" smtClean="0">
                <a:solidFill>
                  <a:schemeClr val="bg1"/>
                </a:solidFill>
              </a:rPr>
              <a:t>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8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39395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39395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" y="1752600"/>
            <a:ext cx="8077200" cy="533400"/>
          </a:xfrm>
          <a:prstGeom prst="roundRect">
            <a:avLst/>
          </a:prstGeom>
          <a:solidFill>
            <a:srgbClr val="00B0F0">
              <a:alpha val="17000"/>
            </a:srgb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43600"/>
          </a:xfrm>
        </p:spPr>
        <p:txBody>
          <a:bodyPr/>
          <a:lstStyle/>
          <a:p>
            <a:pPr eaLnBrk="1" hangingPunct="1"/>
            <a:r>
              <a:rPr lang="en-US" dirty="0" smtClean="0"/>
              <a:t>When two purebreds mate, they always produce…</a:t>
            </a:r>
          </a:p>
          <a:p>
            <a:pPr lvl="1" eaLnBrk="1" hangingPunct="1"/>
            <a:r>
              <a:rPr lang="en-US" dirty="0" smtClean="0">
                <a:solidFill>
                  <a:srgbClr val="FF99FF"/>
                </a:solidFill>
              </a:rPr>
              <a:t>A.) Offspring with different traits as the parent.</a:t>
            </a:r>
          </a:p>
          <a:p>
            <a:pPr lvl="1" eaLnBrk="1" hangingPunct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B.)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Offspring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with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traits as the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parent.</a:t>
            </a:r>
          </a:p>
          <a:p>
            <a:pPr lvl="1" eaLnBrk="1" hangingPunct="1"/>
            <a:r>
              <a:rPr lang="en-US" dirty="0">
                <a:solidFill>
                  <a:srgbClr val="FFCC99"/>
                </a:solidFill>
              </a:rPr>
              <a:t>C.) </a:t>
            </a:r>
            <a:r>
              <a:rPr lang="en-US" dirty="0" smtClean="0">
                <a:solidFill>
                  <a:srgbClr val="FFCC99"/>
                </a:solidFill>
              </a:rPr>
              <a:t>Offspring without any traits.</a:t>
            </a:r>
          </a:p>
          <a:p>
            <a:pPr lvl="1" eaLnBrk="1" hangingPunct="1"/>
            <a:r>
              <a:rPr lang="en-US" dirty="0" smtClean="0">
                <a:solidFill>
                  <a:srgbClr val="FF00FF"/>
                </a:solidFill>
              </a:rPr>
              <a:t>D.) Purebreds cannot produce offspring.</a:t>
            </a:r>
          </a:p>
        </p:txBody>
      </p:sp>
      <p:pic>
        <p:nvPicPr>
          <p:cNvPr id="79876" name="Picture 5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6" y="3352800"/>
            <a:ext cx="8816163" cy="3209925"/>
          </a:xfrm>
          <a:prstGeom prst="rect">
            <a:avLst/>
          </a:prstGeom>
          <a:noFill/>
          <a:ln w="38100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2" name="Rectangle 1"/>
          <p:cNvSpPr/>
          <p:nvPr/>
        </p:nvSpPr>
        <p:spPr>
          <a:xfrm>
            <a:off x="7914967" y="3371372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39395"/>
            <a:ext cx="7034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nd the answer is…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9600" y="1752600"/>
            <a:ext cx="8077200" cy="533400"/>
          </a:xfrm>
          <a:prstGeom prst="roundRect">
            <a:avLst/>
          </a:prstGeom>
          <a:solidFill>
            <a:srgbClr val="00B0F0">
              <a:alpha val="17000"/>
            </a:srgb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175436" cy="1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2286000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C99"/>
                </a:solidFill>
              </a:rPr>
              <a:t>What were </a:t>
            </a:r>
            <a:r>
              <a:rPr lang="en-US" dirty="0" err="1" smtClean="0">
                <a:solidFill>
                  <a:srgbClr val="FFCC99"/>
                </a:solidFill>
              </a:rPr>
              <a:t>Mendels</a:t>
            </a:r>
            <a:r>
              <a:rPr lang="en-US" dirty="0" smtClean="0">
                <a:solidFill>
                  <a:srgbClr val="FFCC99"/>
                </a:solidFill>
              </a:rPr>
              <a:t> results in the F</a:t>
            </a:r>
            <a:r>
              <a:rPr lang="en-US" sz="2800" dirty="0" smtClean="0">
                <a:solidFill>
                  <a:srgbClr val="FFCC99"/>
                </a:solidFill>
              </a:rPr>
              <a:t>2 Generation?</a:t>
            </a:r>
          </a:p>
          <a:p>
            <a:pPr eaLnBrk="1" hangingPunct="1"/>
            <a:endParaRPr lang="en-US" dirty="0" smtClean="0">
              <a:solidFill>
                <a:srgbClr val="66FF99"/>
              </a:solidFill>
            </a:endParaRPr>
          </a:p>
        </p:txBody>
      </p:sp>
      <p:pic>
        <p:nvPicPr>
          <p:cNvPr id="99332" name="Picture 6" descr="ch10_0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267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14363" y="5372100"/>
            <a:ext cx="276225" cy="292100"/>
          </a:xfrm>
          <a:custGeom>
            <a:avLst/>
            <a:gdLst>
              <a:gd name="connsiteX0" fmla="*/ 156755 w 277058"/>
              <a:gd name="connsiteY0" fmla="*/ 10248 h 293229"/>
              <a:gd name="connsiteX1" fmla="*/ 78377 w 277058"/>
              <a:gd name="connsiteY1" fmla="*/ 23311 h 293229"/>
              <a:gd name="connsiteX2" fmla="*/ 26126 w 277058"/>
              <a:gd name="connsiteY2" fmla="*/ 36374 h 293229"/>
              <a:gd name="connsiteX3" fmla="*/ 13063 w 277058"/>
              <a:gd name="connsiteY3" fmla="*/ 75562 h 293229"/>
              <a:gd name="connsiteX4" fmla="*/ 0 w 277058"/>
              <a:gd name="connsiteY4" fmla="*/ 140877 h 293229"/>
              <a:gd name="connsiteX5" fmla="*/ 26126 w 277058"/>
              <a:gd name="connsiteY5" fmla="*/ 232317 h 293229"/>
              <a:gd name="connsiteX6" fmla="*/ 65315 w 277058"/>
              <a:gd name="connsiteY6" fmla="*/ 271505 h 293229"/>
              <a:gd name="connsiteX7" fmla="*/ 248195 w 277058"/>
              <a:gd name="connsiteY7" fmla="*/ 258442 h 293229"/>
              <a:gd name="connsiteX8" fmla="*/ 235132 w 277058"/>
              <a:gd name="connsiteY8" fmla="*/ 153940 h 293229"/>
              <a:gd name="connsiteX9" fmla="*/ 169817 w 277058"/>
              <a:gd name="connsiteY9" fmla="*/ 49437 h 293229"/>
              <a:gd name="connsiteX10" fmla="*/ 156755 w 277058"/>
              <a:gd name="connsiteY10" fmla="*/ 10248 h 2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058" h="293229">
                <a:moveTo>
                  <a:pt x="156755" y="10248"/>
                </a:moveTo>
                <a:cubicBezTo>
                  <a:pt x="141515" y="5894"/>
                  <a:pt x="104349" y="18117"/>
                  <a:pt x="78377" y="23311"/>
                </a:cubicBezTo>
                <a:cubicBezTo>
                  <a:pt x="60773" y="26832"/>
                  <a:pt x="40145" y="25159"/>
                  <a:pt x="26126" y="36374"/>
                </a:cubicBezTo>
                <a:cubicBezTo>
                  <a:pt x="15374" y="44976"/>
                  <a:pt x="16403" y="62204"/>
                  <a:pt x="13063" y="75562"/>
                </a:cubicBezTo>
                <a:cubicBezTo>
                  <a:pt x="7678" y="97102"/>
                  <a:pt x="4354" y="119105"/>
                  <a:pt x="0" y="140877"/>
                </a:cubicBezTo>
                <a:cubicBezTo>
                  <a:pt x="1742" y="147844"/>
                  <a:pt x="18630" y="221074"/>
                  <a:pt x="26126" y="232317"/>
                </a:cubicBezTo>
                <a:cubicBezTo>
                  <a:pt x="36373" y="247688"/>
                  <a:pt x="52252" y="258442"/>
                  <a:pt x="65315" y="271505"/>
                </a:cubicBezTo>
                <a:cubicBezTo>
                  <a:pt x="126275" y="267151"/>
                  <a:pt x="197946" y="293229"/>
                  <a:pt x="248195" y="258442"/>
                </a:cubicBezTo>
                <a:cubicBezTo>
                  <a:pt x="277058" y="238460"/>
                  <a:pt x="242488" y="188266"/>
                  <a:pt x="235132" y="153940"/>
                </a:cubicBezTo>
                <a:cubicBezTo>
                  <a:pt x="216995" y="69304"/>
                  <a:pt x="224535" y="85915"/>
                  <a:pt x="169817" y="49437"/>
                </a:cubicBezTo>
                <a:cubicBezTo>
                  <a:pt x="136861" y="0"/>
                  <a:pt x="171995" y="14602"/>
                  <a:pt x="156755" y="10248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752475" y="5029200"/>
            <a:ext cx="8239125" cy="1447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940089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5028694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4013" y="4968270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6974" y="4968270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8947" y="114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0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67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C99"/>
                </a:solidFill>
              </a:rPr>
              <a:t>What were </a:t>
            </a:r>
            <a:r>
              <a:rPr lang="en-US" dirty="0" err="1" smtClean="0">
                <a:solidFill>
                  <a:srgbClr val="FFCC99"/>
                </a:solidFill>
              </a:rPr>
              <a:t>Mendels</a:t>
            </a:r>
            <a:r>
              <a:rPr lang="en-US" dirty="0" smtClean="0">
                <a:solidFill>
                  <a:srgbClr val="FFCC99"/>
                </a:solidFill>
              </a:rPr>
              <a:t> results in the F</a:t>
            </a:r>
            <a:r>
              <a:rPr lang="en-US" sz="2800" dirty="0" smtClean="0">
                <a:solidFill>
                  <a:srgbClr val="FFCC99"/>
                </a:solidFill>
              </a:rPr>
              <a:t>2 Generation?</a:t>
            </a:r>
          </a:p>
          <a:p>
            <a:pPr eaLnBrk="1" hangingPunct="1"/>
            <a:endParaRPr lang="en-US" dirty="0" smtClean="0">
              <a:solidFill>
                <a:srgbClr val="66FF99"/>
              </a:solidFill>
            </a:endParaRPr>
          </a:p>
        </p:txBody>
      </p:sp>
      <p:pic>
        <p:nvPicPr>
          <p:cNvPr id="99332" name="Picture 6" descr="ch10_0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267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Rectangle 9"/>
          <p:cNvSpPr>
            <a:spLocks noChangeArrowheads="1"/>
          </p:cNvSpPr>
          <p:nvPr/>
        </p:nvSpPr>
        <p:spPr bwMode="auto">
          <a:xfrm>
            <a:off x="5715000" y="6629400"/>
            <a:ext cx="312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</a:pPr>
            <a:r>
              <a:rPr lang="en-US" sz="800" b="1">
                <a:effectLst/>
                <a:latin typeface="Verdana" pitchFamily="34" charset="0"/>
              </a:rPr>
              <a:t>Copyright© 2010 Ryan P. Murphy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14363" y="5372100"/>
            <a:ext cx="276225" cy="292100"/>
          </a:xfrm>
          <a:custGeom>
            <a:avLst/>
            <a:gdLst>
              <a:gd name="connsiteX0" fmla="*/ 156755 w 277058"/>
              <a:gd name="connsiteY0" fmla="*/ 10248 h 293229"/>
              <a:gd name="connsiteX1" fmla="*/ 78377 w 277058"/>
              <a:gd name="connsiteY1" fmla="*/ 23311 h 293229"/>
              <a:gd name="connsiteX2" fmla="*/ 26126 w 277058"/>
              <a:gd name="connsiteY2" fmla="*/ 36374 h 293229"/>
              <a:gd name="connsiteX3" fmla="*/ 13063 w 277058"/>
              <a:gd name="connsiteY3" fmla="*/ 75562 h 293229"/>
              <a:gd name="connsiteX4" fmla="*/ 0 w 277058"/>
              <a:gd name="connsiteY4" fmla="*/ 140877 h 293229"/>
              <a:gd name="connsiteX5" fmla="*/ 26126 w 277058"/>
              <a:gd name="connsiteY5" fmla="*/ 232317 h 293229"/>
              <a:gd name="connsiteX6" fmla="*/ 65315 w 277058"/>
              <a:gd name="connsiteY6" fmla="*/ 271505 h 293229"/>
              <a:gd name="connsiteX7" fmla="*/ 248195 w 277058"/>
              <a:gd name="connsiteY7" fmla="*/ 258442 h 293229"/>
              <a:gd name="connsiteX8" fmla="*/ 235132 w 277058"/>
              <a:gd name="connsiteY8" fmla="*/ 153940 h 293229"/>
              <a:gd name="connsiteX9" fmla="*/ 169817 w 277058"/>
              <a:gd name="connsiteY9" fmla="*/ 49437 h 293229"/>
              <a:gd name="connsiteX10" fmla="*/ 156755 w 277058"/>
              <a:gd name="connsiteY10" fmla="*/ 10248 h 2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058" h="293229">
                <a:moveTo>
                  <a:pt x="156755" y="10248"/>
                </a:moveTo>
                <a:cubicBezTo>
                  <a:pt x="141515" y="5894"/>
                  <a:pt x="104349" y="18117"/>
                  <a:pt x="78377" y="23311"/>
                </a:cubicBezTo>
                <a:cubicBezTo>
                  <a:pt x="60773" y="26832"/>
                  <a:pt x="40145" y="25159"/>
                  <a:pt x="26126" y="36374"/>
                </a:cubicBezTo>
                <a:cubicBezTo>
                  <a:pt x="15374" y="44976"/>
                  <a:pt x="16403" y="62204"/>
                  <a:pt x="13063" y="75562"/>
                </a:cubicBezTo>
                <a:cubicBezTo>
                  <a:pt x="7678" y="97102"/>
                  <a:pt x="4354" y="119105"/>
                  <a:pt x="0" y="140877"/>
                </a:cubicBezTo>
                <a:cubicBezTo>
                  <a:pt x="1742" y="147844"/>
                  <a:pt x="18630" y="221074"/>
                  <a:pt x="26126" y="232317"/>
                </a:cubicBezTo>
                <a:cubicBezTo>
                  <a:pt x="36373" y="247688"/>
                  <a:pt x="52252" y="258442"/>
                  <a:pt x="65315" y="271505"/>
                </a:cubicBezTo>
                <a:cubicBezTo>
                  <a:pt x="126275" y="267151"/>
                  <a:pt x="197946" y="293229"/>
                  <a:pt x="248195" y="258442"/>
                </a:cubicBezTo>
                <a:cubicBezTo>
                  <a:pt x="277058" y="238460"/>
                  <a:pt x="242488" y="188266"/>
                  <a:pt x="235132" y="153940"/>
                </a:cubicBezTo>
                <a:cubicBezTo>
                  <a:pt x="216995" y="69304"/>
                  <a:pt x="224535" y="85915"/>
                  <a:pt x="169817" y="49437"/>
                </a:cubicBezTo>
                <a:cubicBezTo>
                  <a:pt x="136861" y="0"/>
                  <a:pt x="171995" y="14602"/>
                  <a:pt x="156755" y="10248"/>
                </a:cubicBez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752475" y="5029200"/>
            <a:ext cx="8239125" cy="1447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940089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5028694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74013" y="4968270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46974" y="4968270"/>
            <a:ext cx="8819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8947" y="11484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7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45102</TotalTime>
  <Words>3967</Words>
  <Application>Microsoft Office PowerPoint</Application>
  <PresentationFormat>On-screen Show (4:3)</PresentationFormat>
  <Paragraphs>1116</Paragraphs>
  <Slides>112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Ryan</cp:lastModifiedBy>
  <cp:revision>1016</cp:revision>
  <dcterms:created xsi:type="dcterms:W3CDTF">2006-07-19T23:42:34Z</dcterms:created>
  <dcterms:modified xsi:type="dcterms:W3CDTF">2013-05-22T01:22:45Z</dcterms:modified>
</cp:coreProperties>
</file>