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497" r:id="rId2"/>
    <p:sldId id="498" r:id="rId3"/>
    <p:sldId id="329" r:id="rId4"/>
    <p:sldId id="474" r:id="rId5"/>
    <p:sldId id="475" r:id="rId6"/>
    <p:sldId id="471" r:id="rId7"/>
    <p:sldId id="472" r:id="rId8"/>
    <p:sldId id="473" r:id="rId9"/>
    <p:sldId id="331" r:id="rId10"/>
    <p:sldId id="332" r:id="rId11"/>
    <p:sldId id="333" r:id="rId12"/>
    <p:sldId id="259" r:id="rId13"/>
    <p:sldId id="335" r:id="rId14"/>
    <p:sldId id="483" r:id="rId15"/>
    <p:sldId id="337" r:id="rId16"/>
    <p:sldId id="262" r:id="rId17"/>
    <p:sldId id="478" r:id="rId18"/>
    <p:sldId id="264" r:id="rId19"/>
    <p:sldId id="265" r:id="rId20"/>
    <p:sldId id="266" r:id="rId21"/>
    <p:sldId id="343" r:id="rId22"/>
    <p:sldId id="344" r:id="rId23"/>
    <p:sldId id="268" r:id="rId24"/>
    <p:sldId id="269" r:id="rId25"/>
    <p:sldId id="270" r:id="rId26"/>
    <p:sldId id="271" r:id="rId27"/>
    <p:sldId id="349" r:id="rId28"/>
    <p:sldId id="272" r:id="rId29"/>
    <p:sldId id="352" r:id="rId30"/>
    <p:sldId id="274" r:id="rId31"/>
    <p:sldId id="496" r:id="rId32"/>
    <p:sldId id="308" r:id="rId33"/>
    <p:sldId id="309" r:id="rId34"/>
    <p:sldId id="372" r:id="rId35"/>
    <p:sldId id="359" r:id="rId36"/>
    <p:sldId id="361" r:id="rId37"/>
    <p:sldId id="363" r:id="rId38"/>
    <p:sldId id="365" r:id="rId39"/>
    <p:sldId id="367" r:id="rId40"/>
    <p:sldId id="373" r:id="rId41"/>
    <p:sldId id="467" r:id="rId42"/>
    <p:sldId id="315" r:id="rId43"/>
    <p:sldId id="375" r:id="rId44"/>
    <p:sldId id="378" r:id="rId45"/>
    <p:sldId id="379" r:id="rId46"/>
    <p:sldId id="380" r:id="rId47"/>
    <p:sldId id="381" r:id="rId48"/>
    <p:sldId id="382" r:id="rId49"/>
    <p:sldId id="383" r:id="rId50"/>
    <p:sldId id="462" r:id="rId51"/>
    <p:sldId id="463" r:id="rId52"/>
    <p:sldId id="387" r:id="rId53"/>
    <p:sldId id="386" r:id="rId54"/>
    <p:sldId id="388" r:id="rId55"/>
    <p:sldId id="482" r:id="rId56"/>
    <p:sldId id="491" r:id="rId57"/>
    <p:sldId id="490" r:id="rId58"/>
    <p:sldId id="501" r:id="rId59"/>
    <p:sldId id="499" r:id="rId60"/>
    <p:sldId id="500" r:id="rId61"/>
    <p:sldId id="502"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050"/>
    <a:srgbClr val="00CCFF"/>
    <a:srgbClr val="00FF00"/>
    <a:srgbClr val="66FF99"/>
    <a:srgbClr val="FFFF00"/>
    <a:srgbClr val="CC99FF"/>
    <a:srgbClr val="FF00FF"/>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171" autoAdjust="0"/>
    <p:restoredTop sz="94660"/>
  </p:normalViewPr>
  <p:slideViewPr>
    <p:cSldViewPr>
      <p:cViewPr varScale="1">
        <p:scale>
          <a:sx n="87" d="100"/>
          <a:sy n="87" d="100"/>
        </p:scale>
        <p:origin x="-1344"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4ABD3C-BF14-48CB-8836-685D55712C2B}" type="slidenum">
              <a:rPr lang="en-US"/>
              <a:pPr>
                <a:defRPr/>
              </a:pPr>
              <a:t>‹#›</a:t>
            </a:fld>
            <a:endParaRPr lang="en-US"/>
          </a:p>
        </p:txBody>
      </p:sp>
    </p:spTree>
    <p:extLst>
      <p:ext uri="{BB962C8B-B14F-4D97-AF65-F5344CB8AC3E}">
        <p14:creationId xmlns:p14="http://schemas.microsoft.com/office/powerpoint/2010/main" val="151389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69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CFCA54-B4F5-4BFC-8BAE-B8FC1676FE72}" type="slidenum">
              <a:rPr lang="en-US"/>
              <a:pPr>
                <a:defRPr/>
              </a:pPr>
              <a:t>‹#›</a:t>
            </a:fld>
            <a:endParaRPr lang="en-US"/>
          </a:p>
        </p:txBody>
      </p:sp>
    </p:spTree>
    <p:extLst>
      <p:ext uri="{BB962C8B-B14F-4D97-AF65-F5344CB8AC3E}">
        <p14:creationId xmlns:p14="http://schemas.microsoft.com/office/powerpoint/2010/main" val="842843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4952FC-4BEA-4A6C-AD08-69F3146562FB}" type="slidenum">
              <a:rPr lang="en-US" smtClean="0"/>
              <a:pPr eaLnBrk="1" hangingPunct="1"/>
              <a:t>10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5E7475-6AC0-4EBC-A5B2-E90D29A669F3}" type="slidenum">
              <a:rPr lang="en-US" smtClean="0"/>
              <a:pPr eaLnBrk="1" hangingPunct="1"/>
              <a:t>11</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FC05DD-D6CA-4522-BB77-B0CB66222CF5}" type="slidenum">
              <a:rPr lang="en-US" smtClean="0"/>
              <a:pPr eaLnBrk="1" hangingPunct="1"/>
              <a:t>12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860A16-C9A3-405B-B79D-B679B9634422}" type="slidenum">
              <a:rPr lang="en-US" smtClean="0"/>
              <a:pPr eaLnBrk="1" hangingPunct="1"/>
              <a:t>46</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579E0E-9BC8-4DD7-8BC0-213208161D5F}" type="slidenum">
              <a:rPr lang="en-US" smtClean="0"/>
              <a:pPr eaLnBrk="1" hangingPunct="1"/>
              <a:t>47</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C24A7-4907-4276-B4C5-0352CC6B77F2}" type="slidenum">
              <a:rPr lang="en-US" smtClean="0"/>
              <a:pPr eaLnBrk="1" hangingPunct="1"/>
              <a:t>48</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5E3BC-7EA4-48BC-82E2-A7E2731F731D}" type="slidenum">
              <a:rPr lang="en-US" smtClean="0"/>
              <a:pPr eaLnBrk="1" hangingPunct="1"/>
              <a:t>49</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EC238A-9567-4B63-A232-8690AABB6FF7}" type="slidenum">
              <a:rPr lang="en-US" smtClean="0"/>
              <a:pPr eaLnBrk="1" hangingPunct="1"/>
              <a:t>50</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3B7BF8-A6AC-402F-BF9A-560A5D27FBD6}" type="slidenum">
              <a:rPr lang="en-US" smtClean="0"/>
              <a:pPr eaLnBrk="1" hangingPunct="1"/>
              <a:t>51</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38E23A-67A0-4585-B745-1D49E34E1F7B}" type="slidenum">
              <a:rPr lang="en-US"/>
              <a:pPr>
                <a:defRPr/>
              </a:pPr>
              <a:t>‹#›</a:t>
            </a:fld>
            <a:endParaRPr lang="en-US"/>
          </a:p>
        </p:txBody>
      </p:sp>
    </p:spTree>
    <p:extLst>
      <p:ext uri="{BB962C8B-B14F-4D97-AF65-F5344CB8AC3E}">
        <p14:creationId xmlns:p14="http://schemas.microsoft.com/office/powerpoint/2010/main" val="268412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DEB9C-0E32-483F-AFDA-536B454AA322}" type="slidenum">
              <a:rPr lang="en-US"/>
              <a:pPr>
                <a:defRPr/>
              </a:pPr>
              <a:t>‹#›</a:t>
            </a:fld>
            <a:endParaRPr lang="en-US"/>
          </a:p>
        </p:txBody>
      </p:sp>
    </p:spTree>
    <p:extLst>
      <p:ext uri="{BB962C8B-B14F-4D97-AF65-F5344CB8AC3E}">
        <p14:creationId xmlns:p14="http://schemas.microsoft.com/office/powerpoint/2010/main" val="293385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AE3D3B-8008-4087-A6BF-AC6238EE651F}" type="slidenum">
              <a:rPr lang="en-US"/>
              <a:pPr>
                <a:defRPr/>
              </a:pPr>
              <a:t>‹#›</a:t>
            </a:fld>
            <a:endParaRPr lang="en-US"/>
          </a:p>
        </p:txBody>
      </p:sp>
    </p:spTree>
    <p:extLst>
      <p:ext uri="{BB962C8B-B14F-4D97-AF65-F5344CB8AC3E}">
        <p14:creationId xmlns:p14="http://schemas.microsoft.com/office/powerpoint/2010/main" val="6883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EBC67-88BB-45F5-829E-0736B469C950}" type="slidenum">
              <a:rPr lang="en-US"/>
              <a:pPr>
                <a:defRPr/>
              </a:pPr>
              <a:t>‹#›</a:t>
            </a:fld>
            <a:endParaRPr lang="en-US"/>
          </a:p>
        </p:txBody>
      </p:sp>
    </p:spTree>
    <p:extLst>
      <p:ext uri="{BB962C8B-B14F-4D97-AF65-F5344CB8AC3E}">
        <p14:creationId xmlns:p14="http://schemas.microsoft.com/office/powerpoint/2010/main" val="2783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279B2-760A-405B-BBB7-F533CFD82BBC}" type="slidenum">
              <a:rPr lang="en-US"/>
              <a:pPr>
                <a:defRPr/>
              </a:pPr>
              <a:t>‹#›</a:t>
            </a:fld>
            <a:endParaRPr lang="en-US"/>
          </a:p>
        </p:txBody>
      </p:sp>
    </p:spTree>
    <p:extLst>
      <p:ext uri="{BB962C8B-B14F-4D97-AF65-F5344CB8AC3E}">
        <p14:creationId xmlns:p14="http://schemas.microsoft.com/office/powerpoint/2010/main" val="234294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38BBFB-4D6E-4B4B-9952-29D2E04A0CC2}" type="slidenum">
              <a:rPr lang="en-US"/>
              <a:pPr>
                <a:defRPr/>
              </a:pPr>
              <a:t>‹#›</a:t>
            </a:fld>
            <a:endParaRPr lang="en-US"/>
          </a:p>
        </p:txBody>
      </p:sp>
    </p:spTree>
    <p:extLst>
      <p:ext uri="{BB962C8B-B14F-4D97-AF65-F5344CB8AC3E}">
        <p14:creationId xmlns:p14="http://schemas.microsoft.com/office/powerpoint/2010/main" val="169686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B2F9E1-A402-465A-8B62-404CCA5AB0EB}" type="slidenum">
              <a:rPr lang="en-US"/>
              <a:pPr>
                <a:defRPr/>
              </a:pPr>
              <a:t>‹#›</a:t>
            </a:fld>
            <a:endParaRPr lang="en-US"/>
          </a:p>
        </p:txBody>
      </p:sp>
    </p:spTree>
    <p:extLst>
      <p:ext uri="{BB962C8B-B14F-4D97-AF65-F5344CB8AC3E}">
        <p14:creationId xmlns:p14="http://schemas.microsoft.com/office/powerpoint/2010/main" val="360219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60F2E4-8ED8-4F0E-BB82-CE783E4712A5}" type="slidenum">
              <a:rPr lang="en-US"/>
              <a:pPr>
                <a:defRPr/>
              </a:pPr>
              <a:t>‹#›</a:t>
            </a:fld>
            <a:endParaRPr lang="en-US"/>
          </a:p>
        </p:txBody>
      </p:sp>
    </p:spTree>
    <p:extLst>
      <p:ext uri="{BB962C8B-B14F-4D97-AF65-F5344CB8AC3E}">
        <p14:creationId xmlns:p14="http://schemas.microsoft.com/office/powerpoint/2010/main" val="173799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A99660-8AA6-4D14-8B6D-5965C33B30A0}" type="slidenum">
              <a:rPr lang="en-US"/>
              <a:pPr>
                <a:defRPr/>
              </a:pPr>
              <a:t>‹#›</a:t>
            </a:fld>
            <a:endParaRPr lang="en-US"/>
          </a:p>
        </p:txBody>
      </p:sp>
    </p:spTree>
    <p:extLst>
      <p:ext uri="{BB962C8B-B14F-4D97-AF65-F5344CB8AC3E}">
        <p14:creationId xmlns:p14="http://schemas.microsoft.com/office/powerpoint/2010/main" val="333658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CED1-DD31-46FD-AC8F-D7AA1970F061}" type="slidenum">
              <a:rPr lang="en-US"/>
              <a:pPr>
                <a:defRPr/>
              </a:pPr>
              <a:t>‹#›</a:t>
            </a:fld>
            <a:endParaRPr lang="en-US"/>
          </a:p>
        </p:txBody>
      </p:sp>
    </p:spTree>
    <p:extLst>
      <p:ext uri="{BB962C8B-B14F-4D97-AF65-F5344CB8AC3E}">
        <p14:creationId xmlns:p14="http://schemas.microsoft.com/office/powerpoint/2010/main" val="37756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57037-555B-4087-865F-1B141A953479}" type="slidenum">
              <a:rPr lang="en-US"/>
              <a:pPr>
                <a:defRPr/>
              </a:pPr>
              <a:t>‹#›</a:t>
            </a:fld>
            <a:endParaRPr lang="en-US"/>
          </a:p>
        </p:txBody>
      </p:sp>
    </p:spTree>
    <p:extLst>
      <p:ext uri="{BB962C8B-B14F-4D97-AF65-F5344CB8AC3E}">
        <p14:creationId xmlns:p14="http://schemas.microsoft.com/office/powerpoint/2010/main" val="85300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D8BD71-9261-466C-9D6C-0F27CD0458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iencepowerpoint.com/Weather_Climate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ciencepowerpoint.com/Weather_Climate_Unit.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Tree>
    <p:extLst>
      <p:ext uri="{BB962C8B-B14F-4D97-AF65-F5344CB8AC3E}">
        <p14:creationId xmlns:p14="http://schemas.microsoft.com/office/powerpoint/2010/main" val="400503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04800" y="228600"/>
            <a:ext cx="7391400" cy="2289175"/>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808080"/>
                  </a:outerShdw>
                </a:effectLst>
              </a:rPr>
              <a:t>True or False!</a:t>
            </a:r>
            <a:r>
              <a:rPr lang="en-GB" sz="3600">
                <a:solidFill>
                  <a:schemeClr val="bg1"/>
                </a:solidFill>
                <a:effectLst>
                  <a:outerShdw blurRad="38100" dist="38100" dir="2700000" algn="tl">
                    <a:srgbClr val="808080"/>
                  </a:outerShdw>
                </a:effectLst>
              </a:rPr>
              <a:t> Climate is the</a:t>
            </a:r>
            <a:r>
              <a:rPr lang="en-US" sz="3600">
                <a:solidFill>
                  <a:schemeClr val="bg1"/>
                </a:solidFill>
                <a:effectLst>
                  <a:outerShdw blurRad="38100" dist="38100" dir="2700000" algn="tl">
                    <a:srgbClr val="808080"/>
                  </a:outerShdw>
                </a:effectLst>
              </a:rPr>
              <a:t> state of the atmosphere at a given time and place.</a:t>
            </a:r>
            <a:endParaRPr lang="en-US" sz="3600">
              <a:solidFill>
                <a:schemeClr val="bg1"/>
              </a:solidFill>
            </a:endParaRPr>
          </a:p>
          <a:p>
            <a:pPr>
              <a:defRPr/>
            </a:pPr>
            <a:endParaRPr lang="en-US" sz="3600">
              <a:solidFill>
                <a:schemeClr val="bg1"/>
              </a:solidFill>
              <a:latin typeface="Times New Roman" pitchFamily="18" charset="0"/>
            </a:endParaRPr>
          </a:p>
        </p:txBody>
      </p:sp>
      <p:pic>
        <p:nvPicPr>
          <p:cNvPr id="9219" name="Picture 3" descr="http://geographyworldonline.com/ligh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610600" cy="4495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9221" name="Text Box 6"/>
          <p:cNvSpPr txBox="1">
            <a:spLocks noChangeArrowheads="1"/>
          </p:cNvSpPr>
          <p:nvPr/>
        </p:nvSpPr>
        <p:spPr bwMode="auto">
          <a:xfrm>
            <a:off x="7620000" y="24384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3048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Water exists in what three states of matter on Earth? </a:t>
            </a:r>
          </a:p>
        </p:txBody>
      </p:sp>
      <p:pic>
        <p:nvPicPr>
          <p:cNvPr id="10243" name="Picture 3" descr="http://www.soest.hawaii.edu/hmrg/Arctic/random/arctic_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5"/>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solidFill>
                <a:srgbClr val="FFFF00"/>
              </a:solidFill>
            </a:endParaRPr>
          </a:p>
        </p:txBody>
      </p:sp>
      <p:sp>
        <p:nvSpPr>
          <p:cNvPr id="1024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0246" name="Text Box 8"/>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152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process is not possible without oxygen?</a:t>
            </a:r>
          </a:p>
          <a:p>
            <a:pPr eaLnBrk="1" hangingPunct="1"/>
            <a:endParaRPr lang="en-US" sz="3600">
              <a:solidFill>
                <a:srgbClr val="FFFF00"/>
              </a:solidFill>
              <a:latin typeface="Times New Roman" pitchFamily="18" charset="0"/>
            </a:endParaRPr>
          </a:p>
          <a:p>
            <a:pPr eaLnBrk="1" hangingPunct="1"/>
            <a:endParaRPr lang="en-US" sz="3600">
              <a:solidFill>
                <a:srgbClr val="FFFF00"/>
              </a:solidFill>
              <a:latin typeface="Times New Roman" pitchFamily="18" charset="0"/>
            </a:endParaRPr>
          </a:p>
        </p:txBody>
      </p:sp>
      <p:sp>
        <p:nvSpPr>
          <p:cNvPr id="11267"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1268" name="Text Box 8"/>
          <p:cNvSpPr txBox="1">
            <a:spLocks noChangeArrowheads="1"/>
          </p:cNvSpPr>
          <p:nvPr/>
        </p:nvSpPr>
        <p:spPr bwMode="auto">
          <a:xfrm>
            <a:off x="7620000" y="8382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3</a:t>
            </a:r>
          </a:p>
        </p:txBody>
      </p:sp>
      <p:pic>
        <p:nvPicPr>
          <p:cNvPr id="11269" name="Picture 5" descr="explo_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81063"/>
            <a:ext cx="7315200"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78% of our atmosphere is composed of this gas? </a:t>
            </a:r>
            <a:endParaRPr lang="en-US" sz="3600">
              <a:solidFill>
                <a:srgbClr val="FFFF00"/>
              </a:solidFill>
              <a:latin typeface="Times New Roman" pitchFamily="18"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2293" name="Text Box 5"/>
          <p:cNvSpPr txBox="1">
            <a:spLocks noChangeArrowheads="1"/>
          </p:cNvSpPr>
          <p:nvPr/>
        </p:nvSpPr>
        <p:spPr bwMode="auto">
          <a:xfrm>
            <a:off x="7772400" y="1752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Most of the other 22% of our atmosphere consists of this gas? </a:t>
            </a:r>
            <a:endParaRPr lang="en-US" sz="3600">
              <a:solidFill>
                <a:srgbClr val="FFFF00"/>
              </a:solidFill>
              <a:latin typeface="Times New Roman" pitchFamily="18" charset="0"/>
            </a:endParaRPr>
          </a:p>
        </p:txBody>
      </p:sp>
      <p:pic>
        <p:nvPicPr>
          <p:cNvPr id="53251" name="Picture 3" descr="http://craftsuppliesforless.com/images/crystal%20square%20candle%20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3253" name="Text Box 5"/>
          <p:cNvSpPr txBox="1">
            <a:spLocks noChangeArrowheads="1"/>
          </p:cNvSpPr>
          <p:nvPr/>
        </p:nvSpPr>
        <p:spPr bwMode="auto">
          <a:xfrm>
            <a:off x="7848600" y="1600200"/>
            <a:ext cx="76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5</a:t>
            </a:r>
          </a:p>
        </p:txBody>
      </p:sp>
      <p:pic>
        <p:nvPicPr>
          <p:cNvPr id="532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038600" cy="5257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68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101431" name="Group 55"/>
          <p:cNvGraphicFramePr>
            <a:graphicFrameLocks noGrp="1"/>
          </p:cNvGraphicFramePr>
          <p:nvPr/>
        </p:nvGraphicFramePr>
        <p:xfrm>
          <a:off x="228600" y="838200"/>
          <a:ext cx="8686800" cy="5772173"/>
        </p:xfrm>
        <a:graphic>
          <a:graphicData uri="http://schemas.openxmlformats.org/drawingml/2006/table">
            <a:tbl>
              <a:tblPr/>
              <a:tblGrid>
                <a:gridCol w="1736725"/>
                <a:gridCol w="1738313"/>
                <a:gridCol w="1736725"/>
                <a:gridCol w="1738312"/>
                <a:gridCol w="1736725"/>
              </a:tblGrid>
              <a:tr h="1164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OF THE</a:t>
                      </a:r>
                      <a:br>
                        <a:rPr kumimoji="0" lang="en-US" sz="1600" b="1" i="0" u="none" strike="noStrike" cap="none" normalizeH="0" baseline="0" smtClean="0">
                          <a:ln>
                            <a:noFill/>
                          </a:ln>
                          <a:solidFill>
                            <a:srgbClr val="FFFF00"/>
                          </a:solidFill>
                          <a:effectLst/>
                          <a:latin typeface="Times New Roman" pitchFamily="18" charset="0"/>
                        </a:rPr>
                      </a:br>
                      <a:r>
                        <a:rPr kumimoji="0" lang="en-US" sz="1600" b="1" i="0" u="none" strike="noStrike" cap="none" normalizeH="0" baseline="0" smtClean="0">
                          <a:ln>
                            <a:noFill/>
                          </a:ln>
                          <a:solidFill>
                            <a:srgbClr val="FFFF00"/>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THINGS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3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2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43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43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4385"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8600" y="1524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We live in this layer of the atmosphere?</a:t>
            </a:r>
          </a:p>
        </p:txBody>
      </p:sp>
      <p:pic>
        <p:nvPicPr>
          <p:cNvPr id="15363" name="Picture 7" descr="Vedder_Mtn_H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5365" name="Text Box 9"/>
          <p:cNvSpPr txBox="1">
            <a:spLocks noChangeArrowheads="1"/>
          </p:cNvSpPr>
          <p:nvPr/>
        </p:nvSpPr>
        <p:spPr bwMode="auto">
          <a:xfrm>
            <a:off x="7848600" y="2362200"/>
            <a:ext cx="76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0915" name="Rectangle 3"/>
          <p:cNvSpPr>
            <a:spLocks noGrp="1" noChangeArrowheads="1"/>
          </p:cNvSpPr>
          <p:nvPr>
            <p:ph type="body" idx="1"/>
          </p:nvPr>
        </p:nvSpPr>
        <p:spPr>
          <a:xfrm>
            <a:off x="228600" y="152400"/>
            <a:ext cx="8458200" cy="5943600"/>
          </a:xfrm>
        </p:spPr>
        <p:txBody>
          <a:bodyPr/>
          <a:lstStyle/>
          <a:p>
            <a:pPr eaLnBrk="1" hangingPunct="1">
              <a:defRPr/>
            </a:pPr>
            <a:r>
              <a:rPr lang="en-US" dirty="0" smtClean="0"/>
              <a:t>The protective ozone layer is found here?</a:t>
            </a:r>
          </a:p>
        </p:txBody>
      </p:sp>
      <p:pic>
        <p:nvPicPr>
          <p:cNvPr id="279556" name="Picture 5" descr="http://www.unep.org/ozone/slideshow/images/ozone-cartoons_03_0001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763000" cy="5791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9557"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endParaRPr lang="en-US"/>
          </a:p>
        </p:txBody>
      </p:sp>
      <p:sp>
        <p:nvSpPr>
          <p:cNvPr id="2" name="Rectangle 1"/>
          <p:cNvSpPr/>
          <p:nvPr/>
        </p:nvSpPr>
        <p:spPr>
          <a:xfrm>
            <a:off x="7924800" y="91440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98478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 y="228600"/>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Meteors burn up in this layer of the atmosphere? </a:t>
            </a:r>
            <a:endParaRPr lang="en-US" sz="3600">
              <a:solidFill>
                <a:srgbClr val="FFFF00"/>
              </a:solidFill>
              <a:latin typeface="Times New Roman" pitchFamily="18" charset="0"/>
            </a:endParaRPr>
          </a:p>
        </p:txBody>
      </p:sp>
      <p:pic>
        <p:nvPicPr>
          <p:cNvPr id="17411" name="Picture 6" descr="http://www.bath.ac.uk/pr/releases/images/antarctic/noctilucent-clou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372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7413" name="Text Box 8"/>
          <p:cNvSpPr txBox="1">
            <a:spLocks noChangeArrowheads="1"/>
          </p:cNvSpPr>
          <p:nvPr/>
        </p:nvSpPr>
        <p:spPr bwMode="auto">
          <a:xfrm>
            <a:off x="7772400" y="381000"/>
            <a:ext cx="838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1524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Space Shuttle orbits in this layer of the atmosphere? </a:t>
            </a:r>
            <a:endParaRPr lang="en-US" sz="3600">
              <a:solidFill>
                <a:srgbClr val="FFFF00"/>
              </a:solidFill>
              <a:latin typeface="Times New Roman" pitchFamily="18" charset="0"/>
            </a:endParaRPr>
          </a:p>
        </p:txBody>
      </p:sp>
      <p:pic>
        <p:nvPicPr>
          <p:cNvPr id="18435" name="Picture 6" descr="http://spaceflight.nasa.gov/gallery/images/station/crew-6/hires/iss006e18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8437" name="Text Box 8"/>
          <p:cNvSpPr txBox="1">
            <a:spLocks noChangeArrowheads="1"/>
          </p:cNvSpPr>
          <p:nvPr/>
        </p:nvSpPr>
        <p:spPr bwMode="auto">
          <a:xfrm>
            <a:off x="7772400" y="16002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
        <p:nvSpPr>
          <p:cNvPr id="8" name="Rounded Rectangle 7"/>
          <p:cNvSpPr/>
          <p:nvPr/>
        </p:nvSpPr>
        <p:spPr>
          <a:xfrm>
            <a:off x="685800" y="5334000"/>
            <a:ext cx="7772400" cy="1066800"/>
          </a:xfrm>
          <a:prstGeom prst="round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3"/>
              </a:rPr>
              <a:t>http://sciencepowerpoint.com/Weather_Climate_Unit.html</a:t>
            </a:r>
            <a:endParaRPr lang="en-US" dirty="0"/>
          </a:p>
          <a:p>
            <a:pPr algn="ctr">
              <a:defRPr/>
            </a:pPr>
            <a:endParaRPr lang="en-US" dirty="0"/>
          </a:p>
        </p:txBody>
      </p:sp>
      <p:sp>
        <p:nvSpPr>
          <p:cNvPr id="7" name="Rounded Rectangle 6"/>
          <p:cNvSpPr/>
          <p:nvPr/>
        </p:nvSpPr>
        <p:spPr>
          <a:xfrm>
            <a:off x="501650" y="1295400"/>
            <a:ext cx="7772400" cy="38100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40" name="TextBox 1"/>
          <p:cNvSpPr txBox="1">
            <a:spLocks noChangeArrowheads="1"/>
          </p:cNvSpPr>
          <p:nvPr/>
        </p:nvSpPr>
        <p:spPr bwMode="auto">
          <a:xfrm>
            <a:off x="609600" y="1492250"/>
            <a:ext cx="766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99FF"/>
                </a:solidFill>
              </a:rPr>
              <a:t>Areas of Focus within The Weather and Climate Unit:</a:t>
            </a:r>
            <a:r>
              <a:rPr lang="en-US"/>
              <a:t/>
            </a:r>
            <a:br>
              <a:rPr lang="en-US"/>
            </a:br>
            <a:r>
              <a:rPr lang="en-US">
                <a:solidFill>
                  <a:srgbClr val="FFFF99"/>
                </a:solidFill>
              </a:rPr>
              <a:t>What is weather?, Climate, Importance of the Atmosphere, Components of  the Atmosphere, Layers of the Atmosphere, Air Quality and Pollution, Carbon Monoxide, Ozone Layer, Ways to Avoid Skin Cancer, Air Pressure, Barometer, Air Pressure and Wind, Fronts, Wind, Global Wind, Coriolis Force, Jet Stream, Sea Breeze / Land Breeze, Mountain Winds, Mountain Rain Shadow, Wind Chill, Flight, Dangerous Weather Systems, Light, Albedo, Temperature, Thermometers, Seasons, Humidity / Water, Oceans, Roles of Oceans, El Nino, La Nina Cycle, Dew Points, Clouds, Types of Clouds, Meteorology, Weather Tools, Isotherms, Ocean Currents, Enhanced Global Warming, Greenhouse Effect, The Effects of Global Warming, Biomes, Types of Biomes.</a:t>
            </a:r>
          </a:p>
        </p:txBody>
      </p:sp>
      <p:sp>
        <p:nvSpPr>
          <p:cNvPr id="3" name="Freeform 2"/>
          <p:cNvSpPr/>
          <p:nvPr/>
        </p:nvSpPr>
        <p:spPr>
          <a:xfrm>
            <a:off x="3906838" y="37830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4059238" y="39354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800600" y="3786188"/>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5326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81000" y="304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layer of atmosphere merges with space? </a:t>
            </a:r>
            <a:endParaRPr lang="en-US" sz="3600">
              <a:solidFill>
                <a:srgbClr val="FFFF00"/>
              </a:solidFill>
              <a:latin typeface="Times New Roman" pitchFamily="18" charset="0"/>
            </a:endParaRPr>
          </a:p>
        </p:txBody>
      </p:sp>
      <p:pic>
        <p:nvPicPr>
          <p:cNvPr id="19459" name="Picture 8"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93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9"/>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19461" name="Text Box 10"/>
          <p:cNvSpPr txBox="1">
            <a:spLocks noChangeArrowheads="1"/>
          </p:cNvSpPr>
          <p:nvPr/>
        </p:nvSpPr>
        <p:spPr bwMode="auto">
          <a:xfrm>
            <a:off x="7620000" y="12192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107575" name="Group 55"/>
          <p:cNvGraphicFramePr>
            <a:graphicFrameLocks noGrp="1"/>
          </p:cNvGraphicFramePr>
          <p:nvPr/>
        </p:nvGraphicFramePr>
        <p:xfrm>
          <a:off x="228600" y="838200"/>
          <a:ext cx="8686800" cy="5648350"/>
        </p:xfrm>
        <a:graphic>
          <a:graphicData uri="http://schemas.openxmlformats.org/drawingml/2006/table">
            <a:tbl>
              <a:tblPr/>
              <a:tblGrid>
                <a:gridCol w="1736725"/>
                <a:gridCol w="1738313"/>
                <a:gridCol w="1736725"/>
                <a:gridCol w="1738312"/>
                <a:gridCol w="1736725"/>
              </a:tblGrid>
              <a:tr h="1164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AIR </a:t>
                      </a:r>
                      <a:br>
                        <a:rPr kumimoji="0" lang="en-US" sz="1600" b="1" i="0" u="none" strike="noStrike" cap="none" normalizeH="0" baseline="0" smtClean="0">
                          <a:ln>
                            <a:noFill/>
                          </a:ln>
                          <a:solidFill>
                            <a:srgbClr val="FFFF00"/>
                          </a:solidFill>
                          <a:effectLst/>
                          <a:latin typeface="Times New Roman" pitchFamily="18" charset="0"/>
                        </a:rPr>
                      </a:br>
                      <a:r>
                        <a:rPr kumimoji="0" lang="en-US" sz="1600" b="1" i="0" u="none" strike="noStrike" cap="none" normalizeH="0" baseline="0" smtClean="0">
                          <a:ln>
                            <a:noFill/>
                          </a:ln>
                          <a:solidFill>
                            <a:srgbClr val="FFFF00"/>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THINGS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83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52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6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83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52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52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5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529"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2286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regional weather problem is evident here? </a:t>
            </a:r>
            <a:endParaRPr lang="en-US" sz="3600">
              <a:solidFill>
                <a:srgbClr val="FFFF00"/>
              </a:solidFill>
              <a:latin typeface="Times New Roman" pitchFamily="18" charset="0"/>
            </a:endParaRPr>
          </a:p>
        </p:txBody>
      </p:sp>
      <p:pic>
        <p:nvPicPr>
          <p:cNvPr id="21507" name="Picture 3" descr="http://daac.gsfc.nasa.gov/oceancolor/locus/images/aq_800px-Acid_rain_woo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1509" name="Text Box 5"/>
          <p:cNvSpPr txBox="1">
            <a:spLocks noChangeArrowheads="1"/>
          </p:cNvSpPr>
          <p:nvPr/>
        </p:nvSpPr>
        <p:spPr bwMode="auto">
          <a:xfrm>
            <a:off x="7543800" y="16764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4800" y="228600"/>
            <a:ext cx="883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poisoning can occur if combustion occurs indoors? </a:t>
            </a:r>
          </a:p>
        </p:txBody>
      </p:sp>
      <p:pic>
        <p:nvPicPr>
          <p:cNvPr id="22531" name="Picture 7" descr="combustion-av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2533" name="Text Box 9"/>
          <p:cNvSpPr txBox="1">
            <a:spLocks noChangeArrowheads="1"/>
          </p:cNvSpPr>
          <p:nvPr/>
        </p:nvSpPr>
        <p:spPr bwMode="auto">
          <a:xfrm>
            <a:off x="7772400" y="23622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layer which currently has a hole protects the earth from harmful UV rays.</a:t>
            </a:r>
          </a:p>
        </p:txBody>
      </p:sp>
      <p:pic>
        <p:nvPicPr>
          <p:cNvPr id="23555" name="Picture 6" descr="http://svs.gsfc.nasa.gov/vis/a000000/a003000/a003067/omi_pv_print.0450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3557" name="Text Box 8"/>
          <p:cNvSpPr txBox="1">
            <a:spLocks noChangeArrowheads="1"/>
          </p:cNvSpPr>
          <p:nvPr/>
        </p:nvSpPr>
        <p:spPr bwMode="auto">
          <a:xfrm>
            <a:off x="7315200" y="16764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04800" y="2286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can occur from too much sun exposure? </a:t>
            </a:r>
            <a:endParaRPr lang="en-US" sz="3600">
              <a:solidFill>
                <a:srgbClr val="FFFF00"/>
              </a:solidFill>
              <a:latin typeface="Times New Roman" pitchFamily="18" charset="0"/>
            </a:endParaRPr>
          </a:p>
        </p:txBody>
      </p:sp>
      <p:pic>
        <p:nvPicPr>
          <p:cNvPr id="24579" name="Picture 6" descr="http://www.topnews.in/health/files/m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4581" name="Text Box 8"/>
          <p:cNvSpPr txBox="1">
            <a:spLocks noChangeArrowheads="1"/>
          </p:cNvSpPr>
          <p:nvPr/>
        </p:nvSpPr>
        <p:spPr bwMode="auto">
          <a:xfrm>
            <a:off x="7315200" y="18288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28600" y="152400"/>
            <a:ext cx="876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nuclear disaster in Russia caused worldwide radioactive fallout? </a:t>
            </a:r>
          </a:p>
        </p:txBody>
      </p:sp>
      <p:pic>
        <p:nvPicPr>
          <p:cNvPr id="256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8839200" cy="472440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0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5605" name="Rectangle 8"/>
          <p:cNvSpPr>
            <a:spLocks noChangeArrowheads="1"/>
          </p:cNvSpPr>
          <p:nvPr/>
        </p:nvSpPr>
        <p:spPr bwMode="auto">
          <a:xfrm>
            <a:off x="-228600" y="1676400"/>
            <a:ext cx="457200" cy="5181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6" name="Text Box 9"/>
          <p:cNvSpPr txBox="1">
            <a:spLocks noChangeArrowheads="1"/>
          </p:cNvSpPr>
          <p:nvPr/>
        </p:nvSpPr>
        <p:spPr bwMode="auto">
          <a:xfrm>
            <a:off x="7162800" y="2133600"/>
            <a:ext cx="1295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114743" name="Group 55"/>
          <p:cNvGraphicFramePr>
            <a:graphicFrameLocks noGrp="1"/>
          </p:cNvGraphicFramePr>
          <p:nvPr/>
        </p:nvGraphicFramePr>
        <p:xfrm>
          <a:off x="228600" y="838200"/>
          <a:ext cx="8686800" cy="5710262"/>
        </p:xfrm>
        <a:graphic>
          <a:graphicData uri="http://schemas.openxmlformats.org/drawingml/2006/table">
            <a:tbl>
              <a:tblPr/>
              <a:tblGrid>
                <a:gridCol w="1736725"/>
                <a:gridCol w="1738313"/>
                <a:gridCol w="1736725"/>
                <a:gridCol w="1738312"/>
                <a:gridCol w="1736725"/>
              </a:tblGrid>
              <a:tr h="1164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THINGS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1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7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95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95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7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66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66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6673"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81000" y="2286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Air is made up of   </a:t>
            </a:r>
            <a:r>
              <a:rPr lang="en-US" sz="3600">
                <a:solidFill>
                  <a:srgbClr val="FFFF00"/>
                </a:solidFill>
                <a:latin typeface="Times New Roman" pitchFamily="18" charset="0"/>
              </a:rPr>
              <a:t>matter</a:t>
            </a:r>
            <a:r>
              <a:rPr lang="en-US" sz="3600">
                <a:solidFill>
                  <a:schemeClr val="bg1"/>
                </a:solidFill>
                <a:latin typeface="Times New Roman" pitchFamily="18" charset="0"/>
              </a:rPr>
              <a:t>     which has mass and takes up space?</a:t>
            </a:r>
          </a:p>
        </p:txBody>
      </p:sp>
      <p:pic>
        <p:nvPicPr>
          <p:cNvPr id="27651" name="Picture 6" descr="http://www.worsleyschool.net/science/files/air/sca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65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7653" name="Rectangle 8"/>
          <p:cNvSpPr>
            <a:spLocks noChangeArrowheads="1"/>
          </p:cNvSpPr>
          <p:nvPr/>
        </p:nvSpPr>
        <p:spPr bwMode="auto">
          <a:xfrm>
            <a:off x="3810000" y="304800"/>
            <a:ext cx="1828800" cy="533400"/>
          </a:xfrm>
          <a:prstGeom prst="rect">
            <a:avLst/>
          </a:prstGeom>
          <a:solidFill>
            <a:schemeClr val="bg2"/>
          </a:solidFill>
          <a:ln w="9525">
            <a:solidFill>
              <a:schemeClr val="bg1"/>
            </a:solidFill>
            <a:miter lim="800000"/>
            <a:headEnd/>
            <a:tailEnd/>
          </a:ln>
        </p:spPr>
        <p:txBody>
          <a:bodyPr wrap="none" anchor="ctr"/>
          <a:lstStyle/>
          <a:p>
            <a:endParaRPr lang="en-US"/>
          </a:p>
        </p:txBody>
      </p:sp>
      <p:sp>
        <p:nvSpPr>
          <p:cNvPr id="27654" name="Text Box 9"/>
          <p:cNvSpPr txBox="1">
            <a:spLocks noChangeArrowheads="1"/>
          </p:cNvSpPr>
          <p:nvPr/>
        </p:nvSpPr>
        <p:spPr bwMode="auto">
          <a:xfrm>
            <a:off x="7620000" y="17526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 y="228600"/>
            <a:ext cx="7772400" cy="579438"/>
          </a:xfrm>
          <a:prstGeom prst="rect">
            <a:avLst/>
          </a:prstGeom>
          <a:noFill/>
          <a:ln w="9525">
            <a:noFill/>
            <a:miter lim="800000"/>
            <a:headEnd/>
            <a:tailEnd/>
          </a:ln>
          <a:effectLst/>
        </p:spPr>
        <p:txBody>
          <a:bodyPr>
            <a:spAutoFit/>
          </a:bodyPr>
          <a:lstStyle/>
          <a:p>
            <a:pPr>
              <a:defRPr/>
            </a:pPr>
            <a:r>
              <a:rPr lang="en-US" sz="3200">
                <a:solidFill>
                  <a:schemeClr val="bg1"/>
                </a:solidFill>
                <a:effectLst>
                  <a:outerShdw blurRad="38100" dist="38100" dir="2700000" algn="tl">
                    <a:srgbClr val="808080"/>
                  </a:outerShdw>
                </a:effectLst>
              </a:rPr>
              <a:t>As elevation increases, air pressure…</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8677" name="Text Box 5"/>
          <p:cNvSpPr txBox="1">
            <a:spLocks noChangeArrowheads="1"/>
          </p:cNvSpPr>
          <p:nvPr/>
        </p:nvSpPr>
        <p:spPr bwMode="auto">
          <a:xfrm>
            <a:off x="7696200" y="21336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nvGraphicFramePr>
        <p:xfrm>
          <a:off x="228600" y="838200"/>
          <a:ext cx="8686800" cy="5772173"/>
        </p:xfrm>
        <a:graphic>
          <a:graphicData uri="http://schemas.openxmlformats.org/drawingml/2006/table">
            <a:tbl>
              <a:tblPr/>
              <a:tblGrid>
                <a:gridCol w="1736725"/>
                <a:gridCol w="1738313"/>
                <a:gridCol w="1736725"/>
                <a:gridCol w="1738312"/>
                <a:gridCol w="1736725"/>
              </a:tblGrid>
              <a:tr h="1164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MOVIES</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3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2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28600" y="304800"/>
            <a:ext cx="8686800" cy="57943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a:solidFill>
                  <a:schemeClr val="bg1"/>
                </a:solidFill>
                <a:effectLst>
                  <a:outerShdw blurRad="38100" dist="38100" dir="2700000" algn="tl">
                    <a:srgbClr val="808080"/>
                  </a:outerShdw>
                </a:effectLst>
              </a:rPr>
              <a:t>This instrument  measures air pressure? </a:t>
            </a:r>
            <a:endParaRPr lang="en-US" sz="3600">
              <a:solidFill>
                <a:schemeClr val="bg1"/>
              </a:solidFill>
              <a:latin typeface="Times New Roman" pitchFamily="18" charset="0"/>
            </a:endParaRPr>
          </a:p>
        </p:txBody>
      </p:sp>
      <p:pic>
        <p:nvPicPr>
          <p:cNvPr id="29699" name="Picture 6" descr="http://www.genehuntfish.com/Images/Downloads-From-The-Internet/Mercury-b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29701" name="Text Box 8"/>
          <p:cNvSpPr txBox="1">
            <a:spLocks noChangeArrowheads="1"/>
          </p:cNvSpPr>
          <p:nvPr/>
        </p:nvSpPr>
        <p:spPr bwMode="auto">
          <a:xfrm>
            <a:off x="7696200" y="17526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18</a:t>
            </a:r>
          </a:p>
        </p:txBody>
      </p:sp>
      <p:sp>
        <p:nvSpPr>
          <p:cNvPr id="2" name="Rounded Rectangle 1"/>
          <p:cNvSpPr/>
          <p:nvPr/>
        </p:nvSpPr>
        <p:spPr>
          <a:xfrm>
            <a:off x="2362200" y="1981200"/>
            <a:ext cx="914400" cy="457200"/>
          </a:xfrm>
          <a:prstGeom prst="roundRect">
            <a:avLst/>
          </a:prstGeom>
          <a:solidFill>
            <a:schemeClr val="tx1">
              <a:lumMod val="95000"/>
              <a:lumOff val="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2438400"/>
            <a:ext cx="3962400" cy="646331"/>
          </a:xfrm>
          <a:prstGeom prst="rect">
            <a:avLst/>
          </a:prstGeom>
          <a:noFill/>
        </p:spPr>
        <p:txBody>
          <a:bodyPr wrap="square" rtlCol="0">
            <a:spAutoFit/>
          </a:bodyPr>
          <a:lstStyle/>
          <a:p>
            <a:pPr algn="ctr"/>
            <a:r>
              <a:rPr lang="en-US" dirty="0" smtClean="0"/>
              <a:t>How many mm of Mercury = 1 </a:t>
            </a:r>
            <a:r>
              <a:rPr lang="en-US" dirty="0" err="1" smtClean="0"/>
              <a:t>atm</a:t>
            </a:r>
            <a:endParaRPr lang="en-US" dirty="0" smtClean="0"/>
          </a:p>
          <a:p>
            <a:pPr algn="ctr"/>
            <a:r>
              <a:rPr lang="en-US" dirty="0" smtClean="0"/>
              <a:t>For a + 1pt bonus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810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Warm air </a:t>
            </a:r>
            <a:r>
              <a:rPr lang="en-US" sz="3600" dirty="0">
                <a:solidFill>
                  <a:srgbClr val="FF0000"/>
                </a:solidFill>
                <a:latin typeface="Times New Roman" pitchFamily="18" charset="0"/>
              </a:rPr>
              <a:t>rises</a:t>
            </a:r>
            <a:r>
              <a:rPr lang="en-US" sz="3600" dirty="0">
                <a:solidFill>
                  <a:schemeClr val="bg1"/>
                </a:solidFill>
                <a:latin typeface="Times New Roman" pitchFamily="18" charset="0"/>
              </a:rPr>
              <a:t>   while cool air      </a:t>
            </a:r>
            <a:r>
              <a:rPr lang="en-US" sz="3600" dirty="0">
                <a:solidFill>
                  <a:srgbClr val="00CCFF"/>
                </a:solidFill>
                <a:latin typeface="Times New Roman" pitchFamily="18" charset="0"/>
              </a:rPr>
              <a:t>sinks</a:t>
            </a:r>
            <a:r>
              <a:rPr lang="en-US" sz="3600" dirty="0">
                <a:solidFill>
                  <a:schemeClr val="bg1"/>
                </a:solidFill>
                <a:latin typeface="Times New Roman" pitchFamily="18" charset="0"/>
              </a:rPr>
              <a:t>, this causes differences in air pressure, wind and weather change.</a:t>
            </a: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92165" name="Text Box 5"/>
          <p:cNvSpPr txBox="1">
            <a:spLocks noChangeArrowheads="1"/>
          </p:cNvSpPr>
          <p:nvPr/>
        </p:nvSpPr>
        <p:spPr bwMode="auto">
          <a:xfrm>
            <a:off x="7543800" y="23622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19</a:t>
            </a:r>
          </a:p>
        </p:txBody>
      </p:sp>
      <p:sp>
        <p:nvSpPr>
          <p:cNvPr id="2" name="Rectangle 1"/>
          <p:cNvSpPr/>
          <p:nvPr/>
        </p:nvSpPr>
        <p:spPr>
          <a:xfrm>
            <a:off x="533400" y="2358005"/>
            <a:ext cx="7991290" cy="830997"/>
          </a:xfrm>
          <a:prstGeom prst="rect">
            <a:avLst/>
          </a:prstGeom>
          <a:noFill/>
        </p:spPr>
        <p:txBody>
          <a:bodyPr wrap="none" lIns="91440" tIns="45720" rIns="91440" bIns="45720">
            <a:spAutoFit/>
          </a:bodyPr>
          <a:lstStyle/>
          <a:p>
            <a:pPr algn="ctr"/>
            <a:r>
              <a:rPr lang="en-US" sz="4800" b="1" cap="none" spc="0" dirty="0" smtClean="0">
                <a:ln w="17780" cmpd="sng">
                  <a:solidFill>
                    <a:sysClr val="windowText" lastClr="000000"/>
                  </a:solidFill>
                  <a:prstDash val="solid"/>
                  <a:miter lim="800000"/>
                </a:ln>
                <a:solidFill>
                  <a:srgbClr val="FF0000"/>
                </a:solidFill>
                <a:effectLst>
                  <a:outerShdw blurRad="50800" algn="tl" rotWithShape="0">
                    <a:srgbClr val="000000"/>
                  </a:outerShdw>
                </a:effectLst>
              </a:rPr>
              <a:t>Which has warmer temps?</a:t>
            </a:r>
            <a:endParaRPr lang="en-US" sz="48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2057400" y="472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7468596" y="47244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ounded Rectangle 4"/>
          <p:cNvSpPr/>
          <p:nvPr/>
        </p:nvSpPr>
        <p:spPr>
          <a:xfrm>
            <a:off x="2286000" y="228600"/>
            <a:ext cx="1143000" cy="609600"/>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96000" y="261257"/>
            <a:ext cx="1704112" cy="609600"/>
          </a:xfrm>
          <a:prstGeom prst="round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238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2286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Warm air </a:t>
            </a:r>
            <a:r>
              <a:rPr lang="en-US" sz="3600">
                <a:solidFill>
                  <a:srgbClr val="FFFF00"/>
                </a:solidFill>
                <a:latin typeface="Times New Roman" pitchFamily="18" charset="0"/>
              </a:rPr>
              <a:t>rises</a:t>
            </a:r>
            <a:r>
              <a:rPr lang="en-US" sz="3600">
                <a:solidFill>
                  <a:schemeClr val="bg1"/>
                </a:solidFill>
                <a:latin typeface="Times New Roman" pitchFamily="18" charset="0"/>
              </a:rPr>
              <a:t>   while cool air      </a:t>
            </a:r>
            <a:r>
              <a:rPr lang="en-US" sz="3600">
                <a:solidFill>
                  <a:srgbClr val="FFFF00"/>
                </a:solidFill>
                <a:latin typeface="Times New Roman" pitchFamily="18" charset="0"/>
              </a:rPr>
              <a:t>sinks</a:t>
            </a:r>
            <a:r>
              <a:rPr lang="en-US" sz="3600">
                <a:solidFill>
                  <a:schemeClr val="bg1"/>
                </a:solidFill>
                <a:latin typeface="Times New Roman" pitchFamily="18" charset="0"/>
              </a:rPr>
              <a:t>, this causes differences in air pressure, wind and weather change.</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763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0725" name="Text Box 6"/>
          <p:cNvSpPr txBox="1">
            <a:spLocks noChangeArrowheads="1"/>
          </p:cNvSpPr>
          <p:nvPr/>
        </p:nvSpPr>
        <p:spPr bwMode="auto">
          <a:xfrm>
            <a:off x="7543800" y="23622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19</a:t>
            </a:r>
          </a:p>
        </p:txBody>
      </p:sp>
      <p:sp>
        <p:nvSpPr>
          <p:cNvPr id="30726" name="Rectangle 7"/>
          <p:cNvSpPr>
            <a:spLocks noChangeArrowheads="1"/>
          </p:cNvSpPr>
          <p:nvPr/>
        </p:nvSpPr>
        <p:spPr bwMode="auto">
          <a:xfrm>
            <a:off x="2286000" y="304800"/>
            <a:ext cx="990600" cy="533400"/>
          </a:xfrm>
          <a:prstGeom prst="rect">
            <a:avLst/>
          </a:prstGeom>
          <a:solidFill>
            <a:schemeClr val="bg2"/>
          </a:solidFill>
          <a:ln w="9525">
            <a:solidFill>
              <a:schemeClr val="bg1"/>
            </a:solidFill>
            <a:miter lim="800000"/>
            <a:headEnd/>
            <a:tailEnd/>
          </a:ln>
        </p:spPr>
        <p:txBody>
          <a:bodyPr wrap="none" anchor="ctr"/>
          <a:lstStyle/>
          <a:p>
            <a:endParaRPr lang="en-US"/>
          </a:p>
        </p:txBody>
      </p:sp>
      <p:sp>
        <p:nvSpPr>
          <p:cNvPr id="30727" name="Rectangle 8"/>
          <p:cNvSpPr>
            <a:spLocks noChangeArrowheads="1"/>
          </p:cNvSpPr>
          <p:nvPr/>
        </p:nvSpPr>
        <p:spPr bwMode="auto">
          <a:xfrm>
            <a:off x="6096000" y="304800"/>
            <a:ext cx="1676400" cy="533400"/>
          </a:xfrm>
          <a:prstGeom prst="rect">
            <a:avLst/>
          </a:prstGeom>
          <a:solidFill>
            <a:schemeClr val="bg2"/>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1524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front is this? </a:t>
            </a:r>
            <a:endParaRPr lang="en-US" sz="3600">
              <a:solidFill>
                <a:srgbClr val="FFFF00"/>
              </a:solidFill>
              <a:latin typeface="Times New Roman" pitchFamily="18" charset="0"/>
            </a:endParaRPr>
          </a:p>
          <a:p>
            <a:pPr eaLnBrk="1" hangingPunct="1"/>
            <a:endParaRPr lang="en-US" sz="3600">
              <a:solidFill>
                <a:srgbClr val="FFFF00"/>
              </a:solidFill>
              <a:latin typeface="Times New Roman" pitchFamily="18" charset="0"/>
            </a:endParaRPr>
          </a:p>
        </p:txBody>
      </p:sp>
      <p:pic>
        <p:nvPicPr>
          <p:cNvPr id="31747" name="Picture 4" descr="partb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8"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31749" name="Text Box 6"/>
          <p:cNvSpPr txBox="1">
            <a:spLocks noChangeArrowheads="1"/>
          </p:cNvSpPr>
          <p:nvPr/>
        </p:nvSpPr>
        <p:spPr bwMode="auto">
          <a:xfrm>
            <a:off x="7315200" y="12192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138294" name="Group 54"/>
          <p:cNvGraphicFramePr>
            <a:graphicFrameLocks noGrp="1"/>
          </p:cNvGraphicFramePr>
          <p:nvPr/>
        </p:nvGraphicFramePr>
        <p:xfrm>
          <a:off x="228600" y="838200"/>
          <a:ext cx="8686800" cy="5772173"/>
        </p:xfrm>
        <a:graphic>
          <a:graphicData uri="http://schemas.openxmlformats.org/drawingml/2006/table">
            <a:tbl>
              <a:tblPr/>
              <a:tblGrid>
                <a:gridCol w="1736725"/>
                <a:gridCol w="1738313"/>
                <a:gridCol w="1736725"/>
                <a:gridCol w="1738312"/>
                <a:gridCol w="1736725"/>
              </a:tblGrid>
              <a:tr h="1164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FF00"/>
                          </a:solidFill>
                          <a:effectLst/>
                          <a:latin typeface="Times New Roman" pitchFamily="18" charset="0"/>
                        </a:rPr>
                        <a:t>MOVIES</a:t>
                      </a:r>
                      <a:r>
                        <a:rPr kumimoji="0" lang="en-US" sz="1600" b="1" i="0" u="none" strike="noStrike" cap="none" normalizeH="0" baseline="0" smtClean="0">
                          <a:ln>
                            <a:noFill/>
                          </a:ln>
                          <a:solidFill>
                            <a:schemeClr val="bg1"/>
                          </a:solidFill>
                          <a:effectLst/>
                          <a:latin typeface="Times New Roman" pitchFamily="18" charset="0"/>
                        </a:rPr>
                        <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3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22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3281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328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3281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a:xfrm>
            <a:off x="457200" y="228600"/>
            <a:ext cx="8229600" cy="5897563"/>
          </a:xfrm>
        </p:spPr>
        <p:txBody>
          <a:bodyPr/>
          <a:lstStyle/>
          <a:p>
            <a:pPr eaLnBrk="1" hangingPunct="1"/>
            <a:r>
              <a:rPr lang="en-US" smtClean="0"/>
              <a:t>Name this Movie?</a:t>
            </a:r>
          </a:p>
          <a:p>
            <a:pPr eaLnBrk="1" hangingPunct="1"/>
            <a:endParaRPr lang="en-US" smtClean="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7010400" y="9906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a:xfrm>
            <a:off x="152400" y="228600"/>
            <a:ext cx="8534400" cy="5897563"/>
          </a:xfrm>
        </p:spPr>
        <p:txBody>
          <a:bodyPr/>
          <a:lstStyle/>
          <a:p>
            <a:pPr eaLnBrk="1" hangingPunct="1"/>
            <a:r>
              <a:rPr lang="en-US" smtClean="0"/>
              <a:t>Name this Movie Starring Bill Paxton and Helen Hunt?</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5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6781800" y="1447800"/>
            <a:ext cx="1828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a:xfrm>
            <a:off x="457200" y="304800"/>
            <a:ext cx="8229600" cy="5821363"/>
          </a:xfrm>
        </p:spPr>
        <p:txBody>
          <a:bodyPr/>
          <a:lstStyle/>
          <a:p>
            <a:pPr eaLnBrk="1" hangingPunct="1"/>
            <a:r>
              <a:rPr lang="en-US" smtClean="0"/>
              <a:t>What movie is this based on the best seller by Sebastin Junger? </a:t>
            </a:r>
            <a:endParaRPr lang="en-US" smtClean="0">
              <a:solidFill>
                <a:srgbClr val="FFFF00"/>
              </a:solidFill>
            </a:endParaRP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5162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6477000" y="1676400"/>
            <a:ext cx="1905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a:xfrm>
            <a:off x="457200" y="228600"/>
            <a:ext cx="8229600" cy="5897563"/>
          </a:xfrm>
        </p:spPr>
        <p:txBody>
          <a:bodyPr/>
          <a:lstStyle/>
          <a:p>
            <a:pPr eaLnBrk="1" hangingPunct="1"/>
            <a:r>
              <a:rPr lang="en-US" smtClean="0"/>
              <a:t>Crazy weather hits the world in this movie starring Dennis Quaid and Jake Gyllenhaal?</a:t>
            </a:r>
          </a:p>
          <a:p>
            <a:pPr eaLnBrk="1" hangingPunct="1"/>
            <a:endParaRPr lang="en-US" smtClean="0">
              <a:solidFill>
                <a:srgbClr val="FFFF00"/>
              </a:solidFill>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7010400" y="19812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28600"/>
            <a:ext cx="8153400" cy="5897563"/>
          </a:xfrm>
        </p:spPr>
        <p:txBody>
          <a:bodyPr/>
          <a:lstStyle/>
          <a:p>
            <a:pPr eaLnBrk="1" hangingPunct="1"/>
            <a:r>
              <a:rPr lang="en-US" smtClean="0"/>
              <a:t>What is my name from the movie Cloudy With A Chance of Meatballs (2009)?</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7630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 Box 5"/>
          <p:cNvSpPr txBox="1">
            <a:spLocks noChangeArrowheads="1"/>
          </p:cNvSpPr>
          <p:nvPr/>
        </p:nvSpPr>
        <p:spPr bwMode="auto">
          <a:xfrm>
            <a:off x="7467600" y="1752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*25</a:t>
            </a:r>
          </a:p>
        </p:txBody>
      </p:sp>
      <p:sp>
        <p:nvSpPr>
          <p:cNvPr id="37893" name="Line 6"/>
          <p:cNvSpPr>
            <a:spLocks noChangeShapeType="1"/>
          </p:cNvSpPr>
          <p:nvPr/>
        </p:nvSpPr>
        <p:spPr bwMode="auto">
          <a:xfrm>
            <a:off x="1143000" y="2209800"/>
            <a:ext cx="7620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smtClean="0"/>
              <a:t>How to play…</a:t>
            </a:r>
          </a:p>
          <a:p>
            <a:pPr lvl="1"/>
            <a:r>
              <a:rPr lang="en-US" smtClean="0">
                <a:solidFill>
                  <a:srgbClr val="6699FF"/>
                </a:solidFill>
              </a:rPr>
              <a:t>Don’t play like Jeo_ _ _ _ y.</a:t>
            </a:r>
          </a:p>
          <a:p>
            <a:pPr lvl="1"/>
            <a:r>
              <a:rPr lang="en-US" smtClean="0">
                <a:solidFill>
                  <a:srgbClr val="FF99FF"/>
                </a:solidFill>
              </a:rPr>
              <a:t>Class should be divided into several small groups.</a:t>
            </a:r>
          </a:p>
          <a:p>
            <a:pPr lvl="1"/>
            <a:r>
              <a:rPr lang="en-US" smtClean="0">
                <a:solidFill>
                  <a:srgbClr val="FFCC99"/>
                </a:solidFill>
              </a:rPr>
              <a:t>Groups should use science journal (red slide notes), homework, and other available materials to assist you.</a:t>
            </a:r>
          </a:p>
          <a:p>
            <a:pPr lvl="1"/>
            <a:r>
              <a:rPr lang="en-US" smtClean="0">
                <a:solidFill>
                  <a:srgbClr val="66FFCC"/>
                </a:solidFill>
              </a:rPr>
              <a:t>Groups can communicate </a:t>
            </a:r>
            <a:r>
              <a:rPr lang="en-US" b="1" u="sng" smtClean="0"/>
              <a:t>quietly</a:t>
            </a:r>
            <a:r>
              <a:rPr lang="en-US" smtClean="0"/>
              <a:t> </a:t>
            </a:r>
            <a:r>
              <a:rPr lang="en-US" smtClean="0">
                <a:solidFill>
                  <a:srgbClr val="66FFCC"/>
                </a:solidFill>
              </a:rPr>
              <a:t>with each other but no sharing answers between groups.</a:t>
            </a:r>
          </a:p>
          <a:p>
            <a:pPr lvl="2"/>
            <a:r>
              <a:rPr lang="en-US" smtClean="0">
                <a:solidFill>
                  <a:srgbClr val="9966FF"/>
                </a:solidFill>
              </a:rPr>
              <a:t>Practice quietly communicating right now?</a:t>
            </a:r>
          </a:p>
          <a:p>
            <a:pPr lvl="2"/>
            <a:r>
              <a:rPr lang="en-US" smtClean="0">
                <a:solidFill>
                  <a:srgbClr val="9966FF"/>
                </a:solidFill>
              </a:rPr>
              <a:t>Practice Communication Question:</a:t>
            </a:r>
          </a:p>
          <a:p>
            <a:pPr lvl="2"/>
            <a:r>
              <a:rPr lang="en-US" smtClean="0">
                <a:solidFill>
                  <a:srgbClr val="FFFF66"/>
                </a:solidFill>
              </a:rPr>
              <a:t>Your group gets to order one pizza, and you can have two toppings.  What does your group want?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139314" name="Group 50"/>
          <p:cNvGraphicFramePr>
            <a:graphicFrameLocks noGrp="1"/>
          </p:cNvGraphicFramePr>
          <p:nvPr/>
        </p:nvGraphicFramePr>
        <p:xfrm>
          <a:off x="228600" y="838200"/>
          <a:ext cx="8686800" cy="5116543"/>
        </p:xfrm>
        <a:graphic>
          <a:graphicData uri="http://schemas.openxmlformats.org/drawingml/2006/table">
            <a:tbl>
              <a:tblPr/>
              <a:tblGrid>
                <a:gridCol w="1736725"/>
                <a:gridCol w="1738313"/>
                <a:gridCol w="1736725"/>
                <a:gridCol w="1738312"/>
                <a:gridCol w="1736725"/>
              </a:tblGrid>
              <a:tr h="1164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MOVIES</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2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04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04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904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888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895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389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38961"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
        <p:nvSpPr>
          <p:cNvPr id="38962" name="Text Box 51"/>
          <p:cNvSpPr txBox="1">
            <a:spLocks noChangeArrowheads="1"/>
          </p:cNvSpPr>
          <p:nvPr/>
        </p:nvSpPr>
        <p:spPr bwMode="auto">
          <a:xfrm>
            <a:off x="990600" y="60198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FFFF00"/>
                </a:solidFill>
              </a:rPr>
              <a:t>FINAL QUESTION: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smtClean="0"/>
          </a:p>
        </p:txBody>
      </p:sp>
      <p:pic>
        <p:nvPicPr>
          <p:cNvPr id="399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9940" name="AutoShape 4"/>
          <p:cNvSpPr>
            <a:spLocks noChangeArrowheads="1"/>
          </p:cNvSpPr>
          <p:nvPr/>
        </p:nvSpPr>
        <p:spPr bwMode="auto">
          <a:xfrm>
            <a:off x="3276600" y="0"/>
            <a:ext cx="3886200" cy="2209800"/>
          </a:xfrm>
          <a:prstGeom prst="wedgeRoundRectCallout">
            <a:avLst>
              <a:gd name="adj1" fmla="val -61685"/>
              <a:gd name="adj2" fmla="val 18176"/>
              <a:gd name="adj3" fmla="val 16667"/>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“You may wager up to 5 pts for this final question.”</a:t>
            </a:r>
          </a:p>
          <a:p>
            <a:pPr algn="ctr"/>
            <a:r>
              <a:rPr lang="en-US" sz="2400"/>
              <a:t>“Please make your wager now.”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304800"/>
            <a:ext cx="8229600" cy="5791200"/>
          </a:xfrm>
        </p:spPr>
        <p:txBody>
          <a:bodyPr/>
          <a:lstStyle/>
          <a:p>
            <a:pPr eaLnBrk="1" hangingPunct="1"/>
            <a:r>
              <a:rPr lang="en-US" smtClean="0"/>
              <a:t>Final Question.</a:t>
            </a:r>
          </a:p>
          <a:p>
            <a:pPr lvl="1" eaLnBrk="1" hangingPunct="1"/>
            <a:r>
              <a:rPr lang="en-US" smtClean="0"/>
              <a:t>How many of the molecules below can you name? One point each.</a:t>
            </a:r>
          </a:p>
          <a:p>
            <a:pPr eaLnBrk="1" hangingPunct="1"/>
            <a:endParaRPr lang="en-US" smtClean="0"/>
          </a:p>
          <a:p>
            <a:pPr eaLnBrk="1" hangingPunct="1"/>
            <a:endParaRPr lang="en-US" smtClean="0"/>
          </a:p>
        </p:txBody>
      </p:sp>
      <p:pic>
        <p:nvPicPr>
          <p:cNvPr id="40963" name="Picture 4" descr="http://www.chemistryland.com/CHM107/AirWeBreathe/Comp/AirAtomsMolec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106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1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algn="ctr" eaLnBrk="1" hangingPunct="1">
              <a:buFontTx/>
              <a:buNone/>
            </a:pPr>
            <a:r>
              <a:rPr lang="en-US" sz="9600" smtClean="0">
                <a:solidFill>
                  <a:srgbClr val="66FF99"/>
                </a:solidFill>
              </a:rPr>
              <a:t>ANSWER KEY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3600">
                <a:solidFill>
                  <a:schemeClr val="bg1"/>
                </a:solidFill>
              </a:rPr>
              <a:t>Find the Owl =      + 1pt</a:t>
            </a:r>
          </a:p>
          <a:p>
            <a:pPr algn="ctr" eaLnBrk="1" hangingPunct="1"/>
            <a:r>
              <a:rPr lang="en-US" sz="3600">
                <a:solidFill>
                  <a:schemeClr val="bg1"/>
                </a:solidFill>
              </a:rPr>
              <a:t> Secretly write “Owl” in the correct box worth 1pt.</a:t>
            </a:r>
          </a:p>
        </p:txBody>
      </p:sp>
      <p:pic>
        <p:nvPicPr>
          <p:cNvPr id="4301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145411" name="Group 3"/>
          <p:cNvGraphicFramePr>
            <a:graphicFrameLocks noGrp="1"/>
          </p:cNvGraphicFramePr>
          <p:nvPr/>
        </p:nvGraphicFramePr>
        <p:xfrm>
          <a:off x="228600" y="838200"/>
          <a:ext cx="8686800" cy="5675339"/>
        </p:xfrm>
        <a:graphic>
          <a:graphicData uri="http://schemas.openxmlformats.org/drawingml/2006/table">
            <a:tbl>
              <a:tblPr/>
              <a:tblGrid>
                <a:gridCol w="1736725"/>
                <a:gridCol w="1738313"/>
                <a:gridCol w="1736725"/>
                <a:gridCol w="1738312"/>
                <a:gridCol w="1736725"/>
              </a:tblGrid>
              <a:tr h="1164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THINGS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407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408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44081"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04800" y="228600"/>
            <a:ext cx="7391400" cy="2289175"/>
          </a:xfrm>
          <a:prstGeom prst="rect">
            <a:avLst/>
          </a:prstGeom>
          <a:noFill/>
          <a:ln w="9525">
            <a:noFill/>
            <a:miter lim="800000"/>
            <a:headEnd/>
            <a:tailEnd/>
          </a:ln>
          <a:effectLst/>
        </p:spPr>
        <p:txBody>
          <a:bodyPr>
            <a:spAutoFit/>
          </a:bodyPr>
          <a:lstStyle/>
          <a:p>
            <a:pPr>
              <a:defRPr/>
            </a:pPr>
            <a:r>
              <a:rPr lang="en-US" sz="3600">
                <a:solidFill>
                  <a:schemeClr val="bg1"/>
                </a:solidFill>
                <a:effectLst>
                  <a:outerShdw blurRad="38100" dist="38100" dir="2700000" algn="tl">
                    <a:srgbClr val="808080"/>
                  </a:outerShdw>
                </a:effectLst>
              </a:rPr>
              <a:t>True or False!</a:t>
            </a:r>
            <a:r>
              <a:rPr lang="en-GB" sz="3600">
                <a:solidFill>
                  <a:schemeClr val="bg1"/>
                </a:solidFill>
                <a:effectLst>
                  <a:outerShdw blurRad="38100" dist="38100" dir="2700000" algn="tl">
                    <a:srgbClr val="808080"/>
                  </a:outerShdw>
                </a:effectLst>
              </a:rPr>
              <a:t> Climate is the</a:t>
            </a:r>
            <a:r>
              <a:rPr lang="en-US" sz="3600">
                <a:solidFill>
                  <a:schemeClr val="bg1"/>
                </a:solidFill>
                <a:effectLst>
                  <a:outerShdw blurRad="38100" dist="38100" dir="2700000" algn="tl">
                    <a:srgbClr val="808080"/>
                  </a:outerShdw>
                </a:effectLst>
              </a:rPr>
              <a:t> state of the atmosphere at a given time and place.</a:t>
            </a:r>
            <a:endParaRPr lang="en-US" sz="3600">
              <a:solidFill>
                <a:schemeClr val="bg1"/>
              </a:solidFill>
            </a:endParaRPr>
          </a:p>
          <a:p>
            <a:pPr>
              <a:defRPr/>
            </a:pPr>
            <a:endParaRPr lang="en-US" sz="3600">
              <a:solidFill>
                <a:schemeClr val="bg1"/>
              </a:solidFill>
              <a:latin typeface="Times New Roman" pitchFamily="18" charset="0"/>
            </a:endParaRPr>
          </a:p>
        </p:txBody>
      </p:sp>
      <p:pic>
        <p:nvPicPr>
          <p:cNvPr id="45059" name="Picture 3" descr="http://geographyworldonline.com/ligh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610600" cy="4495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5060"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5061" name="Text Box 5"/>
          <p:cNvSpPr txBox="1">
            <a:spLocks noChangeArrowheads="1"/>
          </p:cNvSpPr>
          <p:nvPr/>
        </p:nvSpPr>
        <p:spPr bwMode="auto">
          <a:xfrm>
            <a:off x="7620000" y="2438400"/>
            <a:ext cx="91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304800" y="228600"/>
            <a:ext cx="7391400" cy="2289175"/>
          </a:xfrm>
          <a:prstGeom prst="rect">
            <a:avLst/>
          </a:prstGeom>
          <a:noFill/>
          <a:ln w="9525">
            <a:noFill/>
            <a:miter lim="800000"/>
            <a:headEnd/>
            <a:tailEnd/>
          </a:ln>
          <a:effectLst/>
        </p:spPr>
        <p:txBody>
          <a:bodyPr>
            <a:spAutoFit/>
          </a:bodyPr>
          <a:lstStyle/>
          <a:p>
            <a:pPr>
              <a:defRPr/>
            </a:pPr>
            <a:r>
              <a:rPr lang="en-US" sz="3600" dirty="0">
                <a:solidFill>
                  <a:schemeClr val="bg1"/>
                </a:solidFill>
                <a:effectLst>
                  <a:outerShdw blurRad="38100" dist="38100" dir="2700000" algn="tl">
                    <a:srgbClr val="808080"/>
                  </a:outerShdw>
                </a:effectLst>
              </a:rPr>
              <a:t>True or </a:t>
            </a:r>
            <a:r>
              <a:rPr lang="en-US" sz="3600" dirty="0">
                <a:solidFill>
                  <a:srgbClr val="FFFF00"/>
                </a:solidFill>
                <a:effectLst>
                  <a:outerShdw blurRad="38100" dist="38100" dir="2700000" algn="tl">
                    <a:srgbClr val="FFFFFF"/>
                  </a:outerShdw>
                </a:effectLst>
              </a:rPr>
              <a:t>False!</a:t>
            </a:r>
            <a:r>
              <a:rPr lang="en-GB" sz="3600" dirty="0">
                <a:solidFill>
                  <a:schemeClr val="bg1"/>
                </a:solidFill>
                <a:effectLst>
                  <a:outerShdw blurRad="38100" dist="38100" dir="2700000" algn="tl">
                    <a:srgbClr val="808080"/>
                  </a:outerShdw>
                </a:effectLst>
              </a:rPr>
              <a:t> Climate </a:t>
            </a:r>
            <a:r>
              <a:rPr lang="en-GB" sz="3600" dirty="0">
                <a:solidFill>
                  <a:srgbClr val="FFFF00"/>
                </a:solidFill>
                <a:effectLst>
                  <a:outerShdw blurRad="38100" dist="38100" dir="2700000" algn="tl">
                    <a:srgbClr val="FFFFFF"/>
                  </a:outerShdw>
                </a:effectLst>
              </a:rPr>
              <a:t>Weather</a:t>
            </a:r>
            <a:r>
              <a:rPr lang="en-GB" sz="3600" dirty="0">
                <a:solidFill>
                  <a:schemeClr val="bg1"/>
                </a:solidFill>
                <a:effectLst>
                  <a:outerShdw blurRad="38100" dist="38100" dir="2700000" algn="tl">
                    <a:srgbClr val="808080"/>
                  </a:outerShdw>
                </a:effectLst>
              </a:rPr>
              <a:t> is the</a:t>
            </a:r>
            <a:r>
              <a:rPr lang="en-US" sz="3600" dirty="0">
                <a:solidFill>
                  <a:schemeClr val="bg1"/>
                </a:solidFill>
                <a:effectLst>
                  <a:outerShdw blurRad="38100" dist="38100" dir="2700000" algn="tl">
                    <a:srgbClr val="808080"/>
                  </a:outerShdw>
                </a:effectLst>
              </a:rPr>
              <a:t> state of the atmosphere at a given time and place.</a:t>
            </a:r>
            <a:endParaRPr lang="en-US" sz="3600" dirty="0">
              <a:solidFill>
                <a:schemeClr val="bg1"/>
              </a:solidFill>
            </a:endParaRPr>
          </a:p>
          <a:p>
            <a:pPr>
              <a:defRPr/>
            </a:pPr>
            <a:endParaRPr lang="en-US" sz="3600" dirty="0">
              <a:solidFill>
                <a:schemeClr val="bg1"/>
              </a:solidFill>
              <a:latin typeface="Times New Roman" pitchFamily="18" charset="0"/>
            </a:endParaRPr>
          </a:p>
        </p:txBody>
      </p:sp>
      <p:pic>
        <p:nvPicPr>
          <p:cNvPr id="46083" name="Picture 3" descr="http://geographyworldonline.com/ligh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610600" cy="4495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6084" name="Line 4"/>
          <p:cNvSpPr>
            <a:spLocks noChangeShapeType="1"/>
          </p:cNvSpPr>
          <p:nvPr/>
        </p:nvSpPr>
        <p:spPr bwMode="auto">
          <a:xfrm flipV="1">
            <a:off x="3352800" y="533400"/>
            <a:ext cx="1524000" cy="762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6086" name="Text Box 6"/>
          <p:cNvSpPr txBox="1">
            <a:spLocks noChangeArrowheads="1"/>
          </p:cNvSpPr>
          <p:nvPr/>
        </p:nvSpPr>
        <p:spPr bwMode="auto">
          <a:xfrm>
            <a:off x="7696200" y="22860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304800"/>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on </a:t>
            </a:r>
            <a:r>
              <a:rPr lang="en-US" sz="3600" dirty="0" smtClean="0">
                <a:solidFill>
                  <a:schemeClr val="bg1"/>
                </a:solidFill>
                <a:latin typeface="Times New Roman" pitchFamily="18" charset="0"/>
              </a:rPr>
              <a:t>the earth</a:t>
            </a:r>
            <a:r>
              <a:rPr lang="en-US" sz="3600" dirty="0">
                <a:solidFill>
                  <a:schemeClr val="bg1"/>
                </a:solidFill>
                <a:latin typeface="Times New Roman" pitchFamily="18" charset="0"/>
              </a:rPr>
              <a:t>? </a:t>
            </a:r>
          </a:p>
        </p:txBody>
      </p:sp>
      <p:pic>
        <p:nvPicPr>
          <p:cNvPr id="47107" name="Picture 3" descr="http://www.soest.hawaii.edu/hmrg/Arctic/random/arctic_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7108" name="Text Box 4"/>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600">
              <a:solidFill>
                <a:srgbClr val="FFFF00"/>
              </a:solidFill>
            </a:endParaRPr>
          </a:p>
        </p:txBody>
      </p:sp>
      <p:sp>
        <p:nvSpPr>
          <p:cNvPr id="47109"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7110" name="Text Box 6"/>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001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Water exists in what three states of matter </a:t>
            </a:r>
            <a:r>
              <a:rPr lang="en-US" sz="3600" dirty="0" smtClean="0">
                <a:solidFill>
                  <a:schemeClr val="bg1"/>
                </a:solidFill>
                <a:latin typeface="Times New Roman" pitchFamily="18" charset="0"/>
              </a:rPr>
              <a:t>on the earth</a:t>
            </a:r>
            <a:r>
              <a:rPr lang="en-US" sz="3600" dirty="0">
                <a:solidFill>
                  <a:schemeClr val="bg1"/>
                </a:solidFill>
                <a:latin typeface="Times New Roman" pitchFamily="18" charset="0"/>
              </a:rPr>
              <a:t>? </a:t>
            </a:r>
            <a:r>
              <a:rPr lang="en-US" sz="3600" dirty="0">
                <a:solidFill>
                  <a:srgbClr val="FFFF00"/>
                </a:solidFill>
                <a:latin typeface="Times New Roman" pitchFamily="18" charset="0"/>
              </a:rPr>
              <a:t>Solid, Liquid, Gas.</a:t>
            </a:r>
            <a:endParaRPr lang="en-US" sz="3600" dirty="0">
              <a:solidFill>
                <a:schemeClr val="bg1"/>
              </a:solidFill>
              <a:latin typeface="Times New Roman" pitchFamily="18" charset="0"/>
            </a:endParaRPr>
          </a:p>
          <a:p>
            <a:pPr eaLnBrk="1" hangingPunct="1"/>
            <a:endParaRPr lang="en-US" sz="3600" dirty="0">
              <a:solidFill>
                <a:schemeClr val="bg1"/>
              </a:solidFill>
              <a:latin typeface="Times New Roman" pitchFamily="18" charset="0"/>
            </a:endParaRPr>
          </a:p>
        </p:txBody>
      </p:sp>
      <p:pic>
        <p:nvPicPr>
          <p:cNvPr id="48131" name="Picture 3" descr="http://www.soest.hawaii.edu/hmrg/Arctic/random/arctic_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868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3048000" y="53340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FFFF00"/>
                </a:solidFill>
              </a:rPr>
              <a:t>Solid</a:t>
            </a:r>
          </a:p>
        </p:txBody>
      </p:sp>
      <p:sp>
        <p:nvSpPr>
          <p:cNvPr id="48133" name="Text Box 5"/>
          <p:cNvSpPr txBox="1">
            <a:spLocks noChangeArrowheads="1"/>
          </p:cNvSpPr>
          <p:nvPr/>
        </p:nvSpPr>
        <p:spPr bwMode="auto">
          <a:xfrm>
            <a:off x="5791200" y="4724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FFFF00"/>
                </a:solidFill>
              </a:rPr>
              <a:t>Liquid</a:t>
            </a:r>
          </a:p>
        </p:txBody>
      </p:sp>
      <p:sp>
        <p:nvSpPr>
          <p:cNvPr id="48134" name="Text Box 6"/>
          <p:cNvSpPr txBox="1">
            <a:spLocks noChangeArrowheads="1"/>
          </p:cNvSpPr>
          <p:nvPr/>
        </p:nvSpPr>
        <p:spPr bwMode="auto">
          <a:xfrm>
            <a:off x="1981200" y="2057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FFFF00"/>
                </a:solidFill>
              </a:rPr>
              <a:t>Gas</a:t>
            </a:r>
          </a:p>
        </p:txBody>
      </p:sp>
      <p:sp>
        <p:nvSpPr>
          <p:cNvPr id="4813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8136" name="Text Box 8"/>
          <p:cNvSpPr txBox="1">
            <a:spLocks noChangeArrowheads="1"/>
          </p:cNvSpPr>
          <p:nvPr/>
        </p:nvSpPr>
        <p:spPr bwMode="auto">
          <a:xfrm>
            <a:off x="7924800" y="16764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04800" y="152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process is not possible without oxygen?</a:t>
            </a:r>
          </a:p>
          <a:p>
            <a:pPr eaLnBrk="1" hangingPunct="1"/>
            <a:endParaRPr lang="en-US" sz="3600">
              <a:solidFill>
                <a:srgbClr val="FFFF00"/>
              </a:solidFill>
              <a:latin typeface="Times New Roman" pitchFamily="18" charset="0"/>
            </a:endParaRPr>
          </a:p>
          <a:p>
            <a:pPr eaLnBrk="1" hangingPunct="1"/>
            <a:endParaRPr lang="en-US" sz="3600">
              <a:solidFill>
                <a:srgbClr val="FFFF00"/>
              </a:solidFill>
              <a:latin typeface="Times New Roman" pitchFamily="18" charset="0"/>
            </a:endParaRPr>
          </a:p>
        </p:txBody>
      </p:sp>
      <p:sp>
        <p:nvSpPr>
          <p:cNvPr id="49155"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49156" name="Text Box 8"/>
          <p:cNvSpPr txBox="1">
            <a:spLocks noChangeArrowheads="1"/>
          </p:cNvSpPr>
          <p:nvPr/>
        </p:nvSpPr>
        <p:spPr bwMode="auto">
          <a:xfrm>
            <a:off x="7620000" y="8382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3</a:t>
            </a:r>
          </a:p>
        </p:txBody>
      </p:sp>
      <p:pic>
        <p:nvPicPr>
          <p:cNvPr id="49157" name="Picture 5" descr="explo_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73152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048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process is not possible without oxygen?</a:t>
            </a:r>
          </a:p>
          <a:p>
            <a:pPr eaLnBrk="1" hangingPunct="1"/>
            <a:endParaRPr lang="en-US" sz="3600" dirty="0">
              <a:solidFill>
                <a:srgbClr val="FFFF00"/>
              </a:solidFill>
              <a:latin typeface="Times New Roman" pitchFamily="18" charset="0"/>
            </a:endParaRPr>
          </a:p>
          <a:p>
            <a:pPr eaLnBrk="1" hangingPunct="1"/>
            <a:endParaRPr lang="en-US" sz="3600" dirty="0">
              <a:solidFill>
                <a:srgbClr val="FFFF00"/>
              </a:solidFill>
              <a:latin typeface="Times New Roman" pitchFamily="18" charset="0"/>
            </a:endParaRPr>
          </a:p>
        </p:txBody>
      </p:sp>
      <p:sp>
        <p:nvSpPr>
          <p:cNvPr id="50179"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0180" name="Text Box 8"/>
          <p:cNvSpPr txBox="1">
            <a:spLocks noChangeArrowheads="1"/>
          </p:cNvSpPr>
          <p:nvPr/>
        </p:nvSpPr>
        <p:spPr bwMode="auto">
          <a:xfrm>
            <a:off x="7620000" y="8382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3</a:t>
            </a:r>
          </a:p>
        </p:txBody>
      </p:sp>
      <p:pic>
        <p:nvPicPr>
          <p:cNvPr id="50181" name="Picture 5" descr="explo_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73152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43312" y="2967335"/>
            <a:ext cx="7364517" cy="1569660"/>
          </a:xfrm>
          <a:prstGeom prst="rect">
            <a:avLst/>
          </a:prstGeom>
          <a:noFill/>
        </p:spPr>
        <p:txBody>
          <a:bodyPr wrap="none" lIns="91440" tIns="45720" rIns="91440" bIns="45720">
            <a:prstTxWarp prst="textArchUp">
              <a:avLst/>
            </a:prstTxWarp>
            <a:spAutoFit/>
          </a:bodyPr>
          <a:lstStyle/>
          <a:p>
            <a:pPr algn="ctr"/>
            <a:r>
              <a:rPr lang="en-US" sz="96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Com</a:t>
            </a:r>
            <a:r>
              <a:rPr lang="en-US" sz="96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bust</a:t>
            </a:r>
            <a:r>
              <a:rPr lang="en-US" sz="96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ion</a:t>
            </a:r>
            <a:endParaRPr lang="en-US" sz="96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78% of our atmosphere is composed of this gas? </a:t>
            </a:r>
            <a:endParaRPr lang="en-US" sz="3600">
              <a:solidFill>
                <a:srgbClr val="FFFF00"/>
              </a:solidFill>
              <a:latin typeface="Times New Roman" pitchFamily="18" charset="0"/>
            </a:endParaRP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04"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1205" name="Text Box 5"/>
          <p:cNvSpPr txBox="1">
            <a:spLocks noChangeArrowheads="1"/>
          </p:cNvSpPr>
          <p:nvPr/>
        </p:nvSpPr>
        <p:spPr bwMode="auto">
          <a:xfrm>
            <a:off x="7772400" y="1752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4</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78% of our atmosphere is composed of this gas? </a:t>
            </a:r>
            <a:endParaRPr lang="en-US" sz="3600" dirty="0">
              <a:solidFill>
                <a:srgbClr val="00CCFF"/>
              </a:solidFill>
              <a:latin typeface="Times New Roman" pitchFamily="18" charset="0"/>
            </a:endParaRP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2229" name="Text Box 5"/>
          <p:cNvSpPr txBox="1">
            <a:spLocks noChangeArrowheads="1"/>
          </p:cNvSpPr>
          <p:nvPr/>
        </p:nvSpPr>
        <p:spPr bwMode="auto">
          <a:xfrm>
            <a:off x="7772400" y="17526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4</a:t>
            </a:r>
          </a:p>
        </p:txBody>
      </p:sp>
      <p:sp>
        <p:nvSpPr>
          <p:cNvPr id="2" name="Rectangle 1"/>
          <p:cNvSpPr/>
          <p:nvPr/>
        </p:nvSpPr>
        <p:spPr>
          <a:xfrm>
            <a:off x="577157" y="2967335"/>
            <a:ext cx="7989688" cy="1569660"/>
          </a:xfrm>
          <a:prstGeom prst="rect">
            <a:avLst/>
          </a:prstGeom>
          <a:noFill/>
        </p:spPr>
        <p:txBody>
          <a:bodyPr wrap="none" lIns="91440" tIns="45720" rIns="91440" bIns="45720">
            <a:spAutoFit/>
          </a:bodyPr>
          <a:lstStyle/>
          <a:p>
            <a:pPr algn="ctr"/>
            <a:r>
              <a:rPr lang="en-US"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Nitrogen Gas</a:t>
            </a:r>
            <a:endParaRPr lang="en-U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Most of the other 22% of our atmosphere consists of this gas? </a:t>
            </a:r>
            <a:endParaRPr lang="en-US" sz="3600">
              <a:solidFill>
                <a:srgbClr val="FFFF00"/>
              </a:solidFill>
              <a:latin typeface="Times New Roman" pitchFamily="18" charset="0"/>
            </a:endParaRPr>
          </a:p>
        </p:txBody>
      </p:sp>
      <p:pic>
        <p:nvPicPr>
          <p:cNvPr id="53251" name="Picture 3" descr="http://craftsuppliesforless.com/images/crystal%20square%20candle%20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3253" name="Text Box 5"/>
          <p:cNvSpPr txBox="1">
            <a:spLocks noChangeArrowheads="1"/>
          </p:cNvSpPr>
          <p:nvPr/>
        </p:nvSpPr>
        <p:spPr bwMode="auto">
          <a:xfrm>
            <a:off x="7848600" y="1600200"/>
            <a:ext cx="76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5</a:t>
            </a:r>
          </a:p>
        </p:txBody>
      </p:sp>
      <p:pic>
        <p:nvPicPr>
          <p:cNvPr id="532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038600" cy="5257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Most of the other 22% of our atmosphere consists of this gas? </a:t>
            </a:r>
            <a:r>
              <a:rPr lang="en-US" sz="3600">
                <a:solidFill>
                  <a:srgbClr val="00B0F0"/>
                </a:solidFill>
                <a:latin typeface="Times New Roman" pitchFamily="18" charset="0"/>
              </a:rPr>
              <a:t>Oxygen</a:t>
            </a:r>
          </a:p>
        </p:txBody>
      </p:sp>
      <p:pic>
        <p:nvPicPr>
          <p:cNvPr id="54275" name="Picture 3" descr="http://craftsuppliesforless.com/images/crystal%20square%20candle%20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4277" name="Text Box 5"/>
          <p:cNvSpPr txBox="1">
            <a:spLocks noChangeArrowheads="1"/>
          </p:cNvSpPr>
          <p:nvPr/>
        </p:nvSpPr>
        <p:spPr bwMode="auto">
          <a:xfrm>
            <a:off x="7848600" y="1600200"/>
            <a:ext cx="76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5</a:t>
            </a:r>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038600" cy="5257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460362">
            <a:off x="888942" y="2967335"/>
            <a:ext cx="736612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Oxygen Gas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13149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Most of the other 22% of our atmosphere consists of this gas? </a:t>
            </a:r>
            <a:r>
              <a:rPr lang="en-US" sz="3600">
                <a:solidFill>
                  <a:srgbClr val="00B0F0"/>
                </a:solidFill>
                <a:latin typeface="Times New Roman" pitchFamily="18" charset="0"/>
              </a:rPr>
              <a:t>Oxygen</a:t>
            </a:r>
          </a:p>
        </p:txBody>
      </p:sp>
      <p:pic>
        <p:nvPicPr>
          <p:cNvPr id="54275" name="Picture 3" descr="http://craftsuppliesforless.com/images/crystal%20square%20candle%20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4277" name="Text Box 5"/>
          <p:cNvSpPr txBox="1">
            <a:spLocks noChangeArrowheads="1"/>
          </p:cNvSpPr>
          <p:nvPr/>
        </p:nvSpPr>
        <p:spPr bwMode="auto">
          <a:xfrm>
            <a:off x="7848600" y="1600200"/>
            <a:ext cx="76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5</a:t>
            </a:r>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038600" cy="5257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240" y="533400"/>
            <a:ext cx="301752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460362">
            <a:off x="888942" y="2967335"/>
            <a:ext cx="736612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Oxygen Gas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18354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Most of the other 22% of our atmosphere consists of this gas? </a:t>
            </a:r>
            <a:r>
              <a:rPr lang="en-US" sz="3600">
                <a:solidFill>
                  <a:srgbClr val="00B0F0"/>
                </a:solidFill>
                <a:latin typeface="Times New Roman" pitchFamily="18" charset="0"/>
              </a:rPr>
              <a:t>Oxygen</a:t>
            </a:r>
          </a:p>
        </p:txBody>
      </p:sp>
      <p:pic>
        <p:nvPicPr>
          <p:cNvPr id="54275" name="Picture 3" descr="http://craftsuppliesforless.com/images/crystal%20square%20candle%20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64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solidFill>
                <a:schemeClr val="bg1"/>
              </a:solidFill>
            </a:endParaRPr>
          </a:p>
        </p:txBody>
      </p:sp>
      <p:sp>
        <p:nvSpPr>
          <p:cNvPr id="54277" name="Text Box 5"/>
          <p:cNvSpPr txBox="1">
            <a:spLocks noChangeArrowheads="1"/>
          </p:cNvSpPr>
          <p:nvPr/>
        </p:nvSpPr>
        <p:spPr bwMode="auto">
          <a:xfrm>
            <a:off x="7848600" y="1600200"/>
            <a:ext cx="76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5</a:t>
            </a:r>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038600" cy="52578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514" y="2362200"/>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240" y="533400"/>
            <a:ext cx="301752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380014" y="2133600"/>
            <a:ext cx="533400" cy="533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460362">
            <a:off x="888942" y="2967335"/>
            <a:ext cx="736612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Oxygen Gas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13471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339971"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ysClr val="windowText" lastClr="000000"/>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6598401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Tree>
    <p:extLst>
      <p:ext uri="{BB962C8B-B14F-4D97-AF65-F5344CB8AC3E}">
        <p14:creationId xmlns:p14="http://schemas.microsoft.com/office/powerpoint/2010/main" val="75113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WordArt 6"/>
          <p:cNvSpPr>
            <a:spLocks noChangeArrowheads="1" noChangeShapeType="1" noTextEdit="1"/>
          </p:cNvSpPr>
          <p:nvPr/>
        </p:nvSpPr>
        <p:spPr bwMode="auto">
          <a:xfrm>
            <a:off x="228600" y="285750"/>
            <a:ext cx="8534400" cy="936625"/>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ysClr val="windowText" lastClr="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Weather and Climate Unit</a:t>
            </a:r>
          </a:p>
        </p:txBody>
      </p:sp>
      <p:sp>
        <p:nvSpPr>
          <p:cNvPr id="8" name="Rounded Rectangle 7"/>
          <p:cNvSpPr/>
          <p:nvPr/>
        </p:nvSpPr>
        <p:spPr>
          <a:xfrm>
            <a:off x="685800" y="5334000"/>
            <a:ext cx="7772400" cy="1066800"/>
          </a:xfrm>
          <a:prstGeom prst="roundRect">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hlinkClick r:id="rId3"/>
              </a:rPr>
              <a:t>http://sciencepowerpoint.com/Weather_Climate_Unit.html</a:t>
            </a:r>
            <a:endParaRPr lang="en-US" dirty="0"/>
          </a:p>
          <a:p>
            <a:pPr algn="ctr">
              <a:defRPr/>
            </a:pPr>
            <a:endParaRPr lang="en-US" dirty="0"/>
          </a:p>
        </p:txBody>
      </p:sp>
      <p:sp>
        <p:nvSpPr>
          <p:cNvPr id="7" name="Rounded Rectangle 6"/>
          <p:cNvSpPr/>
          <p:nvPr/>
        </p:nvSpPr>
        <p:spPr>
          <a:xfrm>
            <a:off x="501650" y="1295400"/>
            <a:ext cx="7772400" cy="38100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40" name="TextBox 1"/>
          <p:cNvSpPr txBox="1">
            <a:spLocks noChangeArrowheads="1"/>
          </p:cNvSpPr>
          <p:nvPr/>
        </p:nvSpPr>
        <p:spPr bwMode="auto">
          <a:xfrm>
            <a:off x="609600" y="1492250"/>
            <a:ext cx="766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99FF"/>
                </a:solidFill>
              </a:rPr>
              <a:t>Areas of Focus within The Weather and Climate Unit:</a:t>
            </a:r>
            <a:r>
              <a:rPr lang="en-US"/>
              <a:t/>
            </a:r>
            <a:br>
              <a:rPr lang="en-US"/>
            </a:br>
            <a:r>
              <a:rPr lang="en-US">
                <a:solidFill>
                  <a:srgbClr val="FFFF99"/>
                </a:solidFill>
              </a:rPr>
              <a:t>What is weather?, Climate, Importance of the Atmosphere, Components of  the Atmosphere, Layers of the Atmosphere, Air Quality and Pollution, Carbon Monoxide, Ozone Layer, Ways to Avoid Skin Cancer, Air Pressure, Barometer, Air Pressure and Wind, Fronts, Wind, Global Wind, Coriolis Force, Jet Stream, Sea Breeze / Land Breeze, Mountain Winds, Mountain Rain Shadow, Wind Chill, Flight, Dangerous Weather Systems, Light, Albedo, Temperature, Thermometers, Seasons, Humidity / Water, Oceans, Roles of Oceans, El Nino, La Nina Cycle, Dew Points, Clouds, Types of Clouds, Meteorology, Weather Tools, Isotherms, Ocean Currents, Enhanced Global Warming, Greenhouse Effect, The Effects of Global Warming, Biomes, Types of Biomes.</a:t>
            </a:r>
          </a:p>
        </p:txBody>
      </p:sp>
      <p:sp>
        <p:nvSpPr>
          <p:cNvPr id="3" name="Freeform 2"/>
          <p:cNvSpPr/>
          <p:nvPr/>
        </p:nvSpPr>
        <p:spPr>
          <a:xfrm>
            <a:off x="3906838" y="37830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4059238" y="3935413"/>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4800600" y="3786188"/>
            <a:ext cx="73025" cy="9525"/>
          </a:xfrm>
          <a:custGeom>
            <a:avLst/>
            <a:gdLst>
              <a:gd name="connsiteX0" fmla="*/ 0 w 72736"/>
              <a:gd name="connsiteY0" fmla="*/ 10438 h 10438"/>
              <a:gd name="connsiteX1" fmla="*/ 72736 w 72736"/>
              <a:gd name="connsiteY1" fmla="*/ 47 h 10438"/>
            </a:gdLst>
            <a:ahLst/>
            <a:cxnLst>
              <a:cxn ang="0">
                <a:pos x="connsiteX0" y="connsiteY0"/>
              </a:cxn>
              <a:cxn ang="0">
                <a:pos x="connsiteX1" y="connsiteY1"/>
              </a:cxn>
            </a:cxnLst>
            <a:rect l="l" t="t" r="r" b="b"/>
            <a:pathLst>
              <a:path w="72736" h="10438">
                <a:moveTo>
                  <a:pt x="0" y="10438"/>
                </a:moveTo>
                <a:cubicBezTo>
                  <a:pt x="58747" y="-1312"/>
                  <a:pt x="34293" y="47"/>
                  <a:pt x="72736" y="47"/>
                </a:cubicBezTo>
              </a:path>
            </a:pathLst>
          </a:cu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01224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61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0167" name="Group 55"/>
          <p:cNvGraphicFramePr>
            <a:graphicFrameLocks noGrp="1"/>
          </p:cNvGraphicFramePr>
          <p:nvPr/>
        </p:nvGraphicFramePr>
        <p:xfrm>
          <a:off x="228600" y="838200"/>
          <a:ext cx="8686800" cy="5772173"/>
        </p:xfrm>
        <a:graphic>
          <a:graphicData uri="http://schemas.openxmlformats.org/drawingml/2006/table">
            <a:tbl>
              <a:tblPr/>
              <a:tblGrid>
                <a:gridCol w="1736725"/>
                <a:gridCol w="1738313"/>
                <a:gridCol w="1736725"/>
                <a:gridCol w="1738312"/>
                <a:gridCol w="1736725"/>
              </a:tblGrid>
              <a:tr h="1164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MOVIES</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3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2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0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21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72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7217"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2216" name="Group 56"/>
          <p:cNvGraphicFramePr>
            <a:graphicFrameLocks noGrp="1"/>
          </p:cNvGraphicFramePr>
          <p:nvPr/>
        </p:nvGraphicFramePr>
        <p:xfrm>
          <a:off x="228600" y="838200"/>
          <a:ext cx="8686800" cy="5675339"/>
        </p:xfrm>
        <a:graphic>
          <a:graphicData uri="http://schemas.openxmlformats.org/drawingml/2006/table">
            <a:tbl>
              <a:tblPr/>
              <a:tblGrid>
                <a:gridCol w="1736725"/>
                <a:gridCol w="1738313"/>
                <a:gridCol w="1736725"/>
                <a:gridCol w="1738312"/>
                <a:gridCol w="1736725"/>
              </a:tblGrid>
              <a:tr h="1164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THE 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LAYERS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OF THE</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ATMOSPHERE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a:t>
                      </a:r>
                      <a:br>
                        <a:rPr kumimoji="0" lang="en-US" sz="1600" b="1" i="0" u="none" strike="noStrike" cap="none" normalizeH="0" baseline="0" smtClean="0">
                          <a:ln>
                            <a:noFill/>
                          </a:ln>
                          <a:solidFill>
                            <a:schemeClr val="bg1"/>
                          </a:solidFill>
                          <a:effectLst/>
                          <a:latin typeface="Times New Roman" pitchFamily="18" charset="0"/>
                        </a:rPr>
                      </a:br>
                      <a:r>
                        <a:rPr kumimoji="0" lang="en-US" sz="1600" b="1" i="0" u="none" strike="noStrike" cap="none" normalizeH="0" baseline="0" smtClean="0">
                          <a:ln>
                            <a:noFill/>
                          </a:ln>
                          <a:solidFill>
                            <a:schemeClr val="bg1"/>
                          </a:solidFill>
                          <a:effectLst/>
                          <a:latin typeface="Times New Roman" pitchFamily="18" charset="0"/>
                        </a:rPr>
                        <a:t>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AIR PRESSURE</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THINGS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rPr>
                        <a:t>WEATHER </a:t>
                      </a:r>
                      <a:br>
                        <a:rPr kumimoji="0" lang="en-US" sz="1600" b="1" i="0" u="none" strike="noStrike" cap="none" normalizeH="0" baseline="0" smtClean="0">
                          <a:ln>
                            <a:noFill/>
                          </a:ln>
                          <a:solidFill>
                            <a:schemeClr val="bg1"/>
                          </a:solidFill>
                          <a:effectLst/>
                          <a:latin typeface="Times New Roman" pitchFamily="18" charset="0"/>
                        </a:rPr>
                      </a:br>
                      <a:endParaRPr kumimoji="0" lang="en-US" sz="1600" b="1" i="0" u="none" strike="noStrike" cap="none" normalizeH="0" baseline="0" smtClean="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15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3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8241" name="TextBox 50"/>
          <p:cNvSpPr txBox="1">
            <a:spLocks noChangeArrowheads="1"/>
          </p:cNvSpPr>
          <p:nvPr/>
        </p:nvSpPr>
        <p:spPr bwMode="auto">
          <a:xfrm>
            <a:off x="228600" y="1524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chemeClr val="bg1"/>
                </a:solidFill>
              </a:rPr>
              <a:t>Weather and Climate Unit Review Game 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1699</Words>
  <Application>Microsoft Office PowerPoint</Application>
  <PresentationFormat>On-screen Show (4:3)</PresentationFormat>
  <Paragraphs>512</Paragraphs>
  <Slides>61</Slides>
  <Notes>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Bigler</dc:creator>
  <cp:lastModifiedBy>Ryan</cp:lastModifiedBy>
  <cp:revision>61</cp:revision>
  <dcterms:created xsi:type="dcterms:W3CDTF">2003-05-14T01:07:43Z</dcterms:created>
  <dcterms:modified xsi:type="dcterms:W3CDTF">2013-05-16T22:58:34Z</dcterms:modified>
</cp:coreProperties>
</file>