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59"/>
  </p:notesMasterIdLst>
  <p:sldIdLst>
    <p:sldId id="7603" r:id="rId2"/>
    <p:sldId id="7604" r:id="rId3"/>
    <p:sldId id="7605" r:id="rId4"/>
    <p:sldId id="7427" r:id="rId5"/>
    <p:sldId id="7081" r:id="rId6"/>
    <p:sldId id="6928" r:id="rId7"/>
    <p:sldId id="6929" r:id="rId8"/>
    <p:sldId id="6930" r:id="rId9"/>
    <p:sldId id="6931" r:id="rId10"/>
    <p:sldId id="7428" r:id="rId11"/>
    <p:sldId id="7429" r:id="rId12"/>
    <p:sldId id="7258" r:id="rId13"/>
    <p:sldId id="7264" r:id="rId14"/>
    <p:sldId id="7263" r:id="rId15"/>
    <p:sldId id="7262" r:id="rId16"/>
    <p:sldId id="7261" r:id="rId17"/>
    <p:sldId id="7260" r:id="rId18"/>
    <p:sldId id="7272" r:id="rId19"/>
    <p:sldId id="7271" r:id="rId20"/>
    <p:sldId id="7276" r:id="rId21"/>
    <p:sldId id="7275" r:id="rId22"/>
    <p:sldId id="7274" r:id="rId23"/>
    <p:sldId id="7273" r:id="rId24"/>
    <p:sldId id="7281" r:id="rId25"/>
    <p:sldId id="7287" r:id="rId26"/>
    <p:sldId id="7282" r:id="rId27"/>
    <p:sldId id="7292" r:id="rId28"/>
    <p:sldId id="7299" r:id="rId29"/>
    <p:sldId id="7417" r:id="rId30"/>
    <p:sldId id="7418" r:id="rId31"/>
    <p:sldId id="7301" r:id="rId32"/>
    <p:sldId id="7307" r:id="rId33"/>
    <p:sldId id="7306" r:id="rId34"/>
    <p:sldId id="7305" r:id="rId35"/>
    <p:sldId id="7304" r:id="rId36"/>
    <p:sldId id="7312" r:id="rId37"/>
    <p:sldId id="7323" r:id="rId38"/>
    <p:sldId id="7332" r:id="rId39"/>
    <p:sldId id="7339" r:id="rId40"/>
    <p:sldId id="7419" r:id="rId41"/>
    <p:sldId id="7420" r:id="rId42"/>
    <p:sldId id="7280" r:id="rId43"/>
    <p:sldId id="7345" r:id="rId44"/>
    <p:sldId id="7346" r:id="rId45"/>
    <p:sldId id="7353" r:id="rId46"/>
    <p:sldId id="7359" r:id="rId47"/>
    <p:sldId id="7358" r:id="rId48"/>
    <p:sldId id="7357" r:id="rId49"/>
    <p:sldId id="7356" r:id="rId50"/>
    <p:sldId id="7355" r:id="rId51"/>
    <p:sldId id="7362" r:id="rId52"/>
    <p:sldId id="7369" r:id="rId53"/>
    <p:sldId id="7421" r:id="rId54"/>
    <p:sldId id="7422" r:id="rId55"/>
    <p:sldId id="7371" r:id="rId56"/>
    <p:sldId id="7361" r:id="rId57"/>
    <p:sldId id="7384" r:id="rId58"/>
    <p:sldId id="7387" r:id="rId59"/>
    <p:sldId id="7391" r:id="rId60"/>
    <p:sldId id="7423" r:id="rId61"/>
    <p:sldId id="7424" r:id="rId62"/>
    <p:sldId id="7397" r:id="rId63"/>
    <p:sldId id="7401" r:id="rId64"/>
    <p:sldId id="7403" r:id="rId65"/>
    <p:sldId id="7405" r:id="rId66"/>
    <p:sldId id="7407" r:id="rId67"/>
    <p:sldId id="7425" r:id="rId68"/>
    <p:sldId id="7601" r:id="rId69"/>
    <p:sldId id="7602" r:id="rId70"/>
    <p:sldId id="7413" r:id="rId71"/>
    <p:sldId id="7591" r:id="rId72"/>
    <p:sldId id="7430" r:id="rId73"/>
    <p:sldId id="7431" r:id="rId74"/>
    <p:sldId id="7432" r:id="rId75"/>
    <p:sldId id="7433" r:id="rId76"/>
    <p:sldId id="7434" r:id="rId77"/>
    <p:sldId id="7435" r:id="rId78"/>
    <p:sldId id="7436" r:id="rId79"/>
    <p:sldId id="7437" r:id="rId80"/>
    <p:sldId id="7438" r:id="rId81"/>
    <p:sldId id="7439" r:id="rId82"/>
    <p:sldId id="7440" r:id="rId83"/>
    <p:sldId id="7441" r:id="rId84"/>
    <p:sldId id="7442" r:id="rId85"/>
    <p:sldId id="7443" r:id="rId86"/>
    <p:sldId id="7444" r:id="rId87"/>
    <p:sldId id="7446" r:id="rId88"/>
    <p:sldId id="7447" r:id="rId89"/>
    <p:sldId id="7448" r:id="rId90"/>
    <p:sldId id="7449" r:id="rId91"/>
    <p:sldId id="7450" r:id="rId92"/>
    <p:sldId id="7451" r:id="rId93"/>
    <p:sldId id="7452" r:id="rId94"/>
    <p:sldId id="7453" r:id="rId95"/>
    <p:sldId id="7454" r:id="rId96"/>
    <p:sldId id="7455" r:id="rId97"/>
    <p:sldId id="7456" r:id="rId98"/>
    <p:sldId id="7457" r:id="rId99"/>
    <p:sldId id="7458" r:id="rId100"/>
    <p:sldId id="7459" r:id="rId101"/>
    <p:sldId id="7460" r:id="rId102"/>
    <p:sldId id="7461" r:id="rId103"/>
    <p:sldId id="7462" r:id="rId104"/>
    <p:sldId id="7463" r:id="rId105"/>
    <p:sldId id="7464" r:id="rId106"/>
    <p:sldId id="7465" r:id="rId107"/>
    <p:sldId id="7466" r:id="rId108"/>
    <p:sldId id="7467" r:id="rId109"/>
    <p:sldId id="7468" r:id="rId110"/>
    <p:sldId id="7469" r:id="rId111"/>
    <p:sldId id="7470" r:id="rId112"/>
    <p:sldId id="7592" r:id="rId113"/>
    <p:sldId id="7593" r:id="rId114"/>
    <p:sldId id="7471" r:id="rId115"/>
    <p:sldId id="7472" r:id="rId116"/>
    <p:sldId id="7473" r:id="rId117"/>
    <p:sldId id="7474" r:id="rId118"/>
    <p:sldId id="7475" r:id="rId119"/>
    <p:sldId id="7476" r:id="rId120"/>
    <p:sldId id="7477" r:id="rId121"/>
    <p:sldId id="7478" r:id="rId122"/>
    <p:sldId id="7479" r:id="rId123"/>
    <p:sldId id="7480" r:id="rId124"/>
    <p:sldId id="7481" r:id="rId125"/>
    <p:sldId id="7482" r:id="rId126"/>
    <p:sldId id="7483" r:id="rId127"/>
    <p:sldId id="7484" r:id="rId128"/>
    <p:sldId id="7485" r:id="rId129"/>
    <p:sldId id="7486" r:id="rId130"/>
    <p:sldId id="7487" r:id="rId131"/>
    <p:sldId id="7488" r:id="rId132"/>
    <p:sldId id="7489" r:id="rId133"/>
    <p:sldId id="7490" r:id="rId134"/>
    <p:sldId id="7491" r:id="rId135"/>
    <p:sldId id="7492" r:id="rId136"/>
    <p:sldId id="7493" r:id="rId137"/>
    <p:sldId id="7494" r:id="rId138"/>
    <p:sldId id="7495" r:id="rId139"/>
    <p:sldId id="7496" r:id="rId140"/>
    <p:sldId id="7497" r:id="rId141"/>
    <p:sldId id="7498" r:id="rId142"/>
    <p:sldId id="7499" r:id="rId143"/>
    <p:sldId id="7500" r:id="rId144"/>
    <p:sldId id="7501" r:id="rId145"/>
    <p:sldId id="7502" r:id="rId146"/>
    <p:sldId id="7503" r:id="rId147"/>
    <p:sldId id="7504" r:id="rId148"/>
    <p:sldId id="7505" r:id="rId149"/>
    <p:sldId id="7506" r:id="rId150"/>
    <p:sldId id="7507" r:id="rId151"/>
    <p:sldId id="7508" r:id="rId152"/>
    <p:sldId id="7510" r:id="rId153"/>
    <p:sldId id="7513" r:id="rId154"/>
    <p:sldId id="7609" r:id="rId155"/>
    <p:sldId id="7606" r:id="rId156"/>
    <p:sldId id="7607" r:id="rId157"/>
    <p:sldId id="7608" r:id="rId158"/>
  </p:sldIdLst>
  <p:sldSz cx="9144000" cy="6858000" type="screen4x3"/>
  <p:notesSz cx="6858000" cy="9144000"/>
  <p:defaultTextStyle>
    <a:defPPr>
      <a:defRPr lang="en-US"/>
    </a:defPPr>
    <a:lvl1pPr algn="ctr" rtl="0" eaLnBrk="0" fontAlgn="base" hangingPunct="0">
      <a:spcBef>
        <a:spcPct val="0"/>
      </a:spcBef>
      <a:spcAft>
        <a:spcPct val="0"/>
      </a:spcAft>
      <a:defRPr sz="4800" kern="1200">
        <a:solidFill>
          <a:schemeClr val="tx1"/>
        </a:solidFill>
        <a:latin typeface="Verdana" pitchFamily="34" charset="0"/>
        <a:ea typeface="+mn-ea"/>
        <a:cs typeface="+mn-cs"/>
      </a:defRPr>
    </a:lvl1pPr>
    <a:lvl2pPr marL="457200" algn="ctr" rtl="0" eaLnBrk="0" fontAlgn="base" hangingPunct="0">
      <a:spcBef>
        <a:spcPct val="0"/>
      </a:spcBef>
      <a:spcAft>
        <a:spcPct val="0"/>
      </a:spcAft>
      <a:defRPr sz="4800" kern="1200">
        <a:solidFill>
          <a:schemeClr val="tx1"/>
        </a:solidFill>
        <a:latin typeface="Verdana" pitchFamily="34" charset="0"/>
        <a:ea typeface="+mn-ea"/>
        <a:cs typeface="+mn-cs"/>
      </a:defRPr>
    </a:lvl2pPr>
    <a:lvl3pPr marL="914400" algn="ctr" rtl="0" eaLnBrk="0" fontAlgn="base" hangingPunct="0">
      <a:spcBef>
        <a:spcPct val="0"/>
      </a:spcBef>
      <a:spcAft>
        <a:spcPct val="0"/>
      </a:spcAft>
      <a:defRPr sz="4800" kern="1200">
        <a:solidFill>
          <a:schemeClr val="tx1"/>
        </a:solidFill>
        <a:latin typeface="Verdana" pitchFamily="34" charset="0"/>
        <a:ea typeface="+mn-ea"/>
        <a:cs typeface="+mn-cs"/>
      </a:defRPr>
    </a:lvl3pPr>
    <a:lvl4pPr marL="1371600" algn="ctr" rtl="0" eaLnBrk="0" fontAlgn="base" hangingPunct="0">
      <a:spcBef>
        <a:spcPct val="0"/>
      </a:spcBef>
      <a:spcAft>
        <a:spcPct val="0"/>
      </a:spcAft>
      <a:defRPr sz="4800" kern="1200">
        <a:solidFill>
          <a:schemeClr val="tx1"/>
        </a:solidFill>
        <a:latin typeface="Verdana" pitchFamily="34" charset="0"/>
        <a:ea typeface="+mn-ea"/>
        <a:cs typeface="+mn-cs"/>
      </a:defRPr>
    </a:lvl4pPr>
    <a:lvl5pPr marL="1828800" algn="ctr" rtl="0" eaLnBrk="0" fontAlgn="base" hangingPunct="0">
      <a:spcBef>
        <a:spcPct val="0"/>
      </a:spcBef>
      <a:spcAft>
        <a:spcPct val="0"/>
      </a:spcAft>
      <a:defRPr sz="4800" kern="1200">
        <a:solidFill>
          <a:schemeClr val="tx1"/>
        </a:solidFill>
        <a:latin typeface="Verdana" pitchFamily="34" charset="0"/>
        <a:ea typeface="+mn-ea"/>
        <a:cs typeface="+mn-cs"/>
      </a:defRPr>
    </a:lvl5pPr>
    <a:lvl6pPr marL="2286000" algn="l" defTabSz="914400" rtl="0" eaLnBrk="1" latinLnBrk="0" hangingPunct="1">
      <a:defRPr sz="4800" kern="1200">
        <a:solidFill>
          <a:schemeClr val="tx1"/>
        </a:solidFill>
        <a:latin typeface="Verdana" pitchFamily="34" charset="0"/>
        <a:ea typeface="+mn-ea"/>
        <a:cs typeface="+mn-cs"/>
      </a:defRPr>
    </a:lvl6pPr>
    <a:lvl7pPr marL="2743200" algn="l" defTabSz="914400" rtl="0" eaLnBrk="1" latinLnBrk="0" hangingPunct="1">
      <a:defRPr sz="4800" kern="1200">
        <a:solidFill>
          <a:schemeClr val="tx1"/>
        </a:solidFill>
        <a:latin typeface="Verdana" pitchFamily="34" charset="0"/>
        <a:ea typeface="+mn-ea"/>
        <a:cs typeface="+mn-cs"/>
      </a:defRPr>
    </a:lvl7pPr>
    <a:lvl8pPr marL="3200400" algn="l" defTabSz="914400" rtl="0" eaLnBrk="1" latinLnBrk="0" hangingPunct="1">
      <a:defRPr sz="4800" kern="1200">
        <a:solidFill>
          <a:schemeClr val="tx1"/>
        </a:solidFill>
        <a:latin typeface="Verdana" pitchFamily="34" charset="0"/>
        <a:ea typeface="+mn-ea"/>
        <a:cs typeface="+mn-cs"/>
      </a:defRPr>
    </a:lvl8pPr>
    <a:lvl9pPr marL="3657600" algn="l" defTabSz="914400" rtl="0" eaLnBrk="1" latinLnBrk="0" hangingPunct="1">
      <a:defRPr sz="4800" kern="1200">
        <a:solidFill>
          <a:schemeClr val="tx1"/>
        </a:solidFill>
        <a:latin typeface="Verdana" pitchFamily="34" charset="0"/>
        <a:ea typeface="+mn-ea"/>
        <a:cs typeface="+mn-cs"/>
      </a:defRPr>
    </a:lvl9pPr>
  </p:defaultTextStyle>
  <p:extLst>
    <p:ext uri="{521415D9-36F7-43E2-AB2F-B90AF26B5E84}">
      <p14:sectionLst xmlns:p14="http://schemas.microsoft.com/office/powerpoint/2010/main">
        <p14:section name="Default Section" id="{922A2CD0-C725-4907-9104-367C6C030B2E}">
          <p14:sldIdLst>
            <p14:sldId id="7603"/>
            <p14:sldId id="7604"/>
            <p14:sldId id="7605"/>
            <p14:sldId id="7427"/>
            <p14:sldId id="7081"/>
            <p14:sldId id="6928"/>
            <p14:sldId id="6929"/>
            <p14:sldId id="6930"/>
            <p14:sldId id="6931"/>
            <p14:sldId id="7428"/>
            <p14:sldId id="7429"/>
            <p14:sldId id="7258"/>
            <p14:sldId id="7264"/>
            <p14:sldId id="7263"/>
            <p14:sldId id="7262"/>
            <p14:sldId id="7261"/>
            <p14:sldId id="7260"/>
            <p14:sldId id="7272"/>
            <p14:sldId id="7271"/>
            <p14:sldId id="7276"/>
            <p14:sldId id="7275"/>
            <p14:sldId id="7274"/>
            <p14:sldId id="7273"/>
            <p14:sldId id="7281"/>
            <p14:sldId id="7287"/>
            <p14:sldId id="7282"/>
            <p14:sldId id="7292"/>
            <p14:sldId id="7299"/>
            <p14:sldId id="7417"/>
            <p14:sldId id="7418"/>
            <p14:sldId id="7301"/>
            <p14:sldId id="7307"/>
            <p14:sldId id="7306"/>
            <p14:sldId id="7305"/>
            <p14:sldId id="7304"/>
            <p14:sldId id="7312"/>
            <p14:sldId id="7323"/>
            <p14:sldId id="7332"/>
            <p14:sldId id="7339"/>
            <p14:sldId id="7419"/>
            <p14:sldId id="7420"/>
            <p14:sldId id="7280"/>
            <p14:sldId id="7345"/>
            <p14:sldId id="7346"/>
            <p14:sldId id="7353"/>
            <p14:sldId id="7359"/>
            <p14:sldId id="7358"/>
            <p14:sldId id="7357"/>
            <p14:sldId id="7356"/>
            <p14:sldId id="7355"/>
            <p14:sldId id="7362"/>
            <p14:sldId id="7369"/>
            <p14:sldId id="7421"/>
            <p14:sldId id="7422"/>
            <p14:sldId id="7371"/>
            <p14:sldId id="7361"/>
            <p14:sldId id="7384"/>
            <p14:sldId id="7387"/>
            <p14:sldId id="7391"/>
            <p14:sldId id="7423"/>
            <p14:sldId id="7424"/>
            <p14:sldId id="7397"/>
            <p14:sldId id="7401"/>
            <p14:sldId id="7403"/>
            <p14:sldId id="7405"/>
            <p14:sldId id="7407"/>
            <p14:sldId id="7425"/>
            <p14:sldId id="7601"/>
            <p14:sldId id="7602"/>
            <p14:sldId id="7413"/>
            <p14:sldId id="7591"/>
          </p14:sldIdLst>
        </p14:section>
        <p14:section name="Untitled Section" id="{9745B034-ABF6-406D-9037-8936D718A5BD}">
          <p14:sldIdLst>
            <p14:sldId id="7430"/>
            <p14:sldId id="7431"/>
            <p14:sldId id="7432"/>
            <p14:sldId id="7433"/>
            <p14:sldId id="7434"/>
            <p14:sldId id="7435"/>
            <p14:sldId id="7436"/>
            <p14:sldId id="7437"/>
            <p14:sldId id="7438"/>
            <p14:sldId id="7439"/>
            <p14:sldId id="7440"/>
            <p14:sldId id="7441"/>
            <p14:sldId id="7442"/>
            <p14:sldId id="7443"/>
            <p14:sldId id="7444"/>
            <p14:sldId id="7446"/>
            <p14:sldId id="7447"/>
            <p14:sldId id="7448"/>
            <p14:sldId id="7449"/>
            <p14:sldId id="7450"/>
            <p14:sldId id="7451"/>
            <p14:sldId id="7452"/>
            <p14:sldId id="7453"/>
            <p14:sldId id="7454"/>
            <p14:sldId id="7455"/>
            <p14:sldId id="7456"/>
            <p14:sldId id="7457"/>
            <p14:sldId id="7458"/>
            <p14:sldId id="7459"/>
            <p14:sldId id="7460"/>
            <p14:sldId id="7461"/>
            <p14:sldId id="7462"/>
            <p14:sldId id="7463"/>
            <p14:sldId id="7464"/>
            <p14:sldId id="7465"/>
            <p14:sldId id="7466"/>
            <p14:sldId id="7467"/>
            <p14:sldId id="7468"/>
            <p14:sldId id="7469"/>
            <p14:sldId id="7470"/>
            <p14:sldId id="7592"/>
            <p14:sldId id="7593"/>
            <p14:sldId id="7471"/>
            <p14:sldId id="7472"/>
            <p14:sldId id="7473"/>
            <p14:sldId id="7474"/>
            <p14:sldId id="7475"/>
            <p14:sldId id="7476"/>
            <p14:sldId id="7477"/>
            <p14:sldId id="7478"/>
            <p14:sldId id="7479"/>
            <p14:sldId id="7480"/>
            <p14:sldId id="7481"/>
            <p14:sldId id="7482"/>
            <p14:sldId id="7483"/>
            <p14:sldId id="7484"/>
            <p14:sldId id="7485"/>
            <p14:sldId id="7486"/>
            <p14:sldId id="7487"/>
            <p14:sldId id="7488"/>
            <p14:sldId id="7489"/>
            <p14:sldId id="7490"/>
            <p14:sldId id="7491"/>
            <p14:sldId id="7492"/>
            <p14:sldId id="7493"/>
            <p14:sldId id="7494"/>
            <p14:sldId id="7495"/>
            <p14:sldId id="7496"/>
            <p14:sldId id="7497"/>
            <p14:sldId id="7498"/>
            <p14:sldId id="7499"/>
            <p14:sldId id="7500"/>
            <p14:sldId id="7501"/>
            <p14:sldId id="7502"/>
            <p14:sldId id="7503"/>
            <p14:sldId id="7504"/>
            <p14:sldId id="7505"/>
            <p14:sldId id="7506"/>
            <p14:sldId id="7507"/>
            <p14:sldId id="7508"/>
            <p14:sldId id="7510"/>
            <p14:sldId id="7513"/>
            <p14:sldId id="7609"/>
            <p14:sldId id="7606"/>
            <p14:sldId id="7607"/>
            <p14:sldId id="760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FFFFCC"/>
    <a:srgbClr val="FFFF00"/>
    <a:srgbClr val="FF00FF"/>
    <a:srgbClr val="66FFCC"/>
    <a:srgbClr val="FF5050"/>
    <a:srgbClr val="FF99FF"/>
    <a:srgbClr val="FFCCCC"/>
    <a:srgbClr val="FF99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0" autoAdjust="0"/>
    <p:restoredTop sz="92374" autoAdjust="0"/>
  </p:normalViewPr>
  <p:slideViewPr>
    <p:cSldViewPr>
      <p:cViewPr>
        <p:scale>
          <a:sx n="66" d="100"/>
          <a:sy n="66" d="100"/>
        </p:scale>
        <p:origin x="-1956" y="-5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09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13486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66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86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486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13486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D1954AD5-7784-458F-B22E-E8A18FDC69A0}" type="slidenum">
              <a:rPr lang="en-US"/>
              <a:pPr>
                <a:defRPr/>
              </a:pPr>
              <a:t>‹#›</a:t>
            </a:fld>
            <a:endParaRPr lang="en-US"/>
          </a:p>
        </p:txBody>
      </p:sp>
    </p:spTree>
    <p:extLst>
      <p:ext uri="{BB962C8B-B14F-4D97-AF65-F5344CB8AC3E}">
        <p14:creationId xmlns:p14="http://schemas.microsoft.com/office/powerpoint/2010/main" val="23961301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026B67-D2B5-4E8A-BA61-31B73C848228}" type="slidenum">
              <a:rPr lang="en-US"/>
              <a:pPr>
                <a:defRPr/>
              </a:pPr>
              <a:t>‹#›</a:t>
            </a:fld>
            <a:endParaRPr lang="en-US"/>
          </a:p>
        </p:txBody>
      </p:sp>
    </p:spTree>
    <p:extLst>
      <p:ext uri="{BB962C8B-B14F-4D97-AF65-F5344CB8AC3E}">
        <p14:creationId xmlns:p14="http://schemas.microsoft.com/office/powerpoint/2010/main" val="867955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693D8E-E4F7-4039-B9CC-A281C140F501}" type="slidenum">
              <a:rPr lang="en-US"/>
              <a:pPr>
                <a:defRPr/>
              </a:pPr>
              <a:t>‹#›</a:t>
            </a:fld>
            <a:endParaRPr lang="en-US"/>
          </a:p>
        </p:txBody>
      </p:sp>
    </p:spTree>
    <p:extLst>
      <p:ext uri="{BB962C8B-B14F-4D97-AF65-F5344CB8AC3E}">
        <p14:creationId xmlns:p14="http://schemas.microsoft.com/office/powerpoint/2010/main" val="2995616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426493-B878-44C1-BD28-938AAB808AF9}" type="slidenum">
              <a:rPr lang="en-US"/>
              <a:pPr>
                <a:defRPr/>
              </a:pPr>
              <a:t>‹#›</a:t>
            </a:fld>
            <a:endParaRPr lang="en-US"/>
          </a:p>
        </p:txBody>
      </p:sp>
    </p:spTree>
    <p:extLst>
      <p:ext uri="{BB962C8B-B14F-4D97-AF65-F5344CB8AC3E}">
        <p14:creationId xmlns:p14="http://schemas.microsoft.com/office/powerpoint/2010/main" val="3120065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B8EB7F-E79D-453E-8AED-9EF864FFBCAB}" type="slidenum">
              <a:rPr lang="en-US"/>
              <a:pPr>
                <a:defRPr/>
              </a:pPr>
              <a:t>‹#›</a:t>
            </a:fld>
            <a:endParaRPr lang="en-US"/>
          </a:p>
        </p:txBody>
      </p:sp>
    </p:spTree>
    <p:extLst>
      <p:ext uri="{BB962C8B-B14F-4D97-AF65-F5344CB8AC3E}">
        <p14:creationId xmlns:p14="http://schemas.microsoft.com/office/powerpoint/2010/main" val="2330653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904CD6E-FC21-413A-9184-4967F247E516}" type="slidenum">
              <a:rPr lang="en-US"/>
              <a:pPr>
                <a:defRPr/>
              </a:pPr>
              <a:t>‹#›</a:t>
            </a:fld>
            <a:endParaRPr lang="en-US"/>
          </a:p>
        </p:txBody>
      </p:sp>
    </p:spTree>
    <p:extLst>
      <p:ext uri="{BB962C8B-B14F-4D97-AF65-F5344CB8AC3E}">
        <p14:creationId xmlns:p14="http://schemas.microsoft.com/office/powerpoint/2010/main" val="3463608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858C29-E0AC-427B-AE02-C6235F90FE57}" type="slidenum">
              <a:rPr lang="en-US"/>
              <a:pPr>
                <a:defRPr/>
              </a:pPr>
              <a:t>‹#›</a:t>
            </a:fld>
            <a:endParaRPr lang="en-US"/>
          </a:p>
        </p:txBody>
      </p:sp>
    </p:spTree>
    <p:extLst>
      <p:ext uri="{BB962C8B-B14F-4D97-AF65-F5344CB8AC3E}">
        <p14:creationId xmlns:p14="http://schemas.microsoft.com/office/powerpoint/2010/main" val="360451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31DFF4-ECE1-4AE2-861B-A8DC061BED57}" type="slidenum">
              <a:rPr lang="en-US"/>
              <a:pPr>
                <a:defRPr/>
              </a:pPr>
              <a:t>‹#›</a:t>
            </a:fld>
            <a:endParaRPr lang="en-US"/>
          </a:p>
        </p:txBody>
      </p:sp>
    </p:spTree>
    <p:extLst>
      <p:ext uri="{BB962C8B-B14F-4D97-AF65-F5344CB8AC3E}">
        <p14:creationId xmlns:p14="http://schemas.microsoft.com/office/powerpoint/2010/main" val="370334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3F8013-D8A7-4666-827E-9B637138B226}" type="slidenum">
              <a:rPr lang="en-US"/>
              <a:pPr>
                <a:defRPr/>
              </a:pPr>
              <a:t>‹#›</a:t>
            </a:fld>
            <a:endParaRPr lang="en-US"/>
          </a:p>
        </p:txBody>
      </p:sp>
    </p:spTree>
    <p:extLst>
      <p:ext uri="{BB962C8B-B14F-4D97-AF65-F5344CB8AC3E}">
        <p14:creationId xmlns:p14="http://schemas.microsoft.com/office/powerpoint/2010/main" val="18103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C32278-4CEB-4D61-93B4-B334C0C672E7}" type="slidenum">
              <a:rPr lang="en-US"/>
              <a:pPr>
                <a:defRPr/>
              </a:pPr>
              <a:t>‹#›</a:t>
            </a:fld>
            <a:endParaRPr lang="en-US"/>
          </a:p>
        </p:txBody>
      </p:sp>
    </p:spTree>
    <p:extLst>
      <p:ext uri="{BB962C8B-B14F-4D97-AF65-F5344CB8AC3E}">
        <p14:creationId xmlns:p14="http://schemas.microsoft.com/office/powerpoint/2010/main" val="3660076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B6A8DD-2D1A-4A9A-9ECB-A60DCF3D3AB9}" type="slidenum">
              <a:rPr lang="en-US"/>
              <a:pPr>
                <a:defRPr/>
              </a:pPr>
              <a:t>‹#›</a:t>
            </a:fld>
            <a:endParaRPr lang="en-US"/>
          </a:p>
        </p:txBody>
      </p:sp>
    </p:spTree>
    <p:extLst>
      <p:ext uri="{BB962C8B-B14F-4D97-AF65-F5344CB8AC3E}">
        <p14:creationId xmlns:p14="http://schemas.microsoft.com/office/powerpoint/2010/main" val="3337774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D9DF0EE-A68C-4582-A29E-D5745B6C54A6}" type="slidenum">
              <a:rPr lang="en-US"/>
              <a:pPr>
                <a:defRPr/>
              </a:pPr>
              <a:t>‹#›</a:t>
            </a:fld>
            <a:endParaRPr lang="en-US"/>
          </a:p>
        </p:txBody>
      </p:sp>
    </p:spTree>
    <p:extLst>
      <p:ext uri="{BB962C8B-B14F-4D97-AF65-F5344CB8AC3E}">
        <p14:creationId xmlns:p14="http://schemas.microsoft.com/office/powerpoint/2010/main" val="126387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235D53-624A-466D-A147-FC3D98E2F3F5}" type="slidenum">
              <a:rPr lang="en-US"/>
              <a:pPr>
                <a:defRPr/>
              </a:pPr>
              <a:t>‹#›</a:t>
            </a:fld>
            <a:endParaRPr lang="en-US"/>
          </a:p>
        </p:txBody>
      </p:sp>
    </p:spTree>
    <p:extLst>
      <p:ext uri="{BB962C8B-B14F-4D97-AF65-F5344CB8AC3E}">
        <p14:creationId xmlns:p14="http://schemas.microsoft.com/office/powerpoint/2010/main" val="1308143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E685A3-5EA1-46E0-8D1F-A3BAE172A5C9}" type="slidenum">
              <a:rPr lang="en-US"/>
              <a:pPr>
                <a:defRPr/>
              </a:pPr>
              <a:t>‹#›</a:t>
            </a:fld>
            <a:endParaRPr lang="en-US"/>
          </a:p>
        </p:txBody>
      </p:sp>
    </p:spTree>
    <p:extLst>
      <p:ext uri="{BB962C8B-B14F-4D97-AF65-F5344CB8AC3E}">
        <p14:creationId xmlns:p14="http://schemas.microsoft.com/office/powerpoint/2010/main" val="1266484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7D3CD3-CCB4-43E4-9BB4-2096A9F07708}" type="slidenum">
              <a:rPr lang="en-US"/>
              <a:pPr>
                <a:defRPr/>
              </a:pPr>
              <a:t>‹#›</a:t>
            </a:fld>
            <a:endParaRPr lang="en-US"/>
          </a:p>
        </p:txBody>
      </p:sp>
    </p:spTree>
    <p:extLst>
      <p:ext uri="{BB962C8B-B14F-4D97-AF65-F5344CB8AC3E}">
        <p14:creationId xmlns:p14="http://schemas.microsoft.com/office/powerpoint/2010/main" val="2753372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0EF52A-4941-4387-9C23-F4CAFAF1CD8A}" type="slidenum">
              <a:rPr lang="en-US"/>
              <a:pPr>
                <a:defRPr/>
              </a:pPr>
              <a:t>‹#›</a:t>
            </a:fld>
            <a:endParaRPr lang="en-US"/>
          </a:p>
        </p:txBody>
      </p:sp>
    </p:spTree>
    <p:extLst>
      <p:ext uri="{BB962C8B-B14F-4D97-AF65-F5344CB8AC3E}">
        <p14:creationId xmlns:p14="http://schemas.microsoft.com/office/powerpoint/2010/main" val="1821025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8663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78663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78663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263D7EDA-A8D2-4BF9-8E31-8ADB08FDBC2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gif"/></Relationships>
</file>

<file path=ppt/slides/_rels/slide10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gif"/></Relationships>
</file>

<file path=ppt/slides/_rels/slide10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gif"/></Relationships>
</file>

<file path=ppt/slides/_rels/slide10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0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0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0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0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0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0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hyperlink" Target="http://sciencepowerpoint.com/DNA_Genetics_Unit.html"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hyperlink" Target="http://www.sciencepowerpoint@gmail.com/" TargetMode="External"/><Relationship Id="rId2" Type="http://schemas.openxmlformats.org/officeDocument/2006/relationships/hyperlink" Target="http://sciencepowerpoint.com/"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iencepowerpoint.com/DNA_Genetics_Unit.html"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gif"/></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sciencepowerpoint@gmail.com/" TargetMode="External"/><Relationship Id="rId2" Type="http://schemas.openxmlformats.org/officeDocument/2006/relationships/hyperlink" Target="http://sciencepowerpoint.com/"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png"/></Relationships>
</file>

<file path=ppt/slides/_rels/slide9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png"/></Relationships>
</file>

<file path=ppt/slides/_rels/slide9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png"/></Relationships>
</file>

<file path=ppt/slides/_rels/slide9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png"/></Relationships>
</file>

<file path=ppt/slides/_rels/slide9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png"/></Relationships>
</file>

<file path=ppt/slides/_rels/slide9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52.png"/><Relationship Id="rId4" Type="http://schemas.openxmlformats.org/officeDocument/2006/relationships/image" Target="../media/image12.jpeg"/><Relationship Id="rId9" Type="http://schemas.openxmlformats.org/officeDocument/2006/relationships/image" Target="../media/image17.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gif"/></Relationships>
</file>

<file path=ppt/slides/_rels/slide9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smtClean="0"/>
          </a:p>
        </p:txBody>
      </p:sp>
      <p:sp>
        <p:nvSpPr>
          <p:cNvPr id="17411" name="Rectangle 3"/>
          <p:cNvSpPr>
            <a:spLocks noGrp="1" noChangeArrowheads="1"/>
          </p:cNvSpPr>
          <p:nvPr>
            <p:ph type="body" idx="1"/>
          </p:nvPr>
        </p:nvSpPr>
        <p:spPr/>
        <p:txBody>
          <a:bodyPr/>
          <a:lstStyle/>
          <a:p>
            <a:pPr eaLnBrk="1" hangingPunct="1"/>
            <a:endParaRPr lang="en-US" smtClean="0"/>
          </a:p>
        </p:txBody>
      </p:sp>
      <p:pic>
        <p:nvPicPr>
          <p:cNvPr id="17412" name="Picture 4" descr="DNA and Genetics Uni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WordArt 5"/>
          <p:cNvSpPr>
            <a:spLocks noChangeArrowheads="1" noChangeShapeType="1" noTextEdit="1"/>
          </p:cNvSpPr>
          <p:nvPr/>
        </p:nvSpPr>
        <p:spPr bwMode="auto">
          <a:xfrm>
            <a:off x="762000" y="152400"/>
            <a:ext cx="7391400" cy="1295400"/>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bg1"/>
                  </a:solidFill>
                  <a:round/>
                  <a:headEnd/>
                  <a:tailEnd/>
                </a:ln>
                <a:solidFill>
                  <a:srgbClr val="FF99FF"/>
                </a:solidFill>
                <a:effectLst>
                  <a:outerShdw dist="53882" dir="2700000" algn="ctr" rotWithShape="0">
                    <a:srgbClr val="C0C0C0">
                      <a:alpha val="79999"/>
                    </a:srgbClr>
                  </a:outerShdw>
                </a:effectLst>
                <a:latin typeface="Times New Roman"/>
                <a:cs typeface="Times New Roman"/>
              </a:rPr>
              <a:t>DNA and Genetics Unit</a:t>
            </a:r>
          </a:p>
        </p:txBody>
      </p:sp>
    </p:spTree>
    <p:extLst>
      <p:ext uri="{BB962C8B-B14F-4D97-AF65-F5344CB8AC3E}">
        <p14:creationId xmlns:p14="http://schemas.microsoft.com/office/powerpoint/2010/main" val="2821973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50993187"/>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HI</a:t>
                      </a:r>
                      <a:r>
                        <a:rPr lang="en-US" baseline="0" dirty="0" smtClean="0"/>
                        <a:t>P </a:t>
                      </a:r>
                      <a:r>
                        <a:rPr lang="en-US" baseline="0" dirty="0" err="1" smtClean="0"/>
                        <a:t>HIP</a:t>
                      </a:r>
                      <a:r>
                        <a:rPr lang="en-US" baseline="0" dirty="0" smtClean="0"/>
                        <a:t/>
                      </a:r>
                      <a:br>
                        <a:rPr lang="en-US" baseline="0" dirty="0" smtClean="0"/>
                      </a:br>
                      <a:r>
                        <a:rPr lang="en-US" baseline="0" dirty="0" smtClean="0"/>
                        <a:t>HOORAY</a:t>
                      </a:r>
                      <a:endParaRPr lang="en-US" dirty="0"/>
                    </a:p>
                  </a:txBody>
                  <a:tcPr>
                    <a:noFill/>
                  </a:tcPr>
                </a:tc>
                <a:tc>
                  <a:txBody>
                    <a:bodyPr/>
                    <a:lstStyle/>
                    <a:p>
                      <a:pPr algn="ctr"/>
                      <a:r>
                        <a:rPr lang="en-US" dirty="0" smtClean="0"/>
                        <a:t>SPIRAL</a:t>
                      </a:r>
                      <a:br>
                        <a:rPr lang="en-US" dirty="0" smtClean="0"/>
                      </a:br>
                      <a:r>
                        <a:rPr lang="en-US" dirty="0" err="1" smtClean="0"/>
                        <a:t>SPIRAL</a:t>
                      </a:r>
                      <a:endParaRPr lang="en-US" dirty="0"/>
                    </a:p>
                  </a:txBody>
                  <a:tcPr>
                    <a:noFill/>
                  </a:tcPr>
                </a:tc>
                <a:tc>
                  <a:txBody>
                    <a:bodyPr/>
                    <a:lstStyle/>
                    <a:p>
                      <a:pPr algn="ctr"/>
                      <a:r>
                        <a:rPr lang="en-US" dirty="0" smtClean="0"/>
                        <a:t>SHAPE-UP</a:t>
                      </a:r>
                      <a:endParaRPr lang="en-US" dirty="0"/>
                    </a:p>
                  </a:txBody>
                  <a:tcPr>
                    <a:noFill/>
                  </a:tcPr>
                </a:tc>
                <a:tc>
                  <a:txBody>
                    <a:bodyPr/>
                    <a:lstStyle/>
                    <a:p>
                      <a:pPr algn="ctr"/>
                      <a:r>
                        <a:rPr lang="en-US" dirty="0" smtClean="0"/>
                        <a:t>LIFE</a:t>
                      </a:r>
                    </a:p>
                    <a:p>
                      <a:pPr algn="ctr"/>
                      <a:r>
                        <a:rPr lang="en-US" dirty="0" smtClean="0"/>
                        <a:t>LINE</a:t>
                      </a:r>
                      <a:endParaRPr lang="en-US" dirty="0"/>
                    </a:p>
                  </a:txBody>
                  <a:tcPr>
                    <a:noFill/>
                  </a:tcPr>
                </a:tc>
                <a:tc>
                  <a:txBody>
                    <a:bodyPr/>
                    <a:lstStyle/>
                    <a:p>
                      <a:pPr algn="ctr"/>
                      <a:r>
                        <a:rPr lang="en-US" dirty="0" smtClean="0"/>
                        <a:t>-Bonus-</a:t>
                      </a:r>
                    </a:p>
                    <a:p>
                      <a:pPr algn="ctr"/>
                      <a:r>
                        <a:rPr lang="en-US" dirty="0" smtClean="0"/>
                        <a:t>FAMILY</a:t>
                      </a:r>
                      <a:r>
                        <a:rPr lang="en-US" baseline="0" dirty="0" smtClean="0"/>
                        <a:t> JEANS</a:t>
                      </a:r>
                      <a:endParaRPr lang="en-US" dirty="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2874270" y="228600"/>
            <a:ext cx="3395481" cy="461665"/>
          </a:xfrm>
          <a:prstGeom prst="rect">
            <a:avLst/>
          </a:prstGeom>
          <a:noFill/>
        </p:spPr>
        <p:txBody>
          <a:bodyPr wrap="none" lIns="91440" tIns="45720" rIns="91440" bIns="45720">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DNA Review Game</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88223608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6707" name="Rectangle 3"/>
          <p:cNvSpPr>
            <a:spLocks noGrp="1" noChangeArrowheads="1"/>
          </p:cNvSpPr>
          <p:nvPr>
            <p:ph idx="1"/>
          </p:nvPr>
        </p:nvSpPr>
        <p:spPr>
          <a:xfrm>
            <a:off x="457200" y="457200"/>
            <a:ext cx="8229600" cy="5673725"/>
          </a:xfrm>
        </p:spPr>
        <p:txBody>
          <a:bodyPr/>
          <a:lstStyle/>
          <a:p>
            <a:pPr eaLnBrk="1" hangingPunct="1">
              <a:defRPr/>
            </a:pPr>
            <a:r>
              <a:rPr lang="en-US" dirty="0" smtClean="0"/>
              <a:t>.</a:t>
            </a:r>
          </a:p>
        </p:txBody>
      </p:sp>
      <p:pic>
        <p:nvPicPr>
          <p:cNvPr id="58371" name="Picture 5" descr="http://www.itowler.com/Blog-Images/D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8458200" cy="62484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spcBef>
                <a:spcPct val="20000"/>
              </a:spcBef>
              <a:buClr>
                <a:schemeClr val="hlink"/>
              </a:buClr>
              <a:buSzPct val="65000"/>
              <a:buFont typeface="Wingdings" pitchFamily="2" charset="2"/>
              <a:buNone/>
            </a:pPr>
            <a:r>
              <a:rPr lang="en-US" sz="800" b="1"/>
              <a:t>Copyright © 2010 Ryan P. Murphy</a:t>
            </a:r>
          </a:p>
        </p:txBody>
      </p:sp>
      <p:sp>
        <p:nvSpPr>
          <p:cNvPr id="6" name="Rectangle 5"/>
          <p:cNvSpPr/>
          <p:nvPr/>
        </p:nvSpPr>
        <p:spPr bwMode="auto">
          <a:xfrm>
            <a:off x="304800" y="304800"/>
            <a:ext cx="8458200" cy="6248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pic>
        <p:nvPicPr>
          <p:cNvPr id="7"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8153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88162" name="Picture 2" descr="http://timkanebooks.files.wordpress.com/2012/09/junkdna.gif"/>
          <p:cNvPicPr>
            <a:picLocks noChangeAspect="1" noChangeArrowheads="1"/>
          </p:cNvPicPr>
          <p:nvPr/>
        </p:nvPicPr>
        <p:blipFill>
          <a:blip r:embed="rId4" cstate="print"/>
          <a:srcRect/>
          <a:stretch>
            <a:fillRect/>
          </a:stretch>
        </p:blipFill>
        <p:spPr bwMode="auto">
          <a:xfrm>
            <a:off x="726657" y="2633440"/>
            <a:ext cx="1524000" cy="1152659"/>
          </a:xfrm>
          <a:prstGeom prst="rect">
            <a:avLst/>
          </a:prstGeom>
          <a:noFill/>
        </p:spPr>
      </p:pic>
      <p:pic>
        <p:nvPicPr>
          <p:cNvPr id="988165" name="Picture 5" descr="https://encrypted-tbn2.gstatic.com/images?q=tbn:ANd9GcQDuWXOMdrvjiiaE7f0gUkRzSJR-ora2EOT68WQv3MDKk5TIq8j"/>
          <p:cNvPicPr>
            <a:picLocks noChangeAspect="1" noChangeArrowheads="1"/>
          </p:cNvPicPr>
          <p:nvPr/>
        </p:nvPicPr>
        <p:blipFill>
          <a:blip r:embed="rId5" cstate="print"/>
          <a:srcRect/>
          <a:stretch>
            <a:fillRect/>
          </a:stretch>
        </p:blipFill>
        <p:spPr bwMode="auto">
          <a:xfrm>
            <a:off x="5791200" y="1676400"/>
            <a:ext cx="2962275" cy="3048000"/>
          </a:xfrm>
          <a:prstGeom prst="rect">
            <a:avLst/>
          </a:prstGeom>
          <a:noFill/>
        </p:spPr>
      </p:pic>
      <p:pic>
        <p:nvPicPr>
          <p:cNvPr id="988167" name="Picture 7" descr="http://www.danforthcenter.org/science/core_facilities/integrated_microscopy/gallery/Cells/images/nuclear_pores.jpg"/>
          <p:cNvPicPr>
            <a:picLocks noChangeAspect="1" noChangeArrowheads="1"/>
          </p:cNvPicPr>
          <p:nvPr/>
        </p:nvPicPr>
        <p:blipFill>
          <a:blip r:embed="rId6" cstate="print"/>
          <a:srcRect/>
          <a:stretch>
            <a:fillRect/>
          </a:stretch>
        </p:blipFill>
        <p:spPr bwMode="auto">
          <a:xfrm flipH="1">
            <a:off x="2286000" y="1752600"/>
            <a:ext cx="1219200" cy="2590800"/>
          </a:xfrm>
          <a:prstGeom prst="rect">
            <a:avLst/>
          </a:prstGeom>
          <a:noFill/>
        </p:spPr>
      </p:pic>
      <p:pic>
        <p:nvPicPr>
          <p:cNvPr id="12" name="Picture 3"/>
          <p:cNvPicPr>
            <a:picLocks noChangeAspect="1" noChangeArrowheads="1"/>
          </p:cNvPicPr>
          <p:nvPr/>
        </p:nvPicPr>
        <p:blipFill>
          <a:blip r:embed="rId7" cstate="print"/>
          <a:srcRect/>
          <a:stretch>
            <a:fillRect/>
          </a:stretch>
        </p:blipFill>
        <p:spPr bwMode="auto">
          <a:xfrm rot="5400000">
            <a:off x="4395787" y="1243013"/>
            <a:ext cx="604838" cy="2233612"/>
          </a:xfrm>
          <a:prstGeom prst="rect">
            <a:avLst/>
          </a:prstGeom>
          <a:noFill/>
          <a:ln w="9525">
            <a:noFill/>
            <a:miter lim="800000"/>
            <a:headEnd/>
            <a:tailEnd/>
          </a:ln>
        </p:spPr>
      </p:pic>
      <p:sp>
        <p:nvSpPr>
          <p:cNvPr id="13" name="Rectangle 12"/>
          <p:cNvSpPr/>
          <p:nvPr/>
        </p:nvSpPr>
        <p:spPr>
          <a:xfrm>
            <a:off x="1981200" y="4038600"/>
            <a:ext cx="1826141" cy="830997"/>
          </a:xfrm>
          <a:prstGeom prst="rect">
            <a:avLst/>
          </a:prstGeom>
          <a:noFill/>
        </p:spPr>
        <p:txBody>
          <a:bodyPr wrap="none" lIns="91440" tIns="45720" rIns="91440" bIns="45720">
            <a:spAutoFit/>
          </a:bodyPr>
          <a:lstStyle/>
          <a:p>
            <a:pPr algn="ctr"/>
            <a:r>
              <a:rPr lang="en-US" sz="2400" b="1" cap="none" spc="0"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Nuclear</a:t>
            </a:r>
          </a:p>
          <a:p>
            <a:pPr algn="ctr"/>
            <a:r>
              <a:rPr lang="en-US" sz="2400" b="1"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Membrane</a:t>
            </a:r>
            <a:endParaRPr lang="en-US" sz="2400" b="1" cap="none" spc="0" dirty="0">
              <a:ln w="17780" cmpd="sng">
                <a:solidFill>
                  <a:sysClr val="windowText" lastClr="000000"/>
                </a:solidFill>
                <a:prstDash val="solid"/>
                <a:miter lim="800000"/>
              </a:ln>
              <a:solidFill>
                <a:srgbClr val="7030A0"/>
              </a:solidFill>
              <a:effectLst>
                <a:outerShdw blurRad="50800" algn="tl" rotWithShape="0">
                  <a:srgbClr val="000000"/>
                </a:outerShdw>
              </a:effectLst>
            </a:endParaRPr>
          </a:p>
        </p:txBody>
      </p:sp>
      <p:sp>
        <p:nvSpPr>
          <p:cNvPr id="14" name="Freeform 13"/>
          <p:cNvSpPr/>
          <p:nvPr/>
        </p:nvSpPr>
        <p:spPr bwMode="auto">
          <a:xfrm>
            <a:off x="5166089" y="3207026"/>
            <a:ext cx="919205" cy="702365"/>
          </a:xfrm>
          <a:custGeom>
            <a:avLst/>
            <a:gdLst>
              <a:gd name="connsiteX0" fmla="*/ 320311 w 919205"/>
              <a:gd name="connsiteY0" fmla="*/ 132522 h 702365"/>
              <a:gd name="connsiteX1" fmla="*/ 148033 w 919205"/>
              <a:gd name="connsiteY1" fmla="*/ 251791 h 702365"/>
              <a:gd name="connsiteX2" fmla="*/ 81772 w 919205"/>
              <a:gd name="connsiteY2" fmla="*/ 344557 h 702365"/>
              <a:gd name="connsiteX3" fmla="*/ 42015 w 919205"/>
              <a:gd name="connsiteY3" fmla="*/ 384313 h 702365"/>
              <a:gd name="connsiteX4" fmla="*/ 28763 w 919205"/>
              <a:gd name="connsiteY4" fmla="*/ 424070 h 702365"/>
              <a:gd name="connsiteX5" fmla="*/ 2259 w 919205"/>
              <a:gd name="connsiteY5" fmla="*/ 477078 h 702365"/>
              <a:gd name="connsiteX6" fmla="*/ 15511 w 919205"/>
              <a:gd name="connsiteY6" fmla="*/ 530087 h 702365"/>
              <a:gd name="connsiteX7" fmla="*/ 81772 w 919205"/>
              <a:gd name="connsiteY7" fmla="*/ 622852 h 702365"/>
              <a:gd name="connsiteX8" fmla="*/ 121528 w 919205"/>
              <a:gd name="connsiteY8" fmla="*/ 636104 h 702365"/>
              <a:gd name="connsiteX9" fmla="*/ 227546 w 919205"/>
              <a:gd name="connsiteY9" fmla="*/ 702365 h 702365"/>
              <a:gd name="connsiteX10" fmla="*/ 519094 w 919205"/>
              <a:gd name="connsiteY10" fmla="*/ 689113 h 702365"/>
              <a:gd name="connsiteX11" fmla="*/ 625111 w 919205"/>
              <a:gd name="connsiteY11" fmla="*/ 662609 h 702365"/>
              <a:gd name="connsiteX12" fmla="*/ 770885 w 919205"/>
              <a:gd name="connsiteY12" fmla="*/ 649357 h 702365"/>
              <a:gd name="connsiteX13" fmla="*/ 890154 w 919205"/>
              <a:gd name="connsiteY13" fmla="*/ 596348 h 702365"/>
              <a:gd name="connsiteX14" fmla="*/ 890154 w 919205"/>
              <a:gd name="connsiteY14" fmla="*/ 159026 h 702365"/>
              <a:gd name="connsiteX15" fmla="*/ 810641 w 919205"/>
              <a:gd name="connsiteY15" fmla="*/ 79513 h 702365"/>
              <a:gd name="connsiteX16" fmla="*/ 784137 w 919205"/>
              <a:gd name="connsiteY16" fmla="*/ 39757 h 702365"/>
              <a:gd name="connsiteX17" fmla="*/ 678120 w 919205"/>
              <a:gd name="connsiteY17" fmla="*/ 0 h 702365"/>
              <a:gd name="connsiteX18" fmla="*/ 360068 w 919205"/>
              <a:gd name="connsiteY18" fmla="*/ 13252 h 702365"/>
              <a:gd name="connsiteX19" fmla="*/ 280554 w 919205"/>
              <a:gd name="connsiteY19" fmla="*/ 39757 h 702365"/>
              <a:gd name="connsiteX20" fmla="*/ 254050 w 919205"/>
              <a:gd name="connsiteY20" fmla="*/ 212035 h 70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9205" h="702365">
                <a:moveTo>
                  <a:pt x="320311" y="132522"/>
                </a:moveTo>
                <a:cubicBezTo>
                  <a:pt x="262885" y="172278"/>
                  <a:pt x="186776" y="193677"/>
                  <a:pt x="148033" y="251791"/>
                </a:cubicBezTo>
                <a:cubicBezTo>
                  <a:pt x="127060" y="283250"/>
                  <a:pt x="106423" y="315798"/>
                  <a:pt x="81772" y="344557"/>
                </a:cubicBezTo>
                <a:cubicBezTo>
                  <a:pt x="69575" y="358787"/>
                  <a:pt x="55267" y="371061"/>
                  <a:pt x="42015" y="384313"/>
                </a:cubicBezTo>
                <a:cubicBezTo>
                  <a:pt x="37598" y="397565"/>
                  <a:pt x="34266" y="411230"/>
                  <a:pt x="28763" y="424070"/>
                </a:cubicBezTo>
                <a:cubicBezTo>
                  <a:pt x="20981" y="442228"/>
                  <a:pt x="4709" y="457476"/>
                  <a:pt x="2259" y="477078"/>
                </a:cubicBezTo>
                <a:cubicBezTo>
                  <a:pt x="0" y="495151"/>
                  <a:pt x="9116" y="513033"/>
                  <a:pt x="15511" y="530087"/>
                </a:cubicBezTo>
                <a:cubicBezTo>
                  <a:pt x="29330" y="566938"/>
                  <a:pt x="48031" y="600358"/>
                  <a:pt x="81772" y="622852"/>
                </a:cubicBezTo>
                <a:cubicBezTo>
                  <a:pt x="93395" y="630600"/>
                  <a:pt x="108763" y="630431"/>
                  <a:pt x="121528" y="636104"/>
                </a:cubicBezTo>
                <a:cubicBezTo>
                  <a:pt x="203146" y="672379"/>
                  <a:pt x="183911" y="658732"/>
                  <a:pt x="227546" y="702365"/>
                </a:cubicBezTo>
                <a:cubicBezTo>
                  <a:pt x="324729" y="697948"/>
                  <a:pt x="422077" y="696299"/>
                  <a:pt x="519094" y="689113"/>
                </a:cubicBezTo>
                <a:cubicBezTo>
                  <a:pt x="725594" y="673817"/>
                  <a:pt x="485506" y="682552"/>
                  <a:pt x="625111" y="662609"/>
                </a:cubicBezTo>
                <a:cubicBezTo>
                  <a:pt x="673412" y="655709"/>
                  <a:pt x="722294" y="653774"/>
                  <a:pt x="770885" y="649357"/>
                </a:cubicBezTo>
                <a:cubicBezTo>
                  <a:pt x="865508" y="617815"/>
                  <a:pt x="827152" y="638349"/>
                  <a:pt x="890154" y="596348"/>
                </a:cubicBezTo>
                <a:cubicBezTo>
                  <a:pt x="893369" y="535268"/>
                  <a:pt x="919205" y="242027"/>
                  <a:pt x="890154" y="159026"/>
                </a:cubicBezTo>
                <a:cubicBezTo>
                  <a:pt x="877771" y="123648"/>
                  <a:pt x="831433" y="110701"/>
                  <a:pt x="810641" y="79513"/>
                </a:cubicBezTo>
                <a:cubicBezTo>
                  <a:pt x="801806" y="66261"/>
                  <a:pt x="796372" y="49953"/>
                  <a:pt x="784137" y="39757"/>
                </a:cubicBezTo>
                <a:cubicBezTo>
                  <a:pt x="754436" y="15006"/>
                  <a:pt x="713786" y="8917"/>
                  <a:pt x="678120" y="0"/>
                </a:cubicBezTo>
                <a:cubicBezTo>
                  <a:pt x="572103" y="4417"/>
                  <a:pt x="465651" y="2694"/>
                  <a:pt x="360068" y="13252"/>
                </a:cubicBezTo>
                <a:cubicBezTo>
                  <a:pt x="332268" y="16032"/>
                  <a:pt x="280554" y="39757"/>
                  <a:pt x="280554" y="39757"/>
                </a:cubicBezTo>
                <a:cubicBezTo>
                  <a:pt x="244272" y="148605"/>
                  <a:pt x="254050" y="91332"/>
                  <a:pt x="254050" y="212035"/>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Freeform 14"/>
          <p:cNvSpPr/>
          <p:nvPr/>
        </p:nvSpPr>
        <p:spPr bwMode="auto">
          <a:xfrm>
            <a:off x="5049078" y="3856383"/>
            <a:ext cx="1171083" cy="357808"/>
          </a:xfrm>
          <a:custGeom>
            <a:avLst/>
            <a:gdLst>
              <a:gd name="connsiteX0" fmla="*/ 198783 w 1171083"/>
              <a:gd name="connsiteY0" fmla="*/ 132521 h 357808"/>
              <a:gd name="connsiteX1" fmla="*/ 79513 w 1171083"/>
              <a:gd name="connsiteY1" fmla="*/ 159026 h 357808"/>
              <a:gd name="connsiteX2" fmla="*/ 39757 w 1171083"/>
              <a:gd name="connsiteY2" fmla="*/ 172278 h 357808"/>
              <a:gd name="connsiteX3" fmla="*/ 13252 w 1171083"/>
              <a:gd name="connsiteY3" fmla="*/ 198782 h 357808"/>
              <a:gd name="connsiteX4" fmla="*/ 0 w 1171083"/>
              <a:gd name="connsiteY4" fmla="*/ 251791 h 357808"/>
              <a:gd name="connsiteX5" fmla="*/ 39757 w 1171083"/>
              <a:gd name="connsiteY5" fmla="*/ 344556 h 357808"/>
              <a:gd name="connsiteX6" fmla="*/ 79513 w 1171083"/>
              <a:gd name="connsiteY6" fmla="*/ 357808 h 357808"/>
              <a:gd name="connsiteX7" fmla="*/ 344557 w 1171083"/>
              <a:gd name="connsiteY7" fmla="*/ 344556 h 357808"/>
              <a:gd name="connsiteX8" fmla="*/ 450574 w 1171083"/>
              <a:gd name="connsiteY8" fmla="*/ 318052 h 357808"/>
              <a:gd name="connsiteX9" fmla="*/ 980661 w 1171083"/>
              <a:gd name="connsiteY9" fmla="*/ 304800 h 357808"/>
              <a:gd name="connsiteX10" fmla="*/ 1046922 w 1171083"/>
              <a:gd name="connsiteY10" fmla="*/ 278295 h 357808"/>
              <a:gd name="connsiteX11" fmla="*/ 1139687 w 1171083"/>
              <a:gd name="connsiteY11" fmla="*/ 238539 h 357808"/>
              <a:gd name="connsiteX12" fmla="*/ 1139687 w 1171083"/>
              <a:gd name="connsiteY12" fmla="*/ 92765 h 357808"/>
              <a:gd name="connsiteX13" fmla="*/ 1099931 w 1171083"/>
              <a:gd name="connsiteY13" fmla="*/ 79513 h 357808"/>
              <a:gd name="connsiteX14" fmla="*/ 1033670 w 1171083"/>
              <a:gd name="connsiteY14" fmla="*/ 26504 h 357808"/>
              <a:gd name="connsiteX15" fmla="*/ 954157 w 1171083"/>
              <a:gd name="connsiteY15" fmla="*/ 13252 h 357808"/>
              <a:gd name="connsiteX16" fmla="*/ 914400 w 1171083"/>
              <a:gd name="connsiteY16" fmla="*/ 0 h 357808"/>
              <a:gd name="connsiteX17" fmla="*/ 808383 w 1171083"/>
              <a:gd name="connsiteY17" fmla="*/ 13252 h 357808"/>
              <a:gd name="connsiteX18" fmla="*/ 424070 w 1171083"/>
              <a:gd name="connsiteY18" fmla="*/ 39756 h 357808"/>
              <a:gd name="connsiteX19" fmla="*/ 357809 w 1171083"/>
              <a:gd name="connsiteY19" fmla="*/ 53008 h 357808"/>
              <a:gd name="connsiteX20" fmla="*/ 318052 w 1171083"/>
              <a:gd name="connsiteY20" fmla="*/ 66260 h 357808"/>
              <a:gd name="connsiteX21" fmla="*/ 212035 w 1171083"/>
              <a:gd name="connsiteY21" fmla="*/ 79513 h 357808"/>
              <a:gd name="connsiteX22" fmla="*/ 132522 w 1171083"/>
              <a:gd name="connsiteY22" fmla="*/ 92765 h 357808"/>
              <a:gd name="connsiteX23" fmla="*/ 66261 w 1171083"/>
              <a:gd name="connsiteY23" fmla="*/ 145774 h 357808"/>
              <a:gd name="connsiteX24" fmla="*/ 53009 w 1171083"/>
              <a:gd name="connsiteY24" fmla="*/ 198782 h 3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1083" h="357808">
                <a:moveTo>
                  <a:pt x="198783" y="132521"/>
                </a:moveTo>
                <a:cubicBezTo>
                  <a:pt x="159026" y="141356"/>
                  <a:pt x="119024" y="149148"/>
                  <a:pt x="79513" y="159026"/>
                </a:cubicBezTo>
                <a:cubicBezTo>
                  <a:pt x="65961" y="162414"/>
                  <a:pt x="51735" y="165091"/>
                  <a:pt x="39757" y="172278"/>
                </a:cubicBezTo>
                <a:cubicBezTo>
                  <a:pt x="29043" y="178706"/>
                  <a:pt x="22087" y="189947"/>
                  <a:pt x="13252" y="198782"/>
                </a:cubicBezTo>
                <a:cubicBezTo>
                  <a:pt x="8835" y="216452"/>
                  <a:pt x="0" y="233578"/>
                  <a:pt x="0" y="251791"/>
                </a:cubicBezTo>
                <a:cubicBezTo>
                  <a:pt x="0" y="290286"/>
                  <a:pt x="6035" y="324323"/>
                  <a:pt x="39757" y="344556"/>
                </a:cubicBezTo>
                <a:cubicBezTo>
                  <a:pt x="51735" y="351743"/>
                  <a:pt x="66261" y="353391"/>
                  <a:pt x="79513" y="357808"/>
                </a:cubicBezTo>
                <a:cubicBezTo>
                  <a:pt x="167861" y="353391"/>
                  <a:pt x="256602" y="353980"/>
                  <a:pt x="344557" y="344556"/>
                </a:cubicBezTo>
                <a:cubicBezTo>
                  <a:pt x="380776" y="340675"/>
                  <a:pt x="414159" y="318962"/>
                  <a:pt x="450574" y="318052"/>
                </a:cubicBezTo>
                <a:lnTo>
                  <a:pt x="980661" y="304800"/>
                </a:lnTo>
                <a:cubicBezTo>
                  <a:pt x="1002748" y="295965"/>
                  <a:pt x="1025184" y="287956"/>
                  <a:pt x="1046922" y="278295"/>
                </a:cubicBezTo>
                <a:cubicBezTo>
                  <a:pt x="1145170" y="234629"/>
                  <a:pt x="1058036" y="265756"/>
                  <a:pt x="1139687" y="238539"/>
                </a:cubicBezTo>
                <a:cubicBezTo>
                  <a:pt x="1157764" y="184308"/>
                  <a:pt x="1171083" y="163407"/>
                  <a:pt x="1139687" y="92765"/>
                </a:cubicBezTo>
                <a:cubicBezTo>
                  <a:pt x="1134014" y="80000"/>
                  <a:pt x="1113183" y="83930"/>
                  <a:pt x="1099931" y="79513"/>
                </a:cubicBezTo>
                <a:cubicBezTo>
                  <a:pt x="1081836" y="61418"/>
                  <a:pt x="1058746" y="34863"/>
                  <a:pt x="1033670" y="26504"/>
                </a:cubicBezTo>
                <a:cubicBezTo>
                  <a:pt x="1008179" y="18007"/>
                  <a:pt x="980387" y="19081"/>
                  <a:pt x="954157" y="13252"/>
                </a:cubicBezTo>
                <a:cubicBezTo>
                  <a:pt x="940520" y="10222"/>
                  <a:pt x="927652" y="4417"/>
                  <a:pt x="914400" y="0"/>
                </a:cubicBezTo>
                <a:cubicBezTo>
                  <a:pt x="879061" y="4417"/>
                  <a:pt x="843837" y="9876"/>
                  <a:pt x="808383" y="13252"/>
                </a:cubicBezTo>
                <a:cubicBezTo>
                  <a:pt x="701377" y="23443"/>
                  <a:pt x="526519" y="33353"/>
                  <a:pt x="424070" y="39756"/>
                </a:cubicBezTo>
                <a:cubicBezTo>
                  <a:pt x="401983" y="44173"/>
                  <a:pt x="379661" y="47545"/>
                  <a:pt x="357809" y="53008"/>
                </a:cubicBezTo>
                <a:cubicBezTo>
                  <a:pt x="344257" y="56396"/>
                  <a:pt x="331796" y="63761"/>
                  <a:pt x="318052" y="66260"/>
                </a:cubicBezTo>
                <a:cubicBezTo>
                  <a:pt x="283012" y="72631"/>
                  <a:pt x="247291" y="74476"/>
                  <a:pt x="212035" y="79513"/>
                </a:cubicBezTo>
                <a:cubicBezTo>
                  <a:pt x="185435" y="83313"/>
                  <a:pt x="159026" y="88348"/>
                  <a:pt x="132522" y="92765"/>
                </a:cubicBezTo>
                <a:cubicBezTo>
                  <a:pt x="118474" y="102130"/>
                  <a:pt x="75704" y="126888"/>
                  <a:pt x="66261" y="145774"/>
                </a:cubicBezTo>
                <a:cubicBezTo>
                  <a:pt x="58116" y="162064"/>
                  <a:pt x="53009" y="198782"/>
                  <a:pt x="53009" y="198782"/>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8" name="Rectangle 17"/>
          <p:cNvSpPr/>
          <p:nvPr/>
        </p:nvSpPr>
        <p:spPr>
          <a:xfrm>
            <a:off x="381000" y="4648200"/>
            <a:ext cx="1821332" cy="1077218"/>
          </a:xfrm>
          <a:prstGeom prst="rect">
            <a:avLst/>
          </a:prstGeom>
          <a:noFill/>
        </p:spPr>
        <p:txBody>
          <a:bodyPr wrap="none" lIns="91440" tIns="45720" rIns="91440" bIns="45720">
            <a:spAutoFit/>
          </a:bodyPr>
          <a:lstStyle/>
          <a:p>
            <a:pPr algn="ctr"/>
            <a:r>
              <a:rPr lang="en-US" b="1" cap="none" spc="0"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Inside </a:t>
            </a:r>
          </a:p>
          <a:p>
            <a:pPr algn="ctr"/>
            <a:r>
              <a:rPr lang="en-US" b="1"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Nucleus</a:t>
            </a:r>
            <a:endParaRPr lang="en-US" b="1" cap="none" spc="0" dirty="0">
              <a:ln w="17780" cmpd="sng">
                <a:solidFill>
                  <a:sysClr val="windowText" lastClr="000000"/>
                </a:solidFill>
                <a:prstDash val="solid"/>
                <a:miter lim="800000"/>
              </a:ln>
              <a:solidFill>
                <a:srgbClr val="7030A0"/>
              </a:solidFill>
              <a:effectLst>
                <a:outerShdw blurRad="50800" algn="tl" rotWithShape="0">
                  <a:srgbClr val="000000"/>
                </a:outerShdw>
              </a:effectLst>
            </a:endParaRPr>
          </a:p>
        </p:txBody>
      </p:sp>
      <p:pic>
        <p:nvPicPr>
          <p:cNvPr id="19" name="Picture 3"/>
          <p:cNvPicPr>
            <a:picLocks noChangeAspect="1" noChangeArrowheads="1"/>
          </p:cNvPicPr>
          <p:nvPr/>
        </p:nvPicPr>
        <p:blipFill>
          <a:blip r:embed="rId7" cstate="print"/>
          <a:srcRect/>
          <a:stretch>
            <a:fillRect/>
          </a:stretch>
        </p:blipFill>
        <p:spPr bwMode="auto">
          <a:xfrm rot="3814095">
            <a:off x="3127207" y="4504146"/>
            <a:ext cx="604838" cy="2593982"/>
          </a:xfrm>
          <a:prstGeom prst="rect">
            <a:avLst/>
          </a:prstGeom>
          <a:noFill/>
          <a:ln w="9525">
            <a:noFill/>
            <a:miter lim="800000"/>
            <a:headEnd/>
            <a:tailEnd/>
          </a:ln>
        </p:spPr>
      </p:pic>
      <p:sp>
        <p:nvSpPr>
          <p:cNvPr id="21" name="Freeform 20"/>
          <p:cNvSpPr/>
          <p:nvPr/>
        </p:nvSpPr>
        <p:spPr bwMode="auto">
          <a:xfrm>
            <a:off x="2835965" y="5022574"/>
            <a:ext cx="1222891" cy="1467942"/>
          </a:xfrm>
          <a:custGeom>
            <a:avLst/>
            <a:gdLst>
              <a:gd name="connsiteX0" fmla="*/ 954157 w 1222891"/>
              <a:gd name="connsiteY0" fmla="*/ 437322 h 1467942"/>
              <a:gd name="connsiteX1" fmla="*/ 901148 w 1222891"/>
              <a:gd name="connsiteY1" fmla="*/ 344556 h 1467942"/>
              <a:gd name="connsiteX2" fmla="*/ 834887 w 1222891"/>
              <a:gd name="connsiteY2" fmla="*/ 291548 h 1467942"/>
              <a:gd name="connsiteX3" fmla="*/ 808383 w 1222891"/>
              <a:gd name="connsiteY3" fmla="*/ 251791 h 1467942"/>
              <a:gd name="connsiteX4" fmla="*/ 781878 w 1222891"/>
              <a:gd name="connsiteY4" fmla="*/ 225287 h 1467942"/>
              <a:gd name="connsiteX5" fmla="*/ 755374 w 1222891"/>
              <a:gd name="connsiteY5" fmla="*/ 185530 h 1467942"/>
              <a:gd name="connsiteX6" fmla="*/ 636105 w 1222891"/>
              <a:gd name="connsiteY6" fmla="*/ 79513 h 1467942"/>
              <a:gd name="connsiteX7" fmla="*/ 596348 w 1222891"/>
              <a:gd name="connsiteY7" fmla="*/ 66261 h 1467942"/>
              <a:gd name="connsiteX8" fmla="*/ 344557 w 1222891"/>
              <a:gd name="connsiteY8" fmla="*/ 79513 h 1467942"/>
              <a:gd name="connsiteX9" fmla="*/ 265044 w 1222891"/>
              <a:gd name="connsiteY9" fmla="*/ 119269 h 1467942"/>
              <a:gd name="connsiteX10" fmla="*/ 225287 w 1222891"/>
              <a:gd name="connsiteY10" fmla="*/ 132522 h 1467942"/>
              <a:gd name="connsiteX11" fmla="*/ 172278 w 1222891"/>
              <a:gd name="connsiteY11" fmla="*/ 172278 h 1467942"/>
              <a:gd name="connsiteX12" fmla="*/ 132522 w 1222891"/>
              <a:gd name="connsiteY12" fmla="*/ 291548 h 1467942"/>
              <a:gd name="connsiteX13" fmla="*/ 119270 w 1222891"/>
              <a:gd name="connsiteY13" fmla="*/ 344556 h 1467942"/>
              <a:gd name="connsiteX14" fmla="*/ 145774 w 1222891"/>
              <a:gd name="connsiteY14" fmla="*/ 715617 h 1467942"/>
              <a:gd name="connsiteX15" fmla="*/ 159026 w 1222891"/>
              <a:gd name="connsiteY15" fmla="*/ 781878 h 1467942"/>
              <a:gd name="connsiteX16" fmla="*/ 185531 w 1222891"/>
              <a:gd name="connsiteY16" fmla="*/ 901148 h 1467942"/>
              <a:gd name="connsiteX17" fmla="*/ 225287 w 1222891"/>
              <a:gd name="connsiteY17" fmla="*/ 1020417 h 1467942"/>
              <a:gd name="connsiteX18" fmla="*/ 278296 w 1222891"/>
              <a:gd name="connsiteY18" fmla="*/ 1126435 h 1467942"/>
              <a:gd name="connsiteX19" fmla="*/ 318052 w 1222891"/>
              <a:gd name="connsiteY19" fmla="*/ 1152939 h 1467942"/>
              <a:gd name="connsiteX20" fmla="*/ 397565 w 1222891"/>
              <a:gd name="connsiteY20" fmla="*/ 1272209 h 1467942"/>
              <a:gd name="connsiteX21" fmla="*/ 437322 w 1222891"/>
              <a:gd name="connsiteY21" fmla="*/ 1311965 h 1467942"/>
              <a:gd name="connsiteX22" fmla="*/ 516835 w 1222891"/>
              <a:gd name="connsiteY22" fmla="*/ 1364974 h 1467942"/>
              <a:gd name="connsiteX23" fmla="*/ 874644 w 1222891"/>
              <a:gd name="connsiteY23" fmla="*/ 1351722 h 1467942"/>
              <a:gd name="connsiteX24" fmla="*/ 967409 w 1222891"/>
              <a:gd name="connsiteY24" fmla="*/ 1325217 h 1467942"/>
              <a:gd name="connsiteX25" fmla="*/ 1020418 w 1222891"/>
              <a:gd name="connsiteY25" fmla="*/ 1285461 h 1467942"/>
              <a:gd name="connsiteX26" fmla="*/ 1060174 w 1222891"/>
              <a:gd name="connsiteY26" fmla="*/ 1258956 h 1467942"/>
              <a:gd name="connsiteX27" fmla="*/ 1086678 w 1222891"/>
              <a:gd name="connsiteY27" fmla="*/ 1219200 h 1467942"/>
              <a:gd name="connsiteX28" fmla="*/ 1152939 w 1222891"/>
              <a:gd name="connsiteY28" fmla="*/ 1126435 h 1467942"/>
              <a:gd name="connsiteX29" fmla="*/ 1139687 w 1222891"/>
              <a:gd name="connsiteY29" fmla="*/ 715617 h 1467942"/>
              <a:gd name="connsiteX30" fmla="*/ 1126435 w 1222891"/>
              <a:gd name="connsiteY30" fmla="*/ 675861 h 1467942"/>
              <a:gd name="connsiteX31" fmla="*/ 1099931 w 1222891"/>
              <a:gd name="connsiteY31" fmla="*/ 649356 h 1467942"/>
              <a:gd name="connsiteX32" fmla="*/ 1086678 w 1222891"/>
              <a:gd name="connsiteY32" fmla="*/ 609600 h 1467942"/>
              <a:gd name="connsiteX33" fmla="*/ 1086678 w 1222891"/>
              <a:gd name="connsiteY33" fmla="*/ 569843 h 1467942"/>
              <a:gd name="connsiteX34" fmla="*/ 1166192 w 1222891"/>
              <a:gd name="connsiteY34" fmla="*/ 583096 h 1467942"/>
              <a:gd name="connsiteX35" fmla="*/ 1205948 w 1222891"/>
              <a:gd name="connsiteY35" fmla="*/ 596348 h 1467942"/>
              <a:gd name="connsiteX36" fmla="*/ 1219200 w 1222891"/>
              <a:gd name="connsiteY36" fmla="*/ 636104 h 1467942"/>
              <a:gd name="connsiteX37" fmla="*/ 1205948 w 1222891"/>
              <a:gd name="connsiteY37" fmla="*/ 1298713 h 1467942"/>
              <a:gd name="connsiteX38" fmla="*/ 1166192 w 1222891"/>
              <a:gd name="connsiteY38" fmla="*/ 1325217 h 1467942"/>
              <a:gd name="connsiteX39" fmla="*/ 1073426 w 1222891"/>
              <a:gd name="connsiteY39" fmla="*/ 1404730 h 1467942"/>
              <a:gd name="connsiteX40" fmla="*/ 927652 w 1222891"/>
              <a:gd name="connsiteY40" fmla="*/ 1444487 h 1467942"/>
              <a:gd name="connsiteX41" fmla="*/ 410818 w 1222891"/>
              <a:gd name="connsiteY41" fmla="*/ 1417983 h 1467942"/>
              <a:gd name="connsiteX42" fmla="*/ 371061 w 1222891"/>
              <a:gd name="connsiteY42" fmla="*/ 1404730 h 1467942"/>
              <a:gd name="connsiteX43" fmla="*/ 251792 w 1222891"/>
              <a:gd name="connsiteY43" fmla="*/ 1298713 h 1467942"/>
              <a:gd name="connsiteX44" fmla="*/ 225287 w 1222891"/>
              <a:gd name="connsiteY44" fmla="*/ 1272209 h 1467942"/>
              <a:gd name="connsiteX45" fmla="*/ 145774 w 1222891"/>
              <a:gd name="connsiteY45" fmla="*/ 1166191 h 1467942"/>
              <a:gd name="connsiteX46" fmla="*/ 66261 w 1222891"/>
              <a:gd name="connsiteY46" fmla="*/ 1046922 h 1467942"/>
              <a:gd name="connsiteX47" fmla="*/ 39757 w 1222891"/>
              <a:gd name="connsiteY47" fmla="*/ 1007165 h 1467942"/>
              <a:gd name="connsiteX48" fmla="*/ 0 w 1222891"/>
              <a:gd name="connsiteY48" fmla="*/ 861391 h 1467942"/>
              <a:gd name="connsiteX49" fmla="*/ 13252 w 1222891"/>
              <a:gd name="connsiteY49" fmla="*/ 159026 h 1467942"/>
              <a:gd name="connsiteX50" fmla="*/ 53009 w 1222891"/>
              <a:gd name="connsiteY50" fmla="*/ 53009 h 1467942"/>
              <a:gd name="connsiteX51" fmla="*/ 106018 w 1222891"/>
              <a:gd name="connsiteY51" fmla="*/ 0 h 1467942"/>
              <a:gd name="connsiteX52" fmla="*/ 781878 w 1222891"/>
              <a:gd name="connsiteY52" fmla="*/ 13252 h 1467942"/>
              <a:gd name="connsiteX53" fmla="*/ 834887 w 1222891"/>
              <a:gd name="connsiteY53" fmla="*/ 66261 h 1467942"/>
              <a:gd name="connsiteX54" fmla="*/ 887896 w 1222891"/>
              <a:gd name="connsiteY54" fmla="*/ 106017 h 1467942"/>
              <a:gd name="connsiteX55" fmla="*/ 914400 w 1222891"/>
              <a:gd name="connsiteY55" fmla="*/ 145774 h 1467942"/>
              <a:gd name="connsiteX56" fmla="*/ 940905 w 1222891"/>
              <a:gd name="connsiteY56" fmla="*/ 278296 h 1467942"/>
              <a:gd name="connsiteX57" fmla="*/ 954157 w 1222891"/>
              <a:gd name="connsiteY57" fmla="*/ 437322 h 14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222891" h="1467942">
                <a:moveTo>
                  <a:pt x="954157" y="437322"/>
                </a:moveTo>
                <a:cubicBezTo>
                  <a:pt x="947531" y="448365"/>
                  <a:pt x="941264" y="384672"/>
                  <a:pt x="901148" y="344556"/>
                </a:cubicBezTo>
                <a:cubicBezTo>
                  <a:pt x="832276" y="275684"/>
                  <a:pt x="887340" y="357114"/>
                  <a:pt x="834887" y="291548"/>
                </a:cubicBezTo>
                <a:cubicBezTo>
                  <a:pt x="824937" y="279111"/>
                  <a:pt x="818333" y="264228"/>
                  <a:pt x="808383" y="251791"/>
                </a:cubicBezTo>
                <a:cubicBezTo>
                  <a:pt x="800578" y="242035"/>
                  <a:pt x="789683" y="235043"/>
                  <a:pt x="781878" y="225287"/>
                </a:cubicBezTo>
                <a:cubicBezTo>
                  <a:pt x="771928" y="212850"/>
                  <a:pt x="765955" y="197434"/>
                  <a:pt x="755374" y="185530"/>
                </a:cubicBezTo>
                <a:cubicBezTo>
                  <a:pt x="727278" y="153922"/>
                  <a:pt x="680415" y="101668"/>
                  <a:pt x="636105" y="79513"/>
                </a:cubicBezTo>
                <a:cubicBezTo>
                  <a:pt x="623611" y="73266"/>
                  <a:pt x="609600" y="70678"/>
                  <a:pt x="596348" y="66261"/>
                </a:cubicBezTo>
                <a:cubicBezTo>
                  <a:pt x="512418" y="70678"/>
                  <a:pt x="428258" y="71904"/>
                  <a:pt x="344557" y="79513"/>
                </a:cubicBezTo>
                <a:cubicBezTo>
                  <a:pt x="303844" y="83214"/>
                  <a:pt x="300286" y="101648"/>
                  <a:pt x="265044" y="119269"/>
                </a:cubicBezTo>
                <a:cubicBezTo>
                  <a:pt x="252550" y="125516"/>
                  <a:pt x="238539" y="128104"/>
                  <a:pt x="225287" y="132522"/>
                </a:cubicBezTo>
                <a:cubicBezTo>
                  <a:pt x="207617" y="145774"/>
                  <a:pt x="187896" y="156660"/>
                  <a:pt x="172278" y="172278"/>
                </a:cubicBezTo>
                <a:cubicBezTo>
                  <a:pt x="133694" y="210862"/>
                  <a:pt x="143627" y="236021"/>
                  <a:pt x="132522" y="291548"/>
                </a:cubicBezTo>
                <a:cubicBezTo>
                  <a:pt x="128950" y="309407"/>
                  <a:pt x="123687" y="326887"/>
                  <a:pt x="119270" y="344556"/>
                </a:cubicBezTo>
                <a:cubicBezTo>
                  <a:pt x="128105" y="468243"/>
                  <a:pt x="134548" y="592124"/>
                  <a:pt x="145774" y="715617"/>
                </a:cubicBezTo>
                <a:cubicBezTo>
                  <a:pt x="147813" y="738049"/>
                  <a:pt x="154306" y="759854"/>
                  <a:pt x="159026" y="781878"/>
                </a:cubicBezTo>
                <a:cubicBezTo>
                  <a:pt x="167559" y="821700"/>
                  <a:pt x="174631" y="861907"/>
                  <a:pt x="185531" y="901148"/>
                </a:cubicBezTo>
                <a:cubicBezTo>
                  <a:pt x="196747" y="941526"/>
                  <a:pt x="212035" y="980661"/>
                  <a:pt x="225287" y="1020417"/>
                </a:cubicBezTo>
                <a:cubicBezTo>
                  <a:pt x="239742" y="1063781"/>
                  <a:pt x="244153" y="1086602"/>
                  <a:pt x="278296" y="1126435"/>
                </a:cubicBezTo>
                <a:cubicBezTo>
                  <a:pt x="288661" y="1138528"/>
                  <a:pt x="304800" y="1144104"/>
                  <a:pt x="318052" y="1152939"/>
                </a:cubicBezTo>
                <a:cubicBezTo>
                  <a:pt x="347706" y="1202363"/>
                  <a:pt x="360762" y="1229272"/>
                  <a:pt x="397565" y="1272209"/>
                </a:cubicBezTo>
                <a:cubicBezTo>
                  <a:pt x="409762" y="1286439"/>
                  <a:pt x="422528" y="1300459"/>
                  <a:pt x="437322" y="1311965"/>
                </a:cubicBezTo>
                <a:cubicBezTo>
                  <a:pt x="462466" y="1331522"/>
                  <a:pt x="490331" y="1347304"/>
                  <a:pt x="516835" y="1364974"/>
                </a:cubicBezTo>
                <a:cubicBezTo>
                  <a:pt x="636105" y="1360557"/>
                  <a:pt x="755540" y="1359406"/>
                  <a:pt x="874644" y="1351722"/>
                </a:cubicBezTo>
                <a:cubicBezTo>
                  <a:pt x="895272" y="1350391"/>
                  <a:pt x="945603" y="1332486"/>
                  <a:pt x="967409" y="1325217"/>
                </a:cubicBezTo>
                <a:cubicBezTo>
                  <a:pt x="985079" y="1311965"/>
                  <a:pt x="1002445" y="1298299"/>
                  <a:pt x="1020418" y="1285461"/>
                </a:cubicBezTo>
                <a:cubicBezTo>
                  <a:pt x="1033378" y="1276204"/>
                  <a:pt x="1048912" y="1270218"/>
                  <a:pt x="1060174" y="1258956"/>
                </a:cubicBezTo>
                <a:cubicBezTo>
                  <a:pt x="1071436" y="1247694"/>
                  <a:pt x="1076482" y="1231435"/>
                  <a:pt x="1086678" y="1219200"/>
                </a:cubicBezTo>
                <a:cubicBezTo>
                  <a:pt x="1153835" y="1138612"/>
                  <a:pt x="1103896" y="1224521"/>
                  <a:pt x="1152939" y="1126435"/>
                </a:cubicBezTo>
                <a:cubicBezTo>
                  <a:pt x="1148522" y="989496"/>
                  <a:pt x="1147732" y="852391"/>
                  <a:pt x="1139687" y="715617"/>
                </a:cubicBezTo>
                <a:cubicBezTo>
                  <a:pt x="1138867" y="701672"/>
                  <a:pt x="1133622" y="687839"/>
                  <a:pt x="1126435" y="675861"/>
                </a:cubicBezTo>
                <a:cubicBezTo>
                  <a:pt x="1120007" y="665147"/>
                  <a:pt x="1108766" y="658191"/>
                  <a:pt x="1099931" y="649356"/>
                </a:cubicBezTo>
                <a:cubicBezTo>
                  <a:pt x="1095513" y="636104"/>
                  <a:pt x="1095404" y="620508"/>
                  <a:pt x="1086678" y="609600"/>
                </a:cubicBezTo>
                <a:cubicBezTo>
                  <a:pt x="1054227" y="569038"/>
                  <a:pt x="1015211" y="593667"/>
                  <a:pt x="1086678" y="569843"/>
                </a:cubicBezTo>
                <a:cubicBezTo>
                  <a:pt x="1113183" y="574261"/>
                  <a:pt x="1139962" y="577267"/>
                  <a:pt x="1166192" y="583096"/>
                </a:cubicBezTo>
                <a:cubicBezTo>
                  <a:pt x="1179828" y="586126"/>
                  <a:pt x="1196071" y="586471"/>
                  <a:pt x="1205948" y="596348"/>
                </a:cubicBezTo>
                <a:cubicBezTo>
                  <a:pt x="1215825" y="606225"/>
                  <a:pt x="1214783" y="622852"/>
                  <a:pt x="1219200" y="636104"/>
                </a:cubicBezTo>
                <a:cubicBezTo>
                  <a:pt x="1214783" y="856974"/>
                  <a:pt x="1222891" y="1078450"/>
                  <a:pt x="1205948" y="1298713"/>
                </a:cubicBezTo>
                <a:cubicBezTo>
                  <a:pt x="1204726" y="1314593"/>
                  <a:pt x="1178427" y="1315021"/>
                  <a:pt x="1166192" y="1325217"/>
                </a:cubicBezTo>
                <a:cubicBezTo>
                  <a:pt x="1126405" y="1358373"/>
                  <a:pt x="1123059" y="1379914"/>
                  <a:pt x="1073426" y="1404730"/>
                </a:cubicBezTo>
                <a:cubicBezTo>
                  <a:pt x="1028586" y="1427150"/>
                  <a:pt x="976126" y="1434792"/>
                  <a:pt x="927652" y="1444487"/>
                </a:cubicBezTo>
                <a:cubicBezTo>
                  <a:pt x="685173" y="1437559"/>
                  <a:pt x="585671" y="1467942"/>
                  <a:pt x="410818" y="1417983"/>
                </a:cubicBezTo>
                <a:cubicBezTo>
                  <a:pt x="397386" y="1414145"/>
                  <a:pt x="383555" y="1410977"/>
                  <a:pt x="371061" y="1404730"/>
                </a:cubicBezTo>
                <a:cubicBezTo>
                  <a:pt x="323764" y="1381081"/>
                  <a:pt x="286916" y="1333836"/>
                  <a:pt x="251792" y="1298713"/>
                </a:cubicBezTo>
                <a:lnTo>
                  <a:pt x="225287" y="1272209"/>
                </a:lnTo>
                <a:cubicBezTo>
                  <a:pt x="190808" y="1168770"/>
                  <a:pt x="247290" y="1318465"/>
                  <a:pt x="145774" y="1166191"/>
                </a:cubicBezTo>
                <a:lnTo>
                  <a:pt x="66261" y="1046922"/>
                </a:lnTo>
                <a:cubicBezTo>
                  <a:pt x="57426" y="1033670"/>
                  <a:pt x="44794" y="1022275"/>
                  <a:pt x="39757" y="1007165"/>
                </a:cubicBezTo>
                <a:cubicBezTo>
                  <a:pt x="6129" y="906284"/>
                  <a:pt x="18731" y="955048"/>
                  <a:pt x="0" y="861391"/>
                </a:cubicBezTo>
                <a:cubicBezTo>
                  <a:pt x="4417" y="627269"/>
                  <a:pt x="5182" y="393050"/>
                  <a:pt x="13252" y="159026"/>
                </a:cubicBezTo>
                <a:cubicBezTo>
                  <a:pt x="15336" y="98586"/>
                  <a:pt x="24117" y="96347"/>
                  <a:pt x="53009" y="53009"/>
                </a:cubicBezTo>
                <a:cubicBezTo>
                  <a:pt x="64789" y="17669"/>
                  <a:pt x="58898" y="0"/>
                  <a:pt x="106018" y="0"/>
                </a:cubicBezTo>
                <a:cubicBezTo>
                  <a:pt x="331348" y="0"/>
                  <a:pt x="556591" y="8835"/>
                  <a:pt x="781878" y="13252"/>
                </a:cubicBezTo>
                <a:cubicBezTo>
                  <a:pt x="871587" y="43154"/>
                  <a:pt x="780518" y="1019"/>
                  <a:pt x="834887" y="66261"/>
                </a:cubicBezTo>
                <a:cubicBezTo>
                  <a:pt x="849027" y="83229"/>
                  <a:pt x="870226" y="92765"/>
                  <a:pt x="887896" y="106017"/>
                </a:cubicBezTo>
                <a:cubicBezTo>
                  <a:pt x="896731" y="119269"/>
                  <a:pt x="907277" y="131528"/>
                  <a:pt x="914400" y="145774"/>
                </a:cubicBezTo>
                <a:cubicBezTo>
                  <a:pt x="935399" y="187773"/>
                  <a:pt x="930440" y="232949"/>
                  <a:pt x="940905" y="278296"/>
                </a:cubicBezTo>
                <a:cubicBezTo>
                  <a:pt x="974393" y="423411"/>
                  <a:pt x="960783" y="426279"/>
                  <a:pt x="954157" y="437322"/>
                </a:cubicBezTo>
                <a:close/>
              </a:path>
            </a:pathLst>
          </a:cu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3" name="Rectangle 22"/>
          <p:cNvSpPr/>
          <p:nvPr/>
        </p:nvSpPr>
        <p:spPr>
          <a:xfrm>
            <a:off x="2209800" y="4724400"/>
            <a:ext cx="2182008" cy="830997"/>
          </a:xfrm>
          <a:prstGeom prst="rect">
            <a:avLst/>
          </a:prstGeom>
          <a:noFill/>
        </p:spPr>
        <p:txBody>
          <a:bodyPr wrap="none" lIns="91440" tIns="45720" rIns="91440" bIns="45720">
            <a:spAutoFit/>
          </a:bodyPr>
          <a:lstStyle/>
          <a:p>
            <a:pPr algn="ctr"/>
            <a:r>
              <a:rPr lang="en-US" sz="2400" b="1" cap="none" spc="0" dirty="0" smtClean="0">
                <a:ln w="17780" cmpd="sng">
                  <a:solidFill>
                    <a:sysClr val="windowText" lastClr="000000"/>
                  </a:solidFill>
                  <a:prstDash val="solid"/>
                  <a:miter lim="800000"/>
                </a:ln>
                <a:solidFill>
                  <a:srgbClr val="0070C0"/>
                </a:solidFill>
                <a:effectLst>
                  <a:outerShdw blurRad="50800" algn="tl" rotWithShape="0">
                    <a:srgbClr val="000000"/>
                  </a:outerShdw>
                </a:effectLst>
              </a:rPr>
              <a:t>RNA through</a:t>
            </a:r>
          </a:p>
          <a:p>
            <a:pPr algn="ctr"/>
            <a:r>
              <a:rPr lang="en-US" sz="2400" b="1" dirty="0" smtClean="0">
                <a:ln w="17780" cmpd="sng">
                  <a:solidFill>
                    <a:sysClr val="windowText" lastClr="000000"/>
                  </a:solidFill>
                  <a:prstDash val="solid"/>
                  <a:miter lim="800000"/>
                </a:ln>
                <a:solidFill>
                  <a:srgbClr val="0070C0"/>
                </a:solidFill>
                <a:effectLst>
                  <a:outerShdw blurRad="50800" algn="tl" rotWithShape="0">
                    <a:srgbClr val="000000"/>
                  </a:outerShdw>
                </a:effectLst>
              </a:rPr>
              <a:t>Nuclear Pore</a:t>
            </a:r>
            <a:endParaRPr lang="en-US" sz="2400" b="1" cap="none" spc="0" dirty="0">
              <a:ln w="17780" cmpd="sng">
                <a:solidFill>
                  <a:sysClr val="windowText" lastClr="000000"/>
                </a:solidFill>
                <a:prstDash val="solid"/>
                <a:miter lim="800000"/>
              </a:ln>
              <a:solidFill>
                <a:srgbClr val="0070C0"/>
              </a:solidFill>
              <a:effectLst>
                <a:outerShdw blurRad="50800" algn="tl" rotWithShape="0">
                  <a:srgbClr val="000000"/>
                </a:outerShdw>
              </a:effectLst>
            </a:endParaRPr>
          </a:p>
        </p:txBody>
      </p:sp>
      <p:sp>
        <p:nvSpPr>
          <p:cNvPr id="22" name="Rectangle 21"/>
          <p:cNvSpPr/>
          <p:nvPr/>
        </p:nvSpPr>
        <p:spPr>
          <a:xfrm>
            <a:off x="4572000" y="4648200"/>
            <a:ext cx="3759362" cy="1754326"/>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FF3399"/>
                </a:solidFill>
                <a:effectLst>
                  <a:outerShdw blurRad="50800" algn="tl" rotWithShape="0">
                    <a:srgbClr val="000000"/>
                  </a:outerShdw>
                </a:effectLst>
              </a:rPr>
              <a:t>Outside of</a:t>
            </a:r>
          </a:p>
          <a:p>
            <a:pPr algn="ctr"/>
            <a:r>
              <a:rPr lang="en-US" sz="5400" b="1" dirty="0" smtClean="0">
                <a:ln w="17780" cmpd="sng">
                  <a:solidFill>
                    <a:sysClr val="windowText" lastClr="000000"/>
                  </a:solidFill>
                  <a:prstDash val="solid"/>
                  <a:miter lim="800000"/>
                </a:ln>
                <a:solidFill>
                  <a:srgbClr val="FF3399"/>
                </a:solidFill>
                <a:effectLst>
                  <a:outerShdw blurRad="50800" algn="tl" rotWithShape="0">
                    <a:srgbClr val="000000"/>
                  </a:outerShdw>
                </a:effectLst>
              </a:rPr>
              <a:t>Nucleus</a:t>
            </a:r>
            <a:endParaRPr lang="en-US" sz="5400" b="1" cap="none" spc="0" dirty="0">
              <a:ln w="17780" cmpd="sng">
                <a:solidFill>
                  <a:sysClr val="windowText" lastClr="000000"/>
                </a:solidFill>
                <a:prstDash val="solid"/>
                <a:miter lim="800000"/>
              </a:ln>
              <a:solidFill>
                <a:srgbClr val="FF3399"/>
              </a:solidFill>
              <a:effectLst>
                <a:outerShdw blurRad="50800" algn="tl" rotWithShape="0">
                  <a:srgbClr val="000000"/>
                </a:outerShdw>
              </a:effectLst>
            </a:endParaRPr>
          </a:p>
        </p:txBody>
      </p:sp>
      <p:sp>
        <p:nvSpPr>
          <p:cNvPr id="26" name="Rounded Rectangle 25"/>
          <p:cNvSpPr/>
          <p:nvPr/>
        </p:nvSpPr>
        <p:spPr bwMode="auto">
          <a:xfrm>
            <a:off x="5417718" y="616857"/>
            <a:ext cx="1592682" cy="609600"/>
          </a:xfrm>
          <a:prstGeom prst="roundRect">
            <a:avLst/>
          </a:prstGeom>
          <a:solidFill>
            <a:schemeClr val="bg1">
              <a:lumMod val="75000"/>
              <a:lumOff val="25000"/>
            </a:schemeClr>
          </a:solidFill>
          <a:ln w="381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 name="Rectangle 1"/>
          <p:cNvSpPr/>
          <p:nvPr/>
        </p:nvSpPr>
        <p:spPr>
          <a:xfrm>
            <a:off x="196703" y="106740"/>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1948805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6707" name="Rectangle 3"/>
          <p:cNvSpPr>
            <a:spLocks noGrp="1" noChangeArrowheads="1"/>
          </p:cNvSpPr>
          <p:nvPr>
            <p:ph idx="1"/>
          </p:nvPr>
        </p:nvSpPr>
        <p:spPr>
          <a:xfrm>
            <a:off x="457200" y="457200"/>
            <a:ext cx="8229600" cy="5673725"/>
          </a:xfrm>
        </p:spPr>
        <p:txBody>
          <a:bodyPr/>
          <a:lstStyle/>
          <a:p>
            <a:pPr eaLnBrk="1" hangingPunct="1">
              <a:defRPr/>
            </a:pPr>
            <a:r>
              <a:rPr lang="en-US" dirty="0" smtClean="0"/>
              <a:t>.</a:t>
            </a:r>
          </a:p>
        </p:txBody>
      </p:sp>
      <p:pic>
        <p:nvPicPr>
          <p:cNvPr id="58371" name="Picture 5" descr="http://www.itowler.com/Blog-Images/D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8458200" cy="62484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spcBef>
                <a:spcPct val="20000"/>
              </a:spcBef>
              <a:buClr>
                <a:schemeClr val="hlink"/>
              </a:buClr>
              <a:buSzPct val="65000"/>
              <a:buFont typeface="Wingdings" pitchFamily="2" charset="2"/>
              <a:buNone/>
            </a:pPr>
            <a:r>
              <a:rPr lang="en-US" sz="800" b="1"/>
              <a:t>Copyright © 2010 Ryan P. Murphy</a:t>
            </a:r>
          </a:p>
        </p:txBody>
      </p:sp>
      <p:sp>
        <p:nvSpPr>
          <p:cNvPr id="6" name="Rectangle 5"/>
          <p:cNvSpPr/>
          <p:nvPr/>
        </p:nvSpPr>
        <p:spPr bwMode="auto">
          <a:xfrm>
            <a:off x="304800" y="304800"/>
            <a:ext cx="8458200" cy="6248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pic>
        <p:nvPicPr>
          <p:cNvPr id="7"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8153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88162" name="Picture 2" descr="http://timkanebooks.files.wordpress.com/2012/09/junkdna.gif"/>
          <p:cNvPicPr>
            <a:picLocks noChangeAspect="1" noChangeArrowheads="1"/>
          </p:cNvPicPr>
          <p:nvPr/>
        </p:nvPicPr>
        <p:blipFill>
          <a:blip r:embed="rId4" cstate="print"/>
          <a:srcRect/>
          <a:stretch>
            <a:fillRect/>
          </a:stretch>
        </p:blipFill>
        <p:spPr bwMode="auto">
          <a:xfrm>
            <a:off x="726657" y="2633440"/>
            <a:ext cx="1524000" cy="1152659"/>
          </a:xfrm>
          <a:prstGeom prst="rect">
            <a:avLst/>
          </a:prstGeom>
          <a:noFill/>
        </p:spPr>
      </p:pic>
      <p:pic>
        <p:nvPicPr>
          <p:cNvPr id="988165" name="Picture 5" descr="https://encrypted-tbn2.gstatic.com/images?q=tbn:ANd9GcQDuWXOMdrvjiiaE7f0gUkRzSJR-ora2EOT68WQv3MDKk5TIq8j"/>
          <p:cNvPicPr>
            <a:picLocks noChangeAspect="1" noChangeArrowheads="1"/>
          </p:cNvPicPr>
          <p:nvPr/>
        </p:nvPicPr>
        <p:blipFill>
          <a:blip r:embed="rId5" cstate="print"/>
          <a:srcRect/>
          <a:stretch>
            <a:fillRect/>
          </a:stretch>
        </p:blipFill>
        <p:spPr bwMode="auto">
          <a:xfrm>
            <a:off x="5791200" y="1676400"/>
            <a:ext cx="2962275" cy="3048000"/>
          </a:xfrm>
          <a:prstGeom prst="rect">
            <a:avLst/>
          </a:prstGeom>
          <a:noFill/>
        </p:spPr>
      </p:pic>
      <p:pic>
        <p:nvPicPr>
          <p:cNvPr id="988167" name="Picture 7" descr="http://www.danforthcenter.org/science/core_facilities/integrated_microscopy/gallery/Cells/images/nuclear_pores.jpg"/>
          <p:cNvPicPr>
            <a:picLocks noChangeAspect="1" noChangeArrowheads="1"/>
          </p:cNvPicPr>
          <p:nvPr/>
        </p:nvPicPr>
        <p:blipFill>
          <a:blip r:embed="rId6" cstate="print"/>
          <a:srcRect/>
          <a:stretch>
            <a:fillRect/>
          </a:stretch>
        </p:blipFill>
        <p:spPr bwMode="auto">
          <a:xfrm flipH="1">
            <a:off x="2286000" y="1752600"/>
            <a:ext cx="1219200" cy="2590800"/>
          </a:xfrm>
          <a:prstGeom prst="rect">
            <a:avLst/>
          </a:prstGeom>
          <a:noFill/>
        </p:spPr>
      </p:pic>
      <p:pic>
        <p:nvPicPr>
          <p:cNvPr id="12" name="Picture 3"/>
          <p:cNvPicPr>
            <a:picLocks noChangeAspect="1" noChangeArrowheads="1"/>
          </p:cNvPicPr>
          <p:nvPr/>
        </p:nvPicPr>
        <p:blipFill>
          <a:blip r:embed="rId7" cstate="print"/>
          <a:srcRect/>
          <a:stretch>
            <a:fillRect/>
          </a:stretch>
        </p:blipFill>
        <p:spPr bwMode="auto">
          <a:xfrm rot="5400000">
            <a:off x="4395787" y="1243013"/>
            <a:ext cx="604838" cy="2233612"/>
          </a:xfrm>
          <a:prstGeom prst="rect">
            <a:avLst/>
          </a:prstGeom>
          <a:noFill/>
          <a:ln w="9525">
            <a:noFill/>
            <a:miter lim="800000"/>
            <a:headEnd/>
            <a:tailEnd/>
          </a:ln>
        </p:spPr>
      </p:pic>
      <p:sp>
        <p:nvSpPr>
          <p:cNvPr id="13" name="Rectangle 12"/>
          <p:cNvSpPr/>
          <p:nvPr/>
        </p:nvSpPr>
        <p:spPr>
          <a:xfrm>
            <a:off x="1981200" y="4038600"/>
            <a:ext cx="1826141" cy="830997"/>
          </a:xfrm>
          <a:prstGeom prst="rect">
            <a:avLst/>
          </a:prstGeom>
          <a:noFill/>
        </p:spPr>
        <p:txBody>
          <a:bodyPr wrap="none" lIns="91440" tIns="45720" rIns="91440" bIns="45720">
            <a:spAutoFit/>
          </a:bodyPr>
          <a:lstStyle/>
          <a:p>
            <a:pPr algn="ctr"/>
            <a:r>
              <a:rPr lang="en-US" sz="2400" b="1" cap="none" spc="0"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Nuclear</a:t>
            </a:r>
          </a:p>
          <a:p>
            <a:pPr algn="ctr"/>
            <a:r>
              <a:rPr lang="en-US" sz="2400" b="1"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Membrane</a:t>
            </a:r>
            <a:endParaRPr lang="en-US" sz="2400" b="1" cap="none" spc="0" dirty="0">
              <a:ln w="17780" cmpd="sng">
                <a:solidFill>
                  <a:sysClr val="windowText" lastClr="000000"/>
                </a:solidFill>
                <a:prstDash val="solid"/>
                <a:miter lim="800000"/>
              </a:ln>
              <a:solidFill>
                <a:srgbClr val="7030A0"/>
              </a:solidFill>
              <a:effectLst>
                <a:outerShdw blurRad="50800" algn="tl" rotWithShape="0">
                  <a:srgbClr val="000000"/>
                </a:outerShdw>
              </a:effectLst>
            </a:endParaRPr>
          </a:p>
        </p:txBody>
      </p:sp>
      <p:sp>
        <p:nvSpPr>
          <p:cNvPr id="14" name="Freeform 13"/>
          <p:cNvSpPr/>
          <p:nvPr/>
        </p:nvSpPr>
        <p:spPr bwMode="auto">
          <a:xfrm>
            <a:off x="5166089" y="3207026"/>
            <a:ext cx="919205" cy="702365"/>
          </a:xfrm>
          <a:custGeom>
            <a:avLst/>
            <a:gdLst>
              <a:gd name="connsiteX0" fmla="*/ 320311 w 919205"/>
              <a:gd name="connsiteY0" fmla="*/ 132522 h 702365"/>
              <a:gd name="connsiteX1" fmla="*/ 148033 w 919205"/>
              <a:gd name="connsiteY1" fmla="*/ 251791 h 702365"/>
              <a:gd name="connsiteX2" fmla="*/ 81772 w 919205"/>
              <a:gd name="connsiteY2" fmla="*/ 344557 h 702365"/>
              <a:gd name="connsiteX3" fmla="*/ 42015 w 919205"/>
              <a:gd name="connsiteY3" fmla="*/ 384313 h 702365"/>
              <a:gd name="connsiteX4" fmla="*/ 28763 w 919205"/>
              <a:gd name="connsiteY4" fmla="*/ 424070 h 702365"/>
              <a:gd name="connsiteX5" fmla="*/ 2259 w 919205"/>
              <a:gd name="connsiteY5" fmla="*/ 477078 h 702365"/>
              <a:gd name="connsiteX6" fmla="*/ 15511 w 919205"/>
              <a:gd name="connsiteY6" fmla="*/ 530087 h 702365"/>
              <a:gd name="connsiteX7" fmla="*/ 81772 w 919205"/>
              <a:gd name="connsiteY7" fmla="*/ 622852 h 702365"/>
              <a:gd name="connsiteX8" fmla="*/ 121528 w 919205"/>
              <a:gd name="connsiteY8" fmla="*/ 636104 h 702365"/>
              <a:gd name="connsiteX9" fmla="*/ 227546 w 919205"/>
              <a:gd name="connsiteY9" fmla="*/ 702365 h 702365"/>
              <a:gd name="connsiteX10" fmla="*/ 519094 w 919205"/>
              <a:gd name="connsiteY10" fmla="*/ 689113 h 702365"/>
              <a:gd name="connsiteX11" fmla="*/ 625111 w 919205"/>
              <a:gd name="connsiteY11" fmla="*/ 662609 h 702365"/>
              <a:gd name="connsiteX12" fmla="*/ 770885 w 919205"/>
              <a:gd name="connsiteY12" fmla="*/ 649357 h 702365"/>
              <a:gd name="connsiteX13" fmla="*/ 890154 w 919205"/>
              <a:gd name="connsiteY13" fmla="*/ 596348 h 702365"/>
              <a:gd name="connsiteX14" fmla="*/ 890154 w 919205"/>
              <a:gd name="connsiteY14" fmla="*/ 159026 h 702365"/>
              <a:gd name="connsiteX15" fmla="*/ 810641 w 919205"/>
              <a:gd name="connsiteY15" fmla="*/ 79513 h 702365"/>
              <a:gd name="connsiteX16" fmla="*/ 784137 w 919205"/>
              <a:gd name="connsiteY16" fmla="*/ 39757 h 702365"/>
              <a:gd name="connsiteX17" fmla="*/ 678120 w 919205"/>
              <a:gd name="connsiteY17" fmla="*/ 0 h 702365"/>
              <a:gd name="connsiteX18" fmla="*/ 360068 w 919205"/>
              <a:gd name="connsiteY18" fmla="*/ 13252 h 702365"/>
              <a:gd name="connsiteX19" fmla="*/ 280554 w 919205"/>
              <a:gd name="connsiteY19" fmla="*/ 39757 h 702365"/>
              <a:gd name="connsiteX20" fmla="*/ 254050 w 919205"/>
              <a:gd name="connsiteY20" fmla="*/ 212035 h 70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9205" h="702365">
                <a:moveTo>
                  <a:pt x="320311" y="132522"/>
                </a:moveTo>
                <a:cubicBezTo>
                  <a:pt x="262885" y="172278"/>
                  <a:pt x="186776" y="193677"/>
                  <a:pt x="148033" y="251791"/>
                </a:cubicBezTo>
                <a:cubicBezTo>
                  <a:pt x="127060" y="283250"/>
                  <a:pt x="106423" y="315798"/>
                  <a:pt x="81772" y="344557"/>
                </a:cubicBezTo>
                <a:cubicBezTo>
                  <a:pt x="69575" y="358787"/>
                  <a:pt x="55267" y="371061"/>
                  <a:pt x="42015" y="384313"/>
                </a:cubicBezTo>
                <a:cubicBezTo>
                  <a:pt x="37598" y="397565"/>
                  <a:pt x="34266" y="411230"/>
                  <a:pt x="28763" y="424070"/>
                </a:cubicBezTo>
                <a:cubicBezTo>
                  <a:pt x="20981" y="442228"/>
                  <a:pt x="4709" y="457476"/>
                  <a:pt x="2259" y="477078"/>
                </a:cubicBezTo>
                <a:cubicBezTo>
                  <a:pt x="0" y="495151"/>
                  <a:pt x="9116" y="513033"/>
                  <a:pt x="15511" y="530087"/>
                </a:cubicBezTo>
                <a:cubicBezTo>
                  <a:pt x="29330" y="566938"/>
                  <a:pt x="48031" y="600358"/>
                  <a:pt x="81772" y="622852"/>
                </a:cubicBezTo>
                <a:cubicBezTo>
                  <a:pt x="93395" y="630600"/>
                  <a:pt x="108763" y="630431"/>
                  <a:pt x="121528" y="636104"/>
                </a:cubicBezTo>
                <a:cubicBezTo>
                  <a:pt x="203146" y="672379"/>
                  <a:pt x="183911" y="658732"/>
                  <a:pt x="227546" y="702365"/>
                </a:cubicBezTo>
                <a:cubicBezTo>
                  <a:pt x="324729" y="697948"/>
                  <a:pt x="422077" y="696299"/>
                  <a:pt x="519094" y="689113"/>
                </a:cubicBezTo>
                <a:cubicBezTo>
                  <a:pt x="725594" y="673817"/>
                  <a:pt x="485506" y="682552"/>
                  <a:pt x="625111" y="662609"/>
                </a:cubicBezTo>
                <a:cubicBezTo>
                  <a:pt x="673412" y="655709"/>
                  <a:pt x="722294" y="653774"/>
                  <a:pt x="770885" y="649357"/>
                </a:cubicBezTo>
                <a:cubicBezTo>
                  <a:pt x="865508" y="617815"/>
                  <a:pt x="827152" y="638349"/>
                  <a:pt x="890154" y="596348"/>
                </a:cubicBezTo>
                <a:cubicBezTo>
                  <a:pt x="893369" y="535268"/>
                  <a:pt x="919205" y="242027"/>
                  <a:pt x="890154" y="159026"/>
                </a:cubicBezTo>
                <a:cubicBezTo>
                  <a:pt x="877771" y="123648"/>
                  <a:pt x="831433" y="110701"/>
                  <a:pt x="810641" y="79513"/>
                </a:cubicBezTo>
                <a:cubicBezTo>
                  <a:pt x="801806" y="66261"/>
                  <a:pt x="796372" y="49953"/>
                  <a:pt x="784137" y="39757"/>
                </a:cubicBezTo>
                <a:cubicBezTo>
                  <a:pt x="754436" y="15006"/>
                  <a:pt x="713786" y="8917"/>
                  <a:pt x="678120" y="0"/>
                </a:cubicBezTo>
                <a:cubicBezTo>
                  <a:pt x="572103" y="4417"/>
                  <a:pt x="465651" y="2694"/>
                  <a:pt x="360068" y="13252"/>
                </a:cubicBezTo>
                <a:cubicBezTo>
                  <a:pt x="332268" y="16032"/>
                  <a:pt x="280554" y="39757"/>
                  <a:pt x="280554" y="39757"/>
                </a:cubicBezTo>
                <a:cubicBezTo>
                  <a:pt x="244272" y="148605"/>
                  <a:pt x="254050" y="91332"/>
                  <a:pt x="254050" y="212035"/>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Freeform 14"/>
          <p:cNvSpPr/>
          <p:nvPr/>
        </p:nvSpPr>
        <p:spPr bwMode="auto">
          <a:xfrm>
            <a:off x="5049078" y="3856383"/>
            <a:ext cx="1171083" cy="357808"/>
          </a:xfrm>
          <a:custGeom>
            <a:avLst/>
            <a:gdLst>
              <a:gd name="connsiteX0" fmla="*/ 198783 w 1171083"/>
              <a:gd name="connsiteY0" fmla="*/ 132521 h 357808"/>
              <a:gd name="connsiteX1" fmla="*/ 79513 w 1171083"/>
              <a:gd name="connsiteY1" fmla="*/ 159026 h 357808"/>
              <a:gd name="connsiteX2" fmla="*/ 39757 w 1171083"/>
              <a:gd name="connsiteY2" fmla="*/ 172278 h 357808"/>
              <a:gd name="connsiteX3" fmla="*/ 13252 w 1171083"/>
              <a:gd name="connsiteY3" fmla="*/ 198782 h 357808"/>
              <a:gd name="connsiteX4" fmla="*/ 0 w 1171083"/>
              <a:gd name="connsiteY4" fmla="*/ 251791 h 357808"/>
              <a:gd name="connsiteX5" fmla="*/ 39757 w 1171083"/>
              <a:gd name="connsiteY5" fmla="*/ 344556 h 357808"/>
              <a:gd name="connsiteX6" fmla="*/ 79513 w 1171083"/>
              <a:gd name="connsiteY6" fmla="*/ 357808 h 357808"/>
              <a:gd name="connsiteX7" fmla="*/ 344557 w 1171083"/>
              <a:gd name="connsiteY7" fmla="*/ 344556 h 357808"/>
              <a:gd name="connsiteX8" fmla="*/ 450574 w 1171083"/>
              <a:gd name="connsiteY8" fmla="*/ 318052 h 357808"/>
              <a:gd name="connsiteX9" fmla="*/ 980661 w 1171083"/>
              <a:gd name="connsiteY9" fmla="*/ 304800 h 357808"/>
              <a:gd name="connsiteX10" fmla="*/ 1046922 w 1171083"/>
              <a:gd name="connsiteY10" fmla="*/ 278295 h 357808"/>
              <a:gd name="connsiteX11" fmla="*/ 1139687 w 1171083"/>
              <a:gd name="connsiteY11" fmla="*/ 238539 h 357808"/>
              <a:gd name="connsiteX12" fmla="*/ 1139687 w 1171083"/>
              <a:gd name="connsiteY12" fmla="*/ 92765 h 357808"/>
              <a:gd name="connsiteX13" fmla="*/ 1099931 w 1171083"/>
              <a:gd name="connsiteY13" fmla="*/ 79513 h 357808"/>
              <a:gd name="connsiteX14" fmla="*/ 1033670 w 1171083"/>
              <a:gd name="connsiteY14" fmla="*/ 26504 h 357808"/>
              <a:gd name="connsiteX15" fmla="*/ 954157 w 1171083"/>
              <a:gd name="connsiteY15" fmla="*/ 13252 h 357808"/>
              <a:gd name="connsiteX16" fmla="*/ 914400 w 1171083"/>
              <a:gd name="connsiteY16" fmla="*/ 0 h 357808"/>
              <a:gd name="connsiteX17" fmla="*/ 808383 w 1171083"/>
              <a:gd name="connsiteY17" fmla="*/ 13252 h 357808"/>
              <a:gd name="connsiteX18" fmla="*/ 424070 w 1171083"/>
              <a:gd name="connsiteY18" fmla="*/ 39756 h 357808"/>
              <a:gd name="connsiteX19" fmla="*/ 357809 w 1171083"/>
              <a:gd name="connsiteY19" fmla="*/ 53008 h 357808"/>
              <a:gd name="connsiteX20" fmla="*/ 318052 w 1171083"/>
              <a:gd name="connsiteY20" fmla="*/ 66260 h 357808"/>
              <a:gd name="connsiteX21" fmla="*/ 212035 w 1171083"/>
              <a:gd name="connsiteY21" fmla="*/ 79513 h 357808"/>
              <a:gd name="connsiteX22" fmla="*/ 132522 w 1171083"/>
              <a:gd name="connsiteY22" fmla="*/ 92765 h 357808"/>
              <a:gd name="connsiteX23" fmla="*/ 66261 w 1171083"/>
              <a:gd name="connsiteY23" fmla="*/ 145774 h 357808"/>
              <a:gd name="connsiteX24" fmla="*/ 53009 w 1171083"/>
              <a:gd name="connsiteY24" fmla="*/ 198782 h 3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1083" h="357808">
                <a:moveTo>
                  <a:pt x="198783" y="132521"/>
                </a:moveTo>
                <a:cubicBezTo>
                  <a:pt x="159026" y="141356"/>
                  <a:pt x="119024" y="149148"/>
                  <a:pt x="79513" y="159026"/>
                </a:cubicBezTo>
                <a:cubicBezTo>
                  <a:pt x="65961" y="162414"/>
                  <a:pt x="51735" y="165091"/>
                  <a:pt x="39757" y="172278"/>
                </a:cubicBezTo>
                <a:cubicBezTo>
                  <a:pt x="29043" y="178706"/>
                  <a:pt x="22087" y="189947"/>
                  <a:pt x="13252" y="198782"/>
                </a:cubicBezTo>
                <a:cubicBezTo>
                  <a:pt x="8835" y="216452"/>
                  <a:pt x="0" y="233578"/>
                  <a:pt x="0" y="251791"/>
                </a:cubicBezTo>
                <a:cubicBezTo>
                  <a:pt x="0" y="290286"/>
                  <a:pt x="6035" y="324323"/>
                  <a:pt x="39757" y="344556"/>
                </a:cubicBezTo>
                <a:cubicBezTo>
                  <a:pt x="51735" y="351743"/>
                  <a:pt x="66261" y="353391"/>
                  <a:pt x="79513" y="357808"/>
                </a:cubicBezTo>
                <a:cubicBezTo>
                  <a:pt x="167861" y="353391"/>
                  <a:pt x="256602" y="353980"/>
                  <a:pt x="344557" y="344556"/>
                </a:cubicBezTo>
                <a:cubicBezTo>
                  <a:pt x="380776" y="340675"/>
                  <a:pt x="414159" y="318962"/>
                  <a:pt x="450574" y="318052"/>
                </a:cubicBezTo>
                <a:lnTo>
                  <a:pt x="980661" y="304800"/>
                </a:lnTo>
                <a:cubicBezTo>
                  <a:pt x="1002748" y="295965"/>
                  <a:pt x="1025184" y="287956"/>
                  <a:pt x="1046922" y="278295"/>
                </a:cubicBezTo>
                <a:cubicBezTo>
                  <a:pt x="1145170" y="234629"/>
                  <a:pt x="1058036" y="265756"/>
                  <a:pt x="1139687" y="238539"/>
                </a:cubicBezTo>
                <a:cubicBezTo>
                  <a:pt x="1157764" y="184308"/>
                  <a:pt x="1171083" y="163407"/>
                  <a:pt x="1139687" y="92765"/>
                </a:cubicBezTo>
                <a:cubicBezTo>
                  <a:pt x="1134014" y="80000"/>
                  <a:pt x="1113183" y="83930"/>
                  <a:pt x="1099931" y="79513"/>
                </a:cubicBezTo>
                <a:cubicBezTo>
                  <a:pt x="1081836" y="61418"/>
                  <a:pt x="1058746" y="34863"/>
                  <a:pt x="1033670" y="26504"/>
                </a:cubicBezTo>
                <a:cubicBezTo>
                  <a:pt x="1008179" y="18007"/>
                  <a:pt x="980387" y="19081"/>
                  <a:pt x="954157" y="13252"/>
                </a:cubicBezTo>
                <a:cubicBezTo>
                  <a:pt x="940520" y="10222"/>
                  <a:pt x="927652" y="4417"/>
                  <a:pt x="914400" y="0"/>
                </a:cubicBezTo>
                <a:cubicBezTo>
                  <a:pt x="879061" y="4417"/>
                  <a:pt x="843837" y="9876"/>
                  <a:pt x="808383" y="13252"/>
                </a:cubicBezTo>
                <a:cubicBezTo>
                  <a:pt x="701377" y="23443"/>
                  <a:pt x="526519" y="33353"/>
                  <a:pt x="424070" y="39756"/>
                </a:cubicBezTo>
                <a:cubicBezTo>
                  <a:pt x="401983" y="44173"/>
                  <a:pt x="379661" y="47545"/>
                  <a:pt x="357809" y="53008"/>
                </a:cubicBezTo>
                <a:cubicBezTo>
                  <a:pt x="344257" y="56396"/>
                  <a:pt x="331796" y="63761"/>
                  <a:pt x="318052" y="66260"/>
                </a:cubicBezTo>
                <a:cubicBezTo>
                  <a:pt x="283012" y="72631"/>
                  <a:pt x="247291" y="74476"/>
                  <a:pt x="212035" y="79513"/>
                </a:cubicBezTo>
                <a:cubicBezTo>
                  <a:pt x="185435" y="83313"/>
                  <a:pt x="159026" y="88348"/>
                  <a:pt x="132522" y="92765"/>
                </a:cubicBezTo>
                <a:cubicBezTo>
                  <a:pt x="118474" y="102130"/>
                  <a:pt x="75704" y="126888"/>
                  <a:pt x="66261" y="145774"/>
                </a:cubicBezTo>
                <a:cubicBezTo>
                  <a:pt x="58116" y="162064"/>
                  <a:pt x="53009" y="198782"/>
                  <a:pt x="53009" y="198782"/>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8" name="Rectangle 17"/>
          <p:cNvSpPr/>
          <p:nvPr/>
        </p:nvSpPr>
        <p:spPr>
          <a:xfrm>
            <a:off x="381000" y="4648200"/>
            <a:ext cx="1821332" cy="1077218"/>
          </a:xfrm>
          <a:prstGeom prst="rect">
            <a:avLst/>
          </a:prstGeom>
          <a:noFill/>
        </p:spPr>
        <p:txBody>
          <a:bodyPr wrap="none" lIns="91440" tIns="45720" rIns="91440" bIns="45720">
            <a:spAutoFit/>
          </a:bodyPr>
          <a:lstStyle/>
          <a:p>
            <a:pPr algn="ctr"/>
            <a:r>
              <a:rPr lang="en-US" b="1" cap="none" spc="0"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Inside </a:t>
            </a:r>
          </a:p>
          <a:p>
            <a:pPr algn="ctr"/>
            <a:r>
              <a:rPr lang="en-US" b="1"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Nucleus</a:t>
            </a:r>
            <a:endParaRPr lang="en-US" b="1" cap="none" spc="0" dirty="0">
              <a:ln w="17780" cmpd="sng">
                <a:solidFill>
                  <a:sysClr val="windowText" lastClr="000000"/>
                </a:solidFill>
                <a:prstDash val="solid"/>
                <a:miter lim="800000"/>
              </a:ln>
              <a:solidFill>
                <a:srgbClr val="7030A0"/>
              </a:solidFill>
              <a:effectLst>
                <a:outerShdw blurRad="50800" algn="tl" rotWithShape="0">
                  <a:srgbClr val="000000"/>
                </a:outerShdw>
              </a:effectLst>
            </a:endParaRPr>
          </a:p>
        </p:txBody>
      </p:sp>
      <p:pic>
        <p:nvPicPr>
          <p:cNvPr id="19" name="Picture 3"/>
          <p:cNvPicPr>
            <a:picLocks noChangeAspect="1" noChangeArrowheads="1"/>
          </p:cNvPicPr>
          <p:nvPr/>
        </p:nvPicPr>
        <p:blipFill>
          <a:blip r:embed="rId7" cstate="print"/>
          <a:srcRect/>
          <a:stretch>
            <a:fillRect/>
          </a:stretch>
        </p:blipFill>
        <p:spPr bwMode="auto">
          <a:xfrm rot="3814095">
            <a:off x="3127207" y="4504146"/>
            <a:ext cx="604838" cy="2593982"/>
          </a:xfrm>
          <a:prstGeom prst="rect">
            <a:avLst/>
          </a:prstGeom>
          <a:noFill/>
          <a:ln w="9525">
            <a:noFill/>
            <a:miter lim="800000"/>
            <a:headEnd/>
            <a:tailEnd/>
          </a:ln>
        </p:spPr>
      </p:pic>
      <p:sp>
        <p:nvSpPr>
          <p:cNvPr id="21" name="Freeform 20"/>
          <p:cNvSpPr/>
          <p:nvPr/>
        </p:nvSpPr>
        <p:spPr bwMode="auto">
          <a:xfrm>
            <a:off x="2835965" y="5022574"/>
            <a:ext cx="1222891" cy="1467942"/>
          </a:xfrm>
          <a:custGeom>
            <a:avLst/>
            <a:gdLst>
              <a:gd name="connsiteX0" fmla="*/ 954157 w 1222891"/>
              <a:gd name="connsiteY0" fmla="*/ 437322 h 1467942"/>
              <a:gd name="connsiteX1" fmla="*/ 901148 w 1222891"/>
              <a:gd name="connsiteY1" fmla="*/ 344556 h 1467942"/>
              <a:gd name="connsiteX2" fmla="*/ 834887 w 1222891"/>
              <a:gd name="connsiteY2" fmla="*/ 291548 h 1467942"/>
              <a:gd name="connsiteX3" fmla="*/ 808383 w 1222891"/>
              <a:gd name="connsiteY3" fmla="*/ 251791 h 1467942"/>
              <a:gd name="connsiteX4" fmla="*/ 781878 w 1222891"/>
              <a:gd name="connsiteY4" fmla="*/ 225287 h 1467942"/>
              <a:gd name="connsiteX5" fmla="*/ 755374 w 1222891"/>
              <a:gd name="connsiteY5" fmla="*/ 185530 h 1467942"/>
              <a:gd name="connsiteX6" fmla="*/ 636105 w 1222891"/>
              <a:gd name="connsiteY6" fmla="*/ 79513 h 1467942"/>
              <a:gd name="connsiteX7" fmla="*/ 596348 w 1222891"/>
              <a:gd name="connsiteY7" fmla="*/ 66261 h 1467942"/>
              <a:gd name="connsiteX8" fmla="*/ 344557 w 1222891"/>
              <a:gd name="connsiteY8" fmla="*/ 79513 h 1467942"/>
              <a:gd name="connsiteX9" fmla="*/ 265044 w 1222891"/>
              <a:gd name="connsiteY9" fmla="*/ 119269 h 1467942"/>
              <a:gd name="connsiteX10" fmla="*/ 225287 w 1222891"/>
              <a:gd name="connsiteY10" fmla="*/ 132522 h 1467942"/>
              <a:gd name="connsiteX11" fmla="*/ 172278 w 1222891"/>
              <a:gd name="connsiteY11" fmla="*/ 172278 h 1467942"/>
              <a:gd name="connsiteX12" fmla="*/ 132522 w 1222891"/>
              <a:gd name="connsiteY12" fmla="*/ 291548 h 1467942"/>
              <a:gd name="connsiteX13" fmla="*/ 119270 w 1222891"/>
              <a:gd name="connsiteY13" fmla="*/ 344556 h 1467942"/>
              <a:gd name="connsiteX14" fmla="*/ 145774 w 1222891"/>
              <a:gd name="connsiteY14" fmla="*/ 715617 h 1467942"/>
              <a:gd name="connsiteX15" fmla="*/ 159026 w 1222891"/>
              <a:gd name="connsiteY15" fmla="*/ 781878 h 1467942"/>
              <a:gd name="connsiteX16" fmla="*/ 185531 w 1222891"/>
              <a:gd name="connsiteY16" fmla="*/ 901148 h 1467942"/>
              <a:gd name="connsiteX17" fmla="*/ 225287 w 1222891"/>
              <a:gd name="connsiteY17" fmla="*/ 1020417 h 1467942"/>
              <a:gd name="connsiteX18" fmla="*/ 278296 w 1222891"/>
              <a:gd name="connsiteY18" fmla="*/ 1126435 h 1467942"/>
              <a:gd name="connsiteX19" fmla="*/ 318052 w 1222891"/>
              <a:gd name="connsiteY19" fmla="*/ 1152939 h 1467942"/>
              <a:gd name="connsiteX20" fmla="*/ 397565 w 1222891"/>
              <a:gd name="connsiteY20" fmla="*/ 1272209 h 1467942"/>
              <a:gd name="connsiteX21" fmla="*/ 437322 w 1222891"/>
              <a:gd name="connsiteY21" fmla="*/ 1311965 h 1467942"/>
              <a:gd name="connsiteX22" fmla="*/ 516835 w 1222891"/>
              <a:gd name="connsiteY22" fmla="*/ 1364974 h 1467942"/>
              <a:gd name="connsiteX23" fmla="*/ 874644 w 1222891"/>
              <a:gd name="connsiteY23" fmla="*/ 1351722 h 1467942"/>
              <a:gd name="connsiteX24" fmla="*/ 967409 w 1222891"/>
              <a:gd name="connsiteY24" fmla="*/ 1325217 h 1467942"/>
              <a:gd name="connsiteX25" fmla="*/ 1020418 w 1222891"/>
              <a:gd name="connsiteY25" fmla="*/ 1285461 h 1467942"/>
              <a:gd name="connsiteX26" fmla="*/ 1060174 w 1222891"/>
              <a:gd name="connsiteY26" fmla="*/ 1258956 h 1467942"/>
              <a:gd name="connsiteX27" fmla="*/ 1086678 w 1222891"/>
              <a:gd name="connsiteY27" fmla="*/ 1219200 h 1467942"/>
              <a:gd name="connsiteX28" fmla="*/ 1152939 w 1222891"/>
              <a:gd name="connsiteY28" fmla="*/ 1126435 h 1467942"/>
              <a:gd name="connsiteX29" fmla="*/ 1139687 w 1222891"/>
              <a:gd name="connsiteY29" fmla="*/ 715617 h 1467942"/>
              <a:gd name="connsiteX30" fmla="*/ 1126435 w 1222891"/>
              <a:gd name="connsiteY30" fmla="*/ 675861 h 1467942"/>
              <a:gd name="connsiteX31" fmla="*/ 1099931 w 1222891"/>
              <a:gd name="connsiteY31" fmla="*/ 649356 h 1467942"/>
              <a:gd name="connsiteX32" fmla="*/ 1086678 w 1222891"/>
              <a:gd name="connsiteY32" fmla="*/ 609600 h 1467942"/>
              <a:gd name="connsiteX33" fmla="*/ 1086678 w 1222891"/>
              <a:gd name="connsiteY33" fmla="*/ 569843 h 1467942"/>
              <a:gd name="connsiteX34" fmla="*/ 1166192 w 1222891"/>
              <a:gd name="connsiteY34" fmla="*/ 583096 h 1467942"/>
              <a:gd name="connsiteX35" fmla="*/ 1205948 w 1222891"/>
              <a:gd name="connsiteY35" fmla="*/ 596348 h 1467942"/>
              <a:gd name="connsiteX36" fmla="*/ 1219200 w 1222891"/>
              <a:gd name="connsiteY36" fmla="*/ 636104 h 1467942"/>
              <a:gd name="connsiteX37" fmla="*/ 1205948 w 1222891"/>
              <a:gd name="connsiteY37" fmla="*/ 1298713 h 1467942"/>
              <a:gd name="connsiteX38" fmla="*/ 1166192 w 1222891"/>
              <a:gd name="connsiteY38" fmla="*/ 1325217 h 1467942"/>
              <a:gd name="connsiteX39" fmla="*/ 1073426 w 1222891"/>
              <a:gd name="connsiteY39" fmla="*/ 1404730 h 1467942"/>
              <a:gd name="connsiteX40" fmla="*/ 927652 w 1222891"/>
              <a:gd name="connsiteY40" fmla="*/ 1444487 h 1467942"/>
              <a:gd name="connsiteX41" fmla="*/ 410818 w 1222891"/>
              <a:gd name="connsiteY41" fmla="*/ 1417983 h 1467942"/>
              <a:gd name="connsiteX42" fmla="*/ 371061 w 1222891"/>
              <a:gd name="connsiteY42" fmla="*/ 1404730 h 1467942"/>
              <a:gd name="connsiteX43" fmla="*/ 251792 w 1222891"/>
              <a:gd name="connsiteY43" fmla="*/ 1298713 h 1467942"/>
              <a:gd name="connsiteX44" fmla="*/ 225287 w 1222891"/>
              <a:gd name="connsiteY44" fmla="*/ 1272209 h 1467942"/>
              <a:gd name="connsiteX45" fmla="*/ 145774 w 1222891"/>
              <a:gd name="connsiteY45" fmla="*/ 1166191 h 1467942"/>
              <a:gd name="connsiteX46" fmla="*/ 66261 w 1222891"/>
              <a:gd name="connsiteY46" fmla="*/ 1046922 h 1467942"/>
              <a:gd name="connsiteX47" fmla="*/ 39757 w 1222891"/>
              <a:gd name="connsiteY47" fmla="*/ 1007165 h 1467942"/>
              <a:gd name="connsiteX48" fmla="*/ 0 w 1222891"/>
              <a:gd name="connsiteY48" fmla="*/ 861391 h 1467942"/>
              <a:gd name="connsiteX49" fmla="*/ 13252 w 1222891"/>
              <a:gd name="connsiteY49" fmla="*/ 159026 h 1467942"/>
              <a:gd name="connsiteX50" fmla="*/ 53009 w 1222891"/>
              <a:gd name="connsiteY50" fmla="*/ 53009 h 1467942"/>
              <a:gd name="connsiteX51" fmla="*/ 106018 w 1222891"/>
              <a:gd name="connsiteY51" fmla="*/ 0 h 1467942"/>
              <a:gd name="connsiteX52" fmla="*/ 781878 w 1222891"/>
              <a:gd name="connsiteY52" fmla="*/ 13252 h 1467942"/>
              <a:gd name="connsiteX53" fmla="*/ 834887 w 1222891"/>
              <a:gd name="connsiteY53" fmla="*/ 66261 h 1467942"/>
              <a:gd name="connsiteX54" fmla="*/ 887896 w 1222891"/>
              <a:gd name="connsiteY54" fmla="*/ 106017 h 1467942"/>
              <a:gd name="connsiteX55" fmla="*/ 914400 w 1222891"/>
              <a:gd name="connsiteY55" fmla="*/ 145774 h 1467942"/>
              <a:gd name="connsiteX56" fmla="*/ 940905 w 1222891"/>
              <a:gd name="connsiteY56" fmla="*/ 278296 h 1467942"/>
              <a:gd name="connsiteX57" fmla="*/ 954157 w 1222891"/>
              <a:gd name="connsiteY57" fmla="*/ 437322 h 14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222891" h="1467942">
                <a:moveTo>
                  <a:pt x="954157" y="437322"/>
                </a:moveTo>
                <a:cubicBezTo>
                  <a:pt x="947531" y="448365"/>
                  <a:pt x="941264" y="384672"/>
                  <a:pt x="901148" y="344556"/>
                </a:cubicBezTo>
                <a:cubicBezTo>
                  <a:pt x="832276" y="275684"/>
                  <a:pt x="887340" y="357114"/>
                  <a:pt x="834887" y="291548"/>
                </a:cubicBezTo>
                <a:cubicBezTo>
                  <a:pt x="824937" y="279111"/>
                  <a:pt x="818333" y="264228"/>
                  <a:pt x="808383" y="251791"/>
                </a:cubicBezTo>
                <a:cubicBezTo>
                  <a:pt x="800578" y="242035"/>
                  <a:pt x="789683" y="235043"/>
                  <a:pt x="781878" y="225287"/>
                </a:cubicBezTo>
                <a:cubicBezTo>
                  <a:pt x="771928" y="212850"/>
                  <a:pt x="765955" y="197434"/>
                  <a:pt x="755374" y="185530"/>
                </a:cubicBezTo>
                <a:cubicBezTo>
                  <a:pt x="727278" y="153922"/>
                  <a:pt x="680415" y="101668"/>
                  <a:pt x="636105" y="79513"/>
                </a:cubicBezTo>
                <a:cubicBezTo>
                  <a:pt x="623611" y="73266"/>
                  <a:pt x="609600" y="70678"/>
                  <a:pt x="596348" y="66261"/>
                </a:cubicBezTo>
                <a:cubicBezTo>
                  <a:pt x="512418" y="70678"/>
                  <a:pt x="428258" y="71904"/>
                  <a:pt x="344557" y="79513"/>
                </a:cubicBezTo>
                <a:cubicBezTo>
                  <a:pt x="303844" y="83214"/>
                  <a:pt x="300286" y="101648"/>
                  <a:pt x="265044" y="119269"/>
                </a:cubicBezTo>
                <a:cubicBezTo>
                  <a:pt x="252550" y="125516"/>
                  <a:pt x="238539" y="128104"/>
                  <a:pt x="225287" y="132522"/>
                </a:cubicBezTo>
                <a:cubicBezTo>
                  <a:pt x="207617" y="145774"/>
                  <a:pt x="187896" y="156660"/>
                  <a:pt x="172278" y="172278"/>
                </a:cubicBezTo>
                <a:cubicBezTo>
                  <a:pt x="133694" y="210862"/>
                  <a:pt x="143627" y="236021"/>
                  <a:pt x="132522" y="291548"/>
                </a:cubicBezTo>
                <a:cubicBezTo>
                  <a:pt x="128950" y="309407"/>
                  <a:pt x="123687" y="326887"/>
                  <a:pt x="119270" y="344556"/>
                </a:cubicBezTo>
                <a:cubicBezTo>
                  <a:pt x="128105" y="468243"/>
                  <a:pt x="134548" y="592124"/>
                  <a:pt x="145774" y="715617"/>
                </a:cubicBezTo>
                <a:cubicBezTo>
                  <a:pt x="147813" y="738049"/>
                  <a:pt x="154306" y="759854"/>
                  <a:pt x="159026" y="781878"/>
                </a:cubicBezTo>
                <a:cubicBezTo>
                  <a:pt x="167559" y="821700"/>
                  <a:pt x="174631" y="861907"/>
                  <a:pt x="185531" y="901148"/>
                </a:cubicBezTo>
                <a:cubicBezTo>
                  <a:pt x="196747" y="941526"/>
                  <a:pt x="212035" y="980661"/>
                  <a:pt x="225287" y="1020417"/>
                </a:cubicBezTo>
                <a:cubicBezTo>
                  <a:pt x="239742" y="1063781"/>
                  <a:pt x="244153" y="1086602"/>
                  <a:pt x="278296" y="1126435"/>
                </a:cubicBezTo>
                <a:cubicBezTo>
                  <a:pt x="288661" y="1138528"/>
                  <a:pt x="304800" y="1144104"/>
                  <a:pt x="318052" y="1152939"/>
                </a:cubicBezTo>
                <a:cubicBezTo>
                  <a:pt x="347706" y="1202363"/>
                  <a:pt x="360762" y="1229272"/>
                  <a:pt x="397565" y="1272209"/>
                </a:cubicBezTo>
                <a:cubicBezTo>
                  <a:pt x="409762" y="1286439"/>
                  <a:pt x="422528" y="1300459"/>
                  <a:pt x="437322" y="1311965"/>
                </a:cubicBezTo>
                <a:cubicBezTo>
                  <a:pt x="462466" y="1331522"/>
                  <a:pt x="490331" y="1347304"/>
                  <a:pt x="516835" y="1364974"/>
                </a:cubicBezTo>
                <a:cubicBezTo>
                  <a:pt x="636105" y="1360557"/>
                  <a:pt x="755540" y="1359406"/>
                  <a:pt x="874644" y="1351722"/>
                </a:cubicBezTo>
                <a:cubicBezTo>
                  <a:pt x="895272" y="1350391"/>
                  <a:pt x="945603" y="1332486"/>
                  <a:pt x="967409" y="1325217"/>
                </a:cubicBezTo>
                <a:cubicBezTo>
                  <a:pt x="985079" y="1311965"/>
                  <a:pt x="1002445" y="1298299"/>
                  <a:pt x="1020418" y="1285461"/>
                </a:cubicBezTo>
                <a:cubicBezTo>
                  <a:pt x="1033378" y="1276204"/>
                  <a:pt x="1048912" y="1270218"/>
                  <a:pt x="1060174" y="1258956"/>
                </a:cubicBezTo>
                <a:cubicBezTo>
                  <a:pt x="1071436" y="1247694"/>
                  <a:pt x="1076482" y="1231435"/>
                  <a:pt x="1086678" y="1219200"/>
                </a:cubicBezTo>
                <a:cubicBezTo>
                  <a:pt x="1153835" y="1138612"/>
                  <a:pt x="1103896" y="1224521"/>
                  <a:pt x="1152939" y="1126435"/>
                </a:cubicBezTo>
                <a:cubicBezTo>
                  <a:pt x="1148522" y="989496"/>
                  <a:pt x="1147732" y="852391"/>
                  <a:pt x="1139687" y="715617"/>
                </a:cubicBezTo>
                <a:cubicBezTo>
                  <a:pt x="1138867" y="701672"/>
                  <a:pt x="1133622" y="687839"/>
                  <a:pt x="1126435" y="675861"/>
                </a:cubicBezTo>
                <a:cubicBezTo>
                  <a:pt x="1120007" y="665147"/>
                  <a:pt x="1108766" y="658191"/>
                  <a:pt x="1099931" y="649356"/>
                </a:cubicBezTo>
                <a:cubicBezTo>
                  <a:pt x="1095513" y="636104"/>
                  <a:pt x="1095404" y="620508"/>
                  <a:pt x="1086678" y="609600"/>
                </a:cubicBezTo>
                <a:cubicBezTo>
                  <a:pt x="1054227" y="569038"/>
                  <a:pt x="1015211" y="593667"/>
                  <a:pt x="1086678" y="569843"/>
                </a:cubicBezTo>
                <a:cubicBezTo>
                  <a:pt x="1113183" y="574261"/>
                  <a:pt x="1139962" y="577267"/>
                  <a:pt x="1166192" y="583096"/>
                </a:cubicBezTo>
                <a:cubicBezTo>
                  <a:pt x="1179828" y="586126"/>
                  <a:pt x="1196071" y="586471"/>
                  <a:pt x="1205948" y="596348"/>
                </a:cubicBezTo>
                <a:cubicBezTo>
                  <a:pt x="1215825" y="606225"/>
                  <a:pt x="1214783" y="622852"/>
                  <a:pt x="1219200" y="636104"/>
                </a:cubicBezTo>
                <a:cubicBezTo>
                  <a:pt x="1214783" y="856974"/>
                  <a:pt x="1222891" y="1078450"/>
                  <a:pt x="1205948" y="1298713"/>
                </a:cubicBezTo>
                <a:cubicBezTo>
                  <a:pt x="1204726" y="1314593"/>
                  <a:pt x="1178427" y="1315021"/>
                  <a:pt x="1166192" y="1325217"/>
                </a:cubicBezTo>
                <a:cubicBezTo>
                  <a:pt x="1126405" y="1358373"/>
                  <a:pt x="1123059" y="1379914"/>
                  <a:pt x="1073426" y="1404730"/>
                </a:cubicBezTo>
                <a:cubicBezTo>
                  <a:pt x="1028586" y="1427150"/>
                  <a:pt x="976126" y="1434792"/>
                  <a:pt x="927652" y="1444487"/>
                </a:cubicBezTo>
                <a:cubicBezTo>
                  <a:pt x="685173" y="1437559"/>
                  <a:pt x="585671" y="1467942"/>
                  <a:pt x="410818" y="1417983"/>
                </a:cubicBezTo>
                <a:cubicBezTo>
                  <a:pt x="397386" y="1414145"/>
                  <a:pt x="383555" y="1410977"/>
                  <a:pt x="371061" y="1404730"/>
                </a:cubicBezTo>
                <a:cubicBezTo>
                  <a:pt x="323764" y="1381081"/>
                  <a:pt x="286916" y="1333836"/>
                  <a:pt x="251792" y="1298713"/>
                </a:cubicBezTo>
                <a:lnTo>
                  <a:pt x="225287" y="1272209"/>
                </a:lnTo>
                <a:cubicBezTo>
                  <a:pt x="190808" y="1168770"/>
                  <a:pt x="247290" y="1318465"/>
                  <a:pt x="145774" y="1166191"/>
                </a:cubicBezTo>
                <a:lnTo>
                  <a:pt x="66261" y="1046922"/>
                </a:lnTo>
                <a:cubicBezTo>
                  <a:pt x="57426" y="1033670"/>
                  <a:pt x="44794" y="1022275"/>
                  <a:pt x="39757" y="1007165"/>
                </a:cubicBezTo>
                <a:cubicBezTo>
                  <a:pt x="6129" y="906284"/>
                  <a:pt x="18731" y="955048"/>
                  <a:pt x="0" y="861391"/>
                </a:cubicBezTo>
                <a:cubicBezTo>
                  <a:pt x="4417" y="627269"/>
                  <a:pt x="5182" y="393050"/>
                  <a:pt x="13252" y="159026"/>
                </a:cubicBezTo>
                <a:cubicBezTo>
                  <a:pt x="15336" y="98586"/>
                  <a:pt x="24117" y="96347"/>
                  <a:pt x="53009" y="53009"/>
                </a:cubicBezTo>
                <a:cubicBezTo>
                  <a:pt x="64789" y="17669"/>
                  <a:pt x="58898" y="0"/>
                  <a:pt x="106018" y="0"/>
                </a:cubicBezTo>
                <a:cubicBezTo>
                  <a:pt x="331348" y="0"/>
                  <a:pt x="556591" y="8835"/>
                  <a:pt x="781878" y="13252"/>
                </a:cubicBezTo>
                <a:cubicBezTo>
                  <a:pt x="871587" y="43154"/>
                  <a:pt x="780518" y="1019"/>
                  <a:pt x="834887" y="66261"/>
                </a:cubicBezTo>
                <a:cubicBezTo>
                  <a:pt x="849027" y="83229"/>
                  <a:pt x="870226" y="92765"/>
                  <a:pt x="887896" y="106017"/>
                </a:cubicBezTo>
                <a:cubicBezTo>
                  <a:pt x="896731" y="119269"/>
                  <a:pt x="907277" y="131528"/>
                  <a:pt x="914400" y="145774"/>
                </a:cubicBezTo>
                <a:cubicBezTo>
                  <a:pt x="935399" y="187773"/>
                  <a:pt x="930440" y="232949"/>
                  <a:pt x="940905" y="278296"/>
                </a:cubicBezTo>
                <a:cubicBezTo>
                  <a:pt x="974393" y="423411"/>
                  <a:pt x="960783" y="426279"/>
                  <a:pt x="954157" y="437322"/>
                </a:cubicBezTo>
                <a:close/>
              </a:path>
            </a:pathLst>
          </a:cu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3" name="Rectangle 22"/>
          <p:cNvSpPr/>
          <p:nvPr/>
        </p:nvSpPr>
        <p:spPr>
          <a:xfrm>
            <a:off x="2209800" y="4724400"/>
            <a:ext cx="2182008" cy="830997"/>
          </a:xfrm>
          <a:prstGeom prst="rect">
            <a:avLst/>
          </a:prstGeom>
          <a:noFill/>
        </p:spPr>
        <p:txBody>
          <a:bodyPr wrap="none" lIns="91440" tIns="45720" rIns="91440" bIns="45720">
            <a:spAutoFit/>
          </a:bodyPr>
          <a:lstStyle/>
          <a:p>
            <a:pPr algn="ctr"/>
            <a:r>
              <a:rPr lang="en-US" sz="2400" b="1" cap="none" spc="0" dirty="0" smtClean="0">
                <a:ln w="17780" cmpd="sng">
                  <a:solidFill>
                    <a:sysClr val="windowText" lastClr="000000"/>
                  </a:solidFill>
                  <a:prstDash val="solid"/>
                  <a:miter lim="800000"/>
                </a:ln>
                <a:solidFill>
                  <a:srgbClr val="0070C0"/>
                </a:solidFill>
                <a:effectLst>
                  <a:outerShdw blurRad="50800" algn="tl" rotWithShape="0">
                    <a:srgbClr val="000000"/>
                  </a:outerShdw>
                </a:effectLst>
              </a:rPr>
              <a:t>RNA through</a:t>
            </a:r>
          </a:p>
          <a:p>
            <a:pPr algn="ctr"/>
            <a:r>
              <a:rPr lang="en-US" sz="2400" b="1" dirty="0" smtClean="0">
                <a:ln w="17780" cmpd="sng">
                  <a:solidFill>
                    <a:sysClr val="windowText" lastClr="000000"/>
                  </a:solidFill>
                  <a:prstDash val="solid"/>
                  <a:miter lim="800000"/>
                </a:ln>
                <a:solidFill>
                  <a:srgbClr val="0070C0"/>
                </a:solidFill>
                <a:effectLst>
                  <a:outerShdw blurRad="50800" algn="tl" rotWithShape="0">
                    <a:srgbClr val="000000"/>
                  </a:outerShdw>
                </a:effectLst>
              </a:rPr>
              <a:t>Nuclear Pore</a:t>
            </a:r>
            <a:endParaRPr lang="en-US" sz="2400" b="1" cap="none" spc="0" dirty="0">
              <a:ln w="17780" cmpd="sng">
                <a:solidFill>
                  <a:sysClr val="windowText" lastClr="000000"/>
                </a:solidFill>
                <a:prstDash val="solid"/>
                <a:miter lim="800000"/>
              </a:ln>
              <a:solidFill>
                <a:srgbClr val="0070C0"/>
              </a:solidFill>
              <a:effectLst>
                <a:outerShdw blurRad="50800" algn="tl" rotWithShape="0">
                  <a:srgbClr val="000000"/>
                </a:outerShdw>
              </a:effectLst>
            </a:endParaRPr>
          </a:p>
        </p:txBody>
      </p:sp>
      <p:sp>
        <p:nvSpPr>
          <p:cNvPr id="22" name="Rectangle 21"/>
          <p:cNvSpPr/>
          <p:nvPr/>
        </p:nvSpPr>
        <p:spPr>
          <a:xfrm>
            <a:off x="4572000" y="4648200"/>
            <a:ext cx="3759362" cy="1754326"/>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FF3399"/>
                </a:solidFill>
                <a:effectLst>
                  <a:outerShdw blurRad="50800" algn="tl" rotWithShape="0">
                    <a:srgbClr val="000000"/>
                  </a:outerShdw>
                </a:effectLst>
              </a:rPr>
              <a:t>Outside of</a:t>
            </a:r>
          </a:p>
          <a:p>
            <a:pPr algn="ctr"/>
            <a:r>
              <a:rPr lang="en-US" sz="5400" b="1" dirty="0" smtClean="0">
                <a:ln w="17780" cmpd="sng">
                  <a:solidFill>
                    <a:sysClr val="windowText" lastClr="000000"/>
                  </a:solidFill>
                  <a:prstDash val="solid"/>
                  <a:miter lim="800000"/>
                </a:ln>
                <a:solidFill>
                  <a:srgbClr val="FF3399"/>
                </a:solidFill>
                <a:effectLst>
                  <a:outerShdw blurRad="50800" algn="tl" rotWithShape="0">
                    <a:srgbClr val="000000"/>
                  </a:outerShdw>
                </a:effectLst>
              </a:rPr>
              <a:t>Nucleus</a:t>
            </a:r>
            <a:endParaRPr lang="en-US" sz="5400" b="1" cap="none" spc="0" dirty="0">
              <a:ln w="17780" cmpd="sng">
                <a:solidFill>
                  <a:sysClr val="windowText" lastClr="000000"/>
                </a:solidFill>
                <a:prstDash val="solid"/>
                <a:miter lim="800000"/>
              </a:ln>
              <a:solidFill>
                <a:srgbClr val="FF3399"/>
              </a:solidFill>
              <a:effectLst>
                <a:outerShdw blurRad="50800" algn="tl" rotWithShape="0">
                  <a:srgbClr val="000000"/>
                </a:outerShdw>
              </a:effectLst>
            </a:endParaRPr>
          </a:p>
        </p:txBody>
      </p:sp>
      <p:sp>
        <p:nvSpPr>
          <p:cNvPr id="26" name="Rounded Rectangle 25"/>
          <p:cNvSpPr/>
          <p:nvPr/>
        </p:nvSpPr>
        <p:spPr bwMode="auto">
          <a:xfrm>
            <a:off x="5417718" y="616857"/>
            <a:ext cx="1592682" cy="609600"/>
          </a:xfrm>
          <a:prstGeom prst="roundRect">
            <a:avLst/>
          </a:prstGeom>
          <a:solidFill>
            <a:schemeClr val="bg1">
              <a:lumMod val="75000"/>
              <a:lumOff val="25000"/>
            </a:schemeClr>
          </a:solidFill>
          <a:ln w="38100" cap="flat" cmpd="sng" algn="ctr">
            <a:solidFill>
              <a:schemeClr val="accent1">
                <a:lumMod val="60000"/>
                <a:lumOff val="40000"/>
              </a:schemeClr>
            </a:solidFill>
            <a:prstDash val="solid"/>
            <a:round/>
            <a:headEnd type="none" w="med" len="med"/>
            <a:tailEnd type="none" w="med" len="med"/>
          </a:ln>
          <a:effectLst>
            <a:glow rad="342900">
              <a:srgbClr val="FF00FF"/>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 name="Rectangle 1"/>
          <p:cNvSpPr/>
          <p:nvPr/>
        </p:nvSpPr>
        <p:spPr>
          <a:xfrm>
            <a:off x="196703" y="106740"/>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04724648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6707" name="Rectangle 3"/>
          <p:cNvSpPr>
            <a:spLocks noGrp="1" noChangeArrowheads="1"/>
          </p:cNvSpPr>
          <p:nvPr>
            <p:ph idx="1"/>
          </p:nvPr>
        </p:nvSpPr>
        <p:spPr>
          <a:xfrm>
            <a:off x="457200" y="457200"/>
            <a:ext cx="8229600" cy="5673725"/>
          </a:xfrm>
        </p:spPr>
        <p:txBody>
          <a:bodyPr/>
          <a:lstStyle/>
          <a:p>
            <a:pPr eaLnBrk="1" hangingPunct="1">
              <a:defRPr/>
            </a:pPr>
            <a:r>
              <a:rPr lang="en-US" dirty="0" smtClean="0"/>
              <a:t>.</a:t>
            </a:r>
          </a:p>
        </p:txBody>
      </p:sp>
      <p:pic>
        <p:nvPicPr>
          <p:cNvPr id="58371" name="Picture 5" descr="http://www.itowler.com/Blog-Images/D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8458200" cy="62484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spcBef>
                <a:spcPct val="20000"/>
              </a:spcBef>
              <a:buClr>
                <a:schemeClr val="hlink"/>
              </a:buClr>
              <a:buSzPct val="65000"/>
              <a:buFont typeface="Wingdings" pitchFamily="2" charset="2"/>
              <a:buNone/>
            </a:pPr>
            <a:r>
              <a:rPr lang="en-US" sz="800" b="1"/>
              <a:t>Copyright © 2010 Ryan P. Murphy</a:t>
            </a:r>
          </a:p>
        </p:txBody>
      </p:sp>
      <p:sp>
        <p:nvSpPr>
          <p:cNvPr id="6" name="Rectangle 5"/>
          <p:cNvSpPr/>
          <p:nvPr/>
        </p:nvSpPr>
        <p:spPr bwMode="auto">
          <a:xfrm>
            <a:off x="304800" y="304800"/>
            <a:ext cx="8458200" cy="6248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pic>
        <p:nvPicPr>
          <p:cNvPr id="7"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8153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88162" name="Picture 2" descr="http://timkanebooks.files.wordpress.com/2012/09/junkdna.gif"/>
          <p:cNvPicPr>
            <a:picLocks noChangeAspect="1" noChangeArrowheads="1"/>
          </p:cNvPicPr>
          <p:nvPr/>
        </p:nvPicPr>
        <p:blipFill>
          <a:blip r:embed="rId4" cstate="print"/>
          <a:srcRect/>
          <a:stretch>
            <a:fillRect/>
          </a:stretch>
        </p:blipFill>
        <p:spPr bwMode="auto">
          <a:xfrm>
            <a:off x="726657" y="2633440"/>
            <a:ext cx="1524000" cy="1152659"/>
          </a:xfrm>
          <a:prstGeom prst="rect">
            <a:avLst/>
          </a:prstGeom>
          <a:noFill/>
        </p:spPr>
      </p:pic>
      <p:pic>
        <p:nvPicPr>
          <p:cNvPr id="988165" name="Picture 5" descr="https://encrypted-tbn2.gstatic.com/images?q=tbn:ANd9GcQDuWXOMdrvjiiaE7f0gUkRzSJR-ora2EOT68WQv3MDKk5TIq8j"/>
          <p:cNvPicPr>
            <a:picLocks noChangeAspect="1" noChangeArrowheads="1"/>
          </p:cNvPicPr>
          <p:nvPr/>
        </p:nvPicPr>
        <p:blipFill>
          <a:blip r:embed="rId5" cstate="print"/>
          <a:srcRect/>
          <a:stretch>
            <a:fillRect/>
          </a:stretch>
        </p:blipFill>
        <p:spPr bwMode="auto">
          <a:xfrm>
            <a:off x="5791200" y="1676400"/>
            <a:ext cx="2962275" cy="3048000"/>
          </a:xfrm>
          <a:prstGeom prst="rect">
            <a:avLst/>
          </a:prstGeom>
          <a:noFill/>
        </p:spPr>
      </p:pic>
      <p:pic>
        <p:nvPicPr>
          <p:cNvPr id="988167" name="Picture 7" descr="http://www.danforthcenter.org/science/core_facilities/integrated_microscopy/gallery/Cells/images/nuclear_pores.jpg"/>
          <p:cNvPicPr>
            <a:picLocks noChangeAspect="1" noChangeArrowheads="1"/>
          </p:cNvPicPr>
          <p:nvPr/>
        </p:nvPicPr>
        <p:blipFill>
          <a:blip r:embed="rId6" cstate="print"/>
          <a:srcRect/>
          <a:stretch>
            <a:fillRect/>
          </a:stretch>
        </p:blipFill>
        <p:spPr bwMode="auto">
          <a:xfrm flipH="1">
            <a:off x="2286000" y="1752600"/>
            <a:ext cx="1219200" cy="2590800"/>
          </a:xfrm>
          <a:prstGeom prst="rect">
            <a:avLst/>
          </a:prstGeom>
          <a:noFill/>
        </p:spPr>
      </p:pic>
      <p:pic>
        <p:nvPicPr>
          <p:cNvPr id="12" name="Picture 3"/>
          <p:cNvPicPr>
            <a:picLocks noChangeAspect="1" noChangeArrowheads="1"/>
          </p:cNvPicPr>
          <p:nvPr/>
        </p:nvPicPr>
        <p:blipFill>
          <a:blip r:embed="rId7" cstate="print"/>
          <a:srcRect/>
          <a:stretch>
            <a:fillRect/>
          </a:stretch>
        </p:blipFill>
        <p:spPr bwMode="auto">
          <a:xfrm rot="5400000">
            <a:off x="4395787" y="1243013"/>
            <a:ext cx="604838" cy="2233612"/>
          </a:xfrm>
          <a:prstGeom prst="rect">
            <a:avLst/>
          </a:prstGeom>
          <a:noFill/>
          <a:ln w="9525">
            <a:noFill/>
            <a:miter lim="800000"/>
            <a:headEnd/>
            <a:tailEnd/>
          </a:ln>
        </p:spPr>
      </p:pic>
      <p:sp>
        <p:nvSpPr>
          <p:cNvPr id="13" name="Rectangle 12"/>
          <p:cNvSpPr/>
          <p:nvPr/>
        </p:nvSpPr>
        <p:spPr>
          <a:xfrm>
            <a:off x="1981200" y="4038600"/>
            <a:ext cx="1826141" cy="830997"/>
          </a:xfrm>
          <a:prstGeom prst="rect">
            <a:avLst/>
          </a:prstGeom>
          <a:noFill/>
        </p:spPr>
        <p:txBody>
          <a:bodyPr wrap="none" lIns="91440" tIns="45720" rIns="91440" bIns="45720">
            <a:spAutoFit/>
          </a:bodyPr>
          <a:lstStyle/>
          <a:p>
            <a:pPr algn="ctr"/>
            <a:r>
              <a:rPr lang="en-US" sz="2400" b="1" cap="none" spc="0"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Nuclear</a:t>
            </a:r>
          </a:p>
          <a:p>
            <a:pPr algn="ctr"/>
            <a:r>
              <a:rPr lang="en-US" sz="2400" b="1"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Membrane</a:t>
            </a:r>
            <a:endParaRPr lang="en-US" sz="2400" b="1" cap="none" spc="0" dirty="0">
              <a:ln w="17780" cmpd="sng">
                <a:solidFill>
                  <a:sysClr val="windowText" lastClr="000000"/>
                </a:solidFill>
                <a:prstDash val="solid"/>
                <a:miter lim="800000"/>
              </a:ln>
              <a:solidFill>
                <a:srgbClr val="7030A0"/>
              </a:solidFill>
              <a:effectLst>
                <a:outerShdw blurRad="50800" algn="tl" rotWithShape="0">
                  <a:srgbClr val="000000"/>
                </a:outerShdw>
              </a:effectLst>
            </a:endParaRPr>
          </a:p>
        </p:txBody>
      </p:sp>
      <p:sp>
        <p:nvSpPr>
          <p:cNvPr id="14" name="Freeform 13"/>
          <p:cNvSpPr/>
          <p:nvPr/>
        </p:nvSpPr>
        <p:spPr bwMode="auto">
          <a:xfrm>
            <a:off x="5166089" y="3207026"/>
            <a:ext cx="919205" cy="702365"/>
          </a:xfrm>
          <a:custGeom>
            <a:avLst/>
            <a:gdLst>
              <a:gd name="connsiteX0" fmla="*/ 320311 w 919205"/>
              <a:gd name="connsiteY0" fmla="*/ 132522 h 702365"/>
              <a:gd name="connsiteX1" fmla="*/ 148033 w 919205"/>
              <a:gd name="connsiteY1" fmla="*/ 251791 h 702365"/>
              <a:gd name="connsiteX2" fmla="*/ 81772 w 919205"/>
              <a:gd name="connsiteY2" fmla="*/ 344557 h 702365"/>
              <a:gd name="connsiteX3" fmla="*/ 42015 w 919205"/>
              <a:gd name="connsiteY3" fmla="*/ 384313 h 702365"/>
              <a:gd name="connsiteX4" fmla="*/ 28763 w 919205"/>
              <a:gd name="connsiteY4" fmla="*/ 424070 h 702365"/>
              <a:gd name="connsiteX5" fmla="*/ 2259 w 919205"/>
              <a:gd name="connsiteY5" fmla="*/ 477078 h 702365"/>
              <a:gd name="connsiteX6" fmla="*/ 15511 w 919205"/>
              <a:gd name="connsiteY6" fmla="*/ 530087 h 702365"/>
              <a:gd name="connsiteX7" fmla="*/ 81772 w 919205"/>
              <a:gd name="connsiteY7" fmla="*/ 622852 h 702365"/>
              <a:gd name="connsiteX8" fmla="*/ 121528 w 919205"/>
              <a:gd name="connsiteY8" fmla="*/ 636104 h 702365"/>
              <a:gd name="connsiteX9" fmla="*/ 227546 w 919205"/>
              <a:gd name="connsiteY9" fmla="*/ 702365 h 702365"/>
              <a:gd name="connsiteX10" fmla="*/ 519094 w 919205"/>
              <a:gd name="connsiteY10" fmla="*/ 689113 h 702365"/>
              <a:gd name="connsiteX11" fmla="*/ 625111 w 919205"/>
              <a:gd name="connsiteY11" fmla="*/ 662609 h 702365"/>
              <a:gd name="connsiteX12" fmla="*/ 770885 w 919205"/>
              <a:gd name="connsiteY12" fmla="*/ 649357 h 702365"/>
              <a:gd name="connsiteX13" fmla="*/ 890154 w 919205"/>
              <a:gd name="connsiteY13" fmla="*/ 596348 h 702365"/>
              <a:gd name="connsiteX14" fmla="*/ 890154 w 919205"/>
              <a:gd name="connsiteY14" fmla="*/ 159026 h 702365"/>
              <a:gd name="connsiteX15" fmla="*/ 810641 w 919205"/>
              <a:gd name="connsiteY15" fmla="*/ 79513 h 702365"/>
              <a:gd name="connsiteX16" fmla="*/ 784137 w 919205"/>
              <a:gd name="connsiteY16" fmla="*/ 39757 h 702365"/>
              <a:gd name="connsiteX17" fmla="*/ 678120 w 919205"/>
              <a:gd name="connsiteY17" fmla="*/ 0 h 702365"/>
              <a:gd name="connsiteX18" fmla="*/ 360068 w 919205"/>
              <a:gd name="connsiteY18" fmla="*/ 13252 h 702365"/>
              <a:gd name="connsiteX19" fmla="*/ 280554 w 919205"/>
              <a:gd name="connsiteY19" fmla="*/ 39757 h 702365"/>
              <a:gd name="connsiteX20" fmla="*/ 254050 w 919205"/>
              <a:gd name="connsiteY20" fmla="*/ 212035 h 70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9205" h="702365">
                <a:moveTo>
                  <a:pt x="320311" y="132522"/>
                </a:moveTo>
                <a:cubicBezTo>
                  <a:pt x="262885" y="172278"/>
                  <a:pt x="186776" y="193677"/>
                  <a:pt x="148033" y="251791"/>
                </a:cubicBezTo>
                <a:cubicBezTo>
                  <a:pt x="127060" y="283250"/>
                  <a:pt x="106423" y="315798"/>
                  <a:pt x="81772" y="344557"/>
                </a:cubicBezTo>
                <a:cubicBezTo>
                  <a:pt x="69575" y="358787"/>
                  <a:pt x="55267" y="371061"/>
                  <a:pt x="42015" y="384313"/>
                </a:cubicBezTo>
                <a:cubicBezTo>
                  <a:pt x="37598" y="397565"/>
                  <a:pt x="34266" y="411230"/>
                  <a:pt x="28763" y="424070"/>
                </a:cubicBezTo>
                <a:cubicBezTo>
                  <a:pt x="20981" y="442228"/>
                  <a:pt x="4709" y="457476"/>
                  <a:pt x="2259" y="477078"/>
                </a:cubicBezTo>
                <a:cubicBezTo>
                  <a:pt x="0" y="495151"/>
                  <a:pt x="9116" y="513033"/>
                  <a:pt x="15511" y="530087"/>
                </a:cubicBezTo>
                <a:cubicBezTo>
                  <a:pt x="29330" y="566938"/>
                  <a:pt x="48031" y="600358"/>
                  <a:pt x="81772" y="622852"/>
                </a:cubicBezTo>
                <a:cubicBezTo>
                  <a:pt x="93395" y="630600"/>
                  <a:pt x="108763" y="630431"/>
                  <a:pt x="121528" y="636104"/>
                </a:cubicBezTo>
                <a:cubicBezTo>
                  <a:pt x="203146" y="672379"/>
                  <a:pt x="183911" y="658732"/>
                  <a:pt x="227546" y="702365"/>
                </a:cubicBezTo>
                <a:cubicBezTo>
                  <a:pt x="324729" y="697948"/>
                  <a:pt x="422077" y="696299"/>
                  <a:pt x="519094" y="689113"/>
                </a:cubicBezTo>
                <a:cubicBezTo>
                  <a:pt x="725594" y="673817"/>
                  <a:pt x="485506" y="682552"/>
                  <a:pt x="625111" y="662609"/>
                </a:cubicBezTo>
                <a:cubicBezTo>
                  <a:pt x="673412" y="655709"/>
                  <a:pt x="722294" y="653774"/>
                  <a:pt x="770885" y="649357"/>
                </a:cubicBezTo>
                <a:cubicBezTo>
                  <a:pt x="865508" y="617815"/>
                  <a:pt x="827152" y="638349"/>
                  <a:pt x="890154" y="596348"/>
                </a:cubicBezTo>
                <a:cubicBezTo>
                  <a:pt x="893369" y="535268"/>
                  <a:pt x="919205" y="242027"/>
                  <a:pt x="890154" y="159026"/>
                </a:cubicBezTo>
                <a:cubicBezTo>
                  <a:pt x="877771" y="123648"/>
                  <a:pt x="831433" y="110701"/>
                  <a:pt x="810641" y="79513"/>
                </a:cubicBezTo>
                <a:cubicBezTo>
                  <a:pt x="801806" y="66261"/>
                  <a:pt x="796372" y="49953"/>
                  <a:pt x="784137" y="39757"/>
                </a:cubicBezTo>
                <a:cubicBezTo>
                  <a:pt x="754436" y="15006"/>
                  <a:pt x="713786" y="8917"/>
                  <a:pt x="678120" y="0"/>
                </a:cubicBezTo>
                <a:cubicBezTo>
                  <a:pt x="572103" y="4417"/>
                  <a:pt x="465651" y="2694"/>
                  <a:pt x="360068" y="13252"/>
                </a:cubicBezTo>
                <a:cubicBezTo>
                  <a:pt x="332268" y="16032"/>
                  <a:pt x="280554" y="39757"/>
                  <a:pt x="280554" y="39757"/>
                </a:cubicBezTo>
                <a:cubicBezTo>
                  <a:pt x="244272" y="148605"/>
                  <a:pt x="254050" y="91332"/>
                  <a:pt x="254050" y="212035"/>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Freeform 14"/>
          <p:cNvSpPr/>
          <p:nvPr/>
        </p:nvSpPr>
        <p:spPr bwMode="auto">
          <a:xfrm>
            <a:off x="5049078" y="3856383"/>
            <a:ext cx="1171083" cy="357808"/>
          </a:xfrm>
          <a:custGeom>
            <a:avLst/>
            <a:gdLst>
              <a:gd name="connsiteX0" fmla="*/ 198783 w 1171083"/>
              <a:gd name="connsiteY0" fmla="*/ 132521 h 357808"/>
              <a:gd name="connsiteX1" fmla="*/ 79513 w 1171083"/>
              <a:gd name="connsiteY1" fmla="*/ 159026 h 357808"/>
              <a:gd name="connsiteX2" fmla="*/ 39757 w 1171083"/>
              <a:gd name="connsiteY2" fmla="*/ 172278 h 357808"/>
              <a:gd name="connsiteX3" fmla="*/ 13252 w 1171083"/>
              <a:gd name="connsiteY3" fmla="*/ 198782 h 357808"/>
              <a:gd name="connsiteX4" fmla="*/ 0 w 1171083"/>
              <a:gd name="connsiteY4" fmla="*/ 251791 h 357808"/>
              <a:gd name="connsiteX5" fmla="*/ 39757 w 1171083"/>
              <a:gd name="connsiteY5" fmla="*/ 344556 h 357808"/>
              <a:gd name="connsiteX6" fmla="*/ 79513 w 1171083"/>
              <a:gd name="connsiteY6" fmla="*/ 357808 h 357808"/>
              <a:gd name="connsiteX7" fmla="*/ 344557 w 1171083"/>
              <a:gd name="connsiteY7" fmla="*/ 344556 h 357808"/>
              <a:gd name="connsiteX8" fmla="*/ 450574 w 1171083"/>
              <a:gd name="connsiteY8" fmla="*/ 318052 h 357808"/>
              <a:gd name="connsiteX9" fmla="*/ 980661 w 1171083"/>
              <a:gd name="connsiteY9" fmla="*/ 304800 h 357808"/>
              <a:gd name="connsiteX10" fmla="*/ 1046922 w 1171083"/>
              <a:gd name="connsiteY10" fmla="*/ 278295 h 357808"/>
              <a:gd name="connsiteX11" fmla="*/ 1139687 w 1171083"/>
              <a:gd name="connsiteY11" fmla="*/ 238539 h 357808"/>
              <a:gd name="connsiteX12" fmla="*/ 1139687 w 1171083"/>
              <a:gd name="connsiteY12" fmla="*/ 92765 h 357808"/>
              <a:gd name="connsiteX13" fmla="*/ 1099931 w 1171083"/>
              <a:gd name="connsiteY13" fmla="*/ 79513 h 357808"/>
              <a:gd name="connsiteX14" fmla="*/ 1033670 w 1171083"/>
              <a:gd name="connsiteY14" fmla="*/ 26504 h 357808"/>
              <a:gd name="connsiteX15" fmla="*/ 954157 w 1171083"/>
              <a:gd name="connsiteY15" fmla="*/ 13252 h 357808"/>
              <a:gd name="connsiteX16" fmla="*/ 914400 w 1171083"/>
              <a:gd name="connsiteY16" fmla="*/ 0 h 357808"/>
              <a:gd name="connsiteX17" fmla="*/ 808383 w 1171083"/>
              <a:gd name="connsiteY17" fmla="*/ 13252 h 357808"/>
              <a:gd name="connsiteX18" fmla="*/ 424070 w 1171083"/>
              <a:gd name="connsiteY18" fmla="*/ 39756 h 357808"/>
              <a:gd name="connsiteX19" fmla="*/ 357809 w 1171083"/>
              <a:gd name="connsiteY19" fmla="*/ 53008 h 357808"/>
              <a:gd name="connsiteX20" fmla="*/ 318052 w 1171083"/>
              <a:gd name="connsiteY20" fmla="*/ 66260 h 357808"/>
              <a:gd name="connsiteX21" fmla="*/ 212035 w 1171083"/>
              <a:gd name="connsiteY21" fmla="*/ 79513 h 357808"/>
              <a:gd name="connsiteX22" fmla="*/ 132522 w 1171083"/>
              <a:gd name="connsiteY22" fmla="*/ 92765 h 357808"/>
              <a:gd name="connsiteX23" fmla="*/ 66261 w 1171083"/>
              <a:gd name="connsiteY23" fmla="*/ 145774 h 357808"/>
              <a:gd name="connsiteX24" fmla="*/ 53009 w 1171083"/>
              <a:gd name="connsiteY24" fmla="*/ 198782 h 3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1083" h="357808">
                <a:moveTo>
                  <a:pt x="198783" y="132521"/>
                </a:moveTo>
                <a:cubicBezTo>
                  <a:pt x="159026" y="141356"/>
                  <a:pt x="119024" y="149148"/>
                  <a:pt x="79513" y="159026"/>
                </a:cubicBezTo>
                <a:cubicBezTo>
                  <a:pt x="65961" y="162414"/>
                  <a:pt x="51735" y="165091"/>
                  <a:pt x="39757" y="172278"/>
                </a:cubicBezTo>
                <a:cubicBezTo>
                  <a:pt x="29043" y="178706"/>
                  <a:pt x="22087" y="189947"/>
                  <a:pt x="13252" y="198782"/>
                </a:cubicBezTo>
                <a:cubicBezTo>
                  <a:pt x="8835" y="216452"/>
                  <a:pt x="0" y="233578"/>
                  <a:pt x="0" y="251791"/>
                </a:cubicBezTo>
                <a:cubicBezTo>
                  <a:pt x="0" y="290286"/>
                  <a:pt x="6035" y="324323"/>
                  <a:pt x="39757" y="344556"/>
                </a:cubicBezTo>
                <a:cubicBezTo>
                  <a:pt x="51735" y="351743"/>
                  <a:pt x="66261" y="353391"/>
                  <a:pt x="79513" y="357808"/>
                </a:cubicBezTo>
                <a:cubicBezTo>
                  <a:pt x="167861" y="353391"/>
                  <a:pt x="256602" y="353980"/>
                  <a:pt x="344557" y="344556"/>
                </a:cubicBezTo>
                <a:cubicBezTo>
                  <a:pt x="380776" y="340675"/>
                  <a:pt x="414159" y="318962"/>
                  <a:pt x="450574" y="318052"/>
                </a:cubicBezTo>
                <a:lnTo>
                  <a:pt x="980661" y="304800"/>
                </a:lnTo>
                <a:cubicBezTo>
                  <a:pt x="1002748" y="295965"/>
                  <a:pt x="1025184" y="287956"/>
                  <a:pt x="1046922" y="278295"/>
                </a:cubicBezTo>
                <a:cubicBezTo>
                  <a:pt x="1145170" y="234629"/>
                  <a:pt x="1058036" y="265756"/>
                  <a:pt x="1139687" y="238539"/>
                </a:cubicBezTo>
                <a:cubicBezTo>
                  <a:pt x="1157764" y="184308"/>
                  <a:pt x="1171083" y="163407"/>
                  <a:pt x="1139687" y="92765"/>
                </a:cubicBezTo>
                <a:cubicBezTo>
                  <a:pt x="1134014" y="80000"/>
                  <a:pt x="1113183" y="83930"/>
                  <a:pt x="1099931" y="79513"/>
                </a:cubicBezTo>
                <a:cubicBezTo>
                  <a:pt x="1081836" y="61418"/>
                  <a:pt x="1058746" y="34863"/>
                  <a:pt x="1033670" y="26504"/>
                </a:cubicBezTo>
                <a:cubicBezTo>
                  <a:pt x="1008179" y="18007"/>
                  <a:pt x="980387" y="19081"/>
                  <a:pt x="954157" y="13252"/>
                </a:cubicBezTo>
                <a:cubicBezTo>
                  <a:pt x="940520" y="10222"/>
                  <a:pt x="927652" y="4417"/>
                  <a:pt x="914400" y="0"/>
                </a:cubicBezTo>
                <a:cubicBezTo>
                  <a:pt x="879061" y="4417"/>
                  <a:pt x="843837" y="9876"/>
                  <a:pt x="808383" y="13252"/>
                </a:cubicBezTo>
                <a:cubicBezTo>
                  <a:pt x="701377" y="23443"/>
                  <a:pt x="526519" y="33353"/>
                  <a:pt x="424070" y="39756"/>
                </a:cubicBezTo>
                <a:cubicBezTo>
                  <a:pt x="401983" y="44173"/>
                  <a:pt x="379661" y="47545"/>
                  <a:pt x="357809" y="53008"/>
                </a:cubicBezTo>
                <a:cubicBezTo>
                  <a:pt x="344257" y="56396"/>
                  <a:pt x="331796" y="63761"/>
                  <a:pt x="318052" y="66260"/>
                </a:cubicBezTo>
                <a:cubicBezTo>
                  <a:pt x="283012" y="72631"/>
                  <a:pt x="247291" y="74476"/>
                  <a:pt x="212035" y="79513"/>
                </a:cubicBezTo>
                <a:cubicBezTo>
                  <a:pt x="185435" y="83313"/>
                  <a:pt x="159026" y="88348"/>
                  <a:pt x="132522" y="92765"/>
                </a:cubicBezTo>
                <a:cubicBezTo>
                  <a:pt x="118474" y="102130"/>
                  <a:pt x="75704" y="126888"/>
                  <a:pt x="66261" y="145774"/>
                </a:cubicBezTo>
                <a:cubicBezTo>
                  <a:pt x="58116" y="162064"/>
                  <a:pt x="53009" y="198782"/>
                  <a:pt x="53009" y="198782"/>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8" name="Rectangle 17"/>
          <p:cNvSpPr/>
          <p:nvPr/>
        </p:nvSpPr>
        <p:spPr>
          <a:xfrm>
            <a:off x="381000" y="4648200"/>
            <a:ext cx="1821332" cy="1077218"/>
          </a:xfrm>
          <a:prstGeom prst="rect">
            <a:avLst/>
          </a:prstGeom>
          <a:noFill/>
        </p:spPr>
        <p:txBody>
          <a:bodyPr wrap="none" lIns="91440" tIns="45720" rIns="91440" bIns="45720">
            <a:spAutoFit/>
          </a:bodyPr>
          <a:lstStyle/>
          <a:p>
            <a:pPr algn="ctr"/>
            <a:r>
              <a:rPr lang="en-US" b="1" cap="none" spc="0"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Inside </a:t>
            </a:r>
          </a:p>
          <a:p>
            <a:pPr algn="ctr"/>
            <a:r>
              <a:rPr lang="en-US" b="1"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Nucleus</a:t>
            </a:r>
            <a:endParaRPr lang="en-US" b="1" cap="none" spc="0" dirty="0">
              <a:ln w="17780" cmpd="sng">
                <a:solidFill>
                  <a:sysClr val="windowText" lastClr="000000"/>
                </a:solidFill>
                <a:prstDash val="solid"/>
                <a:miter lim="800000"/>
              </a:ln>
              <a:solidFill>
                <a:srgbClr val="7030A0"/>
              </a:solidFill>
              <a:effectLst>
                <a:outerShdw blurRad="50800" algn="tl" rotWithShape="0">
                  <a:srgbClr val="000000"/>
                </a:outerShdw>
              </a:effectLst>
            </a:endParaRPr>
          </a:p>
        </p:txBody>
      </p:sp>
      <p:pic>
        <p:nvPicPr>
          <p:cNvPr id="19" name="Picture 3"/>
          <p:cNvPicPr>
            <a:picLocks noChangeAspect="1" noChangeArrowheads="1"/>
          </p:cNvPicPr>
          <p:nvPr/>
        </p:nvPicPr>
        <p:blipFill>
          <a:blip r:embed="rId7" cstate="print"/>
          <a:srcRect/>
          <a:stretch>
            <a:fillRect/>
          </a:stretch>
        </p:blipFill>
        <p:spPr bwMode="auto">
          <a:xfrm rot="3814095">
            <a:off x="3127207" y="4504146"/>
            <a:ext cx="604838" cy="2593982"/>
          </a:xfrm>
          <a:prstGeom prst="rect">
            <a:avLst/>
          </a:prstGeom>
          <a:noFill/>
          <a:ln w="9525">
            <a:noFill/>
            <a:miter lim="800000"/>
            <a:headEnd/>
            <a:tailEnd/>
          </a:ln>
        </p:spPr>
      </p:pic>
      <p:sp>
        <p:nvSpPr>
          <p:cNvPr id="21" name="Freeform 20"/>
          <p:cNvSpPr/>
          <p:nvPr/>
        </p:nvSpPr>
        <p:spPr bwMode="auto">
          <a:xfrm>
            <a:off x="2835965" y="5022574"/>
            <a:ext cx="1222891" cy="1467942"/>
          </a:xfrm>
          <a:custGeom>
            <a:avLst/>
            <a:gdLst>
              <a:gd name="connsiteX0" fmla="*/ 954157 w 1222891"/>
              <a:gd name="connsiteY0" fmla="*/ 437322 h 1467942"/>
              <a:gd name="connsiteX1" fmla="*/ 901148 w 1222891"/>
              <a:gd name="connsiteY1" fmla="*/ 344556 h 1467942"/>
              <a:gd name="connsiteX2" fmla="*/ 834887 w 1222891"/>
              <a:gd name="connsiteY2" fmla="*/ 291548 h 1467942"/>
              <a:gd name="connsiteX3" fmla="*/ 808383 w 1222891"/>
              <a:gd name="connsiteY3" fmla="*/ 251791 h 1467942"/>
              <a:gd name="connsiteX4" fmla="*/ 781878 w 1222891"/>
              <a:gd name="connsiteY4" fmla="*/ 225287 h 1467942"/>
              <a:gd name="connsiteX5" fmla="*/ 755374 w 1222891"/>
              <a:gd name="connsiteY5" fmla="*/ 185530 h 1467942"/>
              <a:gd name="connsiteX6" fmla="*/ 636105 w 1222891"/>
              <a:gd name="connsiteY6" fmla="*/ 79513 h 1467942"/>
              <a:gd name="connsiteX7" fmla="*/ 596348 w 1222891"/>
              <a:gd name="connsiteY7" fmla="*/ 66261 h 1467942"/>
              <a:gd name="connsiteX8" fmla="*/ 344557 w 1222891"/>
              <a:gd name="connsiteY8" fmla="*/ 79513 h 1467942"/>
              <a:gd name="connsiteX9" fmla="*/ 265044 w 1222891"/>
              <a:gd name="connsiteY9" fmla="*/ 119269 h 1467942"/>
              <a:gd name="connsiteX10" fmla="*/ 225287 w 1222891"/>
              <a:gd name="connsiteY10" fmla="*/ 132522 h 1467942"/>
              <a:gd name="connsiteX11" fmla="*/ 172278 w 1222891"/>
              <a:gd name="connsiteY11" fmla="*/ 172278 h 1467942"/>
              <a:gd name="connsiteX12" fmla="*/ 132522 w 1222891"/>
              <a:gd name="connsiteY12" fmla="*/ 291548 h 1467942"/>
              <a:gd name="connsiteX13" fmla="*/ 119270 w 1222891"/>
              <a:gd name="connsiteY13" fmla="*/ 344556 h 1467942"/>
              <a:gd name="connsiteX14" fmla="*/ 145774 w 1222891"/>
              <a:gd name="connsiteY14" fmla="*/ 715617 h 1467942"/>
              <a:gd name="connsiteX15" fmla="*/ 159026 w 1222891"/>
              <a:gd name="connsiteY15" fmla="*/ 781878 h 1467942"/>
              <a:gd name="connsiteX16" fmla="*/ 185531 w 1222891"/>
              <a:gd name="connsiteY16" fmla="*/ 901148 h 1467942"/>
              <a:gd name="connsiteX17" fmla="*/ 225287 w 1222891"/>
              <a:gd name="connsiteY17" fmla="*/ 1020417 h 1467942"/>
              <a:gd name="connsiteX18" fmla="*/ 278296 w 1222891"/>
              <a:gd name="connsiteY18" fmla="*/ 1126435 h 1467942"/>
              <a:gd name="connsiteX19" fmla="*/ 318052 w 1222891"/>
              <a:gd name="connsiteY19" fmla="*/ 1152939 h 1467942"/>
              <a:gd name="connsiteX20" fmla="*/ 397565 w 1222891"/>
              <a:gd name="connsiteY20" fmla="*/ 1272209 h 1467942"/>
              <a:gd name="connsiteX21" fmla="*/ 437322 w 1222891"/>
              <a:gd name="connsiteY21" fmla="*/ 1311965 h 1467942"/>
              <a:gd name="connsiteX22" fmla="*/ 516835 w 1222891"/>
              <a:gd name="connsiteY22" fmla="*/ 1364974 h 1467942"/>
              <a:gd name="connsiteX23" fmla="*/ 874644 w 1222891"/>
              <a:gd name="connsiteY23" fmla="*/ 1351722 h 1467942"/>
              <a:gd name="connsiteX24" fmla="*/ 967409 w 1222891"/>
              <a:gd name="connsiteY24" fmla="*/ 1325217 h 1467942"/>
              <a:gd name="connsiteX25" fmla="*/ 1020418 w 1222891"/>
              <a:gd name="connsiteY25" fmla="*/ 1285461 h 1467942"/>
              <a:gd name="connsiteX26" fmla="*/ 1060174 w 1222891"/>
              <a:gd name="connsiteY26" fmla="*/ 1258956 h 1467942"/>
              <a:gd name="connsiteX27" fmla="*/ 1086678 w 1222891"/>
              <a:gd name="connsiteY27" fmla="*/ 1219200 h 1467942"/>
              <a:gd name="connsiteX28" fmla="*/ 1152939 w 1222891"/>
              <a:gd name="connsiteY28" fmla="*/ 1126435 h 1467942"/>
              <a:gd name="connsiteX29" fmla="*/ 1139687 w 1222891"/>
              <a:gd name="connsiteY29" fmla="*/ 715617 h 1467942"/>
              <a:gd name="connsiteX30" fmla="*/ 1126435 w 1222891"/>
              <a:gd name="connsiteY30" fmla="*/ 675861 h 1467942"/>
              <a:gd name="connsiteX31" fmla="*/ 1099931 w 1222891"/>
              <a:gd name="connsiteY31" fmla="*/ 649356 h 1467942"/>
              <a:gd name="connsiteX32" fmla="*/ 1086678 w 1222891"/>
              <a:gd name="connsiteY32" fmla="*/ 609600 h 1467942"/>
              <a:gd name="connsiteX33" fmla="*/ 1086678 w 1222891"/>
              <a:gd name="connsiteY33" fmla="*/ 569843 h 1467942"/>
              <a:gd name="connsiteX34" fmla="*/ 1166192 w 1222891"/>
              <a:gd name="connsiteY34" fmla="*/ 583096 h 1467942"/>
              <a:gd name="connsiteX35" fmla="*/ 1205948 w 1222891"/>
              <a:gd name="connsiteY35" fmla="*/ 596348 h 1467942"/>
              <a:gd name="connsiteX36" fmla="*/ 1219200 w 1222891"/>
              <a:gd name="connsiteY36" fmla="*/ 636104 h 1467942"/>
              <a:gd name="connsiteX37" fmla="*/ 1205948 w 1222891"/>
              <a:gd name="connsiteY37" fmla="*/ 1298713 h 1467942"/>
              <a:gd name="connsiteX38" fmla="*/ 1166192 w 1222891"/>
              <a:gd name="connsiteY38" fmla="*/ 1325217 h 1467942"/>
              <a:gd name="connsiteX39" fmla="*/ 1073426 w 1222891"/>
              <a:gd name="connsiteY39" fmla="*/ 1404730 h 1467942"/>
              <a:gd name="connsiteX40" fmla="*/ 927652 w 1222891"/>
              <a:gd name="connsiteY40" fmla="*/ 1444487 h 1467942"/>
              <a:gd name="connsiteX41" fmla="*/ 410818 w 1222891"/>
              <a:gd name="connsiteY41" fmla="*/ 1417983 h 1467942"/>
              <a:gd name="connsiteX42" fmla="*/ 371061 w 1222891"/>
              <a:gd name="connsiteY42" fmla="*/ 1404730 h 1467942"/>
              <a:gd name="connsiteX43" fmla="*/ 251792 w 1222891"/>
              <a:gd name="connsiteY43" fmla="*/ 1298713 h 1467942"/>
              <a:gd name="connsiteX44" fmla="*/ 225287 w 1222891"/>
              <a:gd name="connsiteY44" fmla="*/ 1272209 h 1467942"/>
              <a:gd name="connsiteX45" fmla="*/ 145774 w 1222891"/>
              <a:gd name="connsiteY45" fmla="*/ 1166191 h 1467942"/>
              <a:gd name="connsiteX46" fmla="*/ 66261 w 1222891"/>
              <a:gd name="connsiteY46" fmla="*/ 1046922 h 1467942"/>
              <a:gd name="connsiteX47" fmla="*/ 39757 w 1222891"/>
              <a:gd name="connsiteY47" fmla="*/ 1007165 h 1467942"/>
              <a:gd name="connsiteX48" fmla="*/ 0 w 1222891"/>
              <a:gd name="connsiteY48" fmla="*/ 861391 h 1467942"/>
              <a:gd name="connsiteX49" fmla="*/ 13252 w 1222891"/>
              <a:gd name="connsiteY49" fmla="*/ 159026 h 1467942"/>
              <a:gd name="connsiteX50" fmla="*/ 53009 w 1222891"/>
              <a:gd name="connsiteY50" fmla="*/ 53009 h 1467942"/>
              <a:gd name="connsiteX51" fmla="*/ 106018 w 1222891"/>
              <a:gd name="connsiteY51" fmla="*/ 0 h 1467942"/>
              <a:gd name="connsiteX52" fmla="*/ 781878 w 1222891"/>
              <a:gd name="connsiteY52" fmla="*/ 13252 h 1467942"/>
              <a:gd name="connsiteX53" fmla="*/ 834887 w 1222891"/>
              <a:gd name="connsiteY53" fmla="*/ 66261 h 1467942"/>
              <a:gd name="connsiteX54" fmla="*/ 887896 w 1222891"/>
              <a:gd name="connsiteY54" fmla="*/ 106017 h 1467942"/>
              <a:gd name="connsiteX55" fmla="*/ 914400 w 1222891"/>
              <a:gd name="connsiteY55" fmla="*/ 145774 h 1467942"/>
              <a:gd name="connsiteX56" fmla="*/ 940905 w 1222891"/>
              <a:gd name="connsiteY56" fmla="*/ 278296 h 1467942"/>
              <a:gd name="connsiteX57" fmla="*/ 954157 w 1222891"/>
              <a:gd name="connsiteY57" fmla="*/ 437322 h 14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222891" h="1467942">
                <a:moveTo>
                  <a:pt x="954157" y="437322"/>
                </a:moveTo>
                <a:cubicBezTo>
                  <a:pt x="947531" y="448365"/>
                  <a:pt x="941264" y="384672"/>
                  <a:pt x="901148" y="344556"/>
                </a:cubicBezTo>
                <a:cubicBezTo>
                  <a:pt x="832276" y="275684"/>
                  <a:pt x="887340" y="357114"/>
                  <a:pt x="834887" y="291548"/>
                </a:cubicBezTo>
                <a:cubicBezTo>
                  <a:pt x="824937" y="279111"/>
                  <a:pt x="818333" y="264228"/>
                  <a:pt x="808383" y="251791"/>
                </a:cubicBezTo>
                <a:cubicBezTo>
                  <a:pt x="800578" y="242035"/>
                  <a:pt x="789683" y="235043"/>
                  <a:pt x="781878" y="225287"/>
                </a:cubicBezTo>
                <a:cubicBezTo>
                  <a:pt x="771928" y="212850"/>
                  <a:pt x="765955" y="197434"/>
                  <a:pt x="755374" y="185530"/>
                </a:cubicBezTo>
                <a:cubicBezTo>
                  <a:pt x="727278" y="153922"/>
                  <a:pt x="680415" y="101668"/>
                  <a:pt x="636105" y="79513"/>
                </a:cubicBezTo>
                <a:cubicBezTo>
                  <a:pt x="623611" y="73266"/>
                  <a:pt x="609600" y="70678"/>
                  <a:pt x="596348" y="66261"/>
                </a:cubicBezTo>
                <a:cubicBezTo>
                  <a:pt x="512418" y="70678"/>
                  <a:pt x="428258" y="71904"/>
                  <a:pt x="344557" y="79513"/>
                </a:cubicBezTo>
                <a:cubicBezTo>
                  <a:pt x="303844" y="83214"/>
                  <a:pt x="300286" y="101648"/>
                  <a:pt x="265044" y="119269"/>
                </a:cubicBezTo>
                <a:cubicBezTo>
                  <a:pt x="252550" y="125516"/>
                  <a:pt x="238539" y="128104"/>
                  <a:pt x="225287" y="132522"/>
                </a:cubicBezTo>
                <a:cubicBezTo>
                  <a:pt x="207617" y="145774"/>
                  <a:pt x="187896" y="156660"/>
                  <a:pt x="172278" y="172278"/>
                </a:cubicBezTo>
                <a:cubicBezTo>
                  <a:pt x="133694" y="210862"/>
                  <a:pt x="143627" y="236021"/>
                  <a:pt x="132522" y="291548"/>
                </a:cubicBezTo>
                <a:cubicBezTo>
                  <a:pt x="128950" y="309407"/>
                  <a:pt x="123687" y="326887"/>
                  <a:pt x="119270" y="344556"/>
                </a:cubicBezTo>
                <a:cubicBezTo>
                  <a:pt x="128105" y="468243"/>
                  <a:pt x="134548" y="592124"/>
                  <a:pt x="145774" y="715617"/>
                </a:cubicBezTo>
                <a:cubicBezTo>
                  <a:pt x="147813" y="738049"/>
                  <a:pt x="154306" y="759854"/>
                  <a:pt x="159026" y="781878"/>
                </a:cubicBezTo>
                <a:cubicBezTo>
                  <a:pt x="167559" y="821700"/>
                  <a:pt x="174631" y="861907"/>
                  <a:pt x="185531" y="901148"/>
                </a:cubicBezTo>
                <a:cubicBezTo>
                  <a:pt x="196747" y="941526"/>
                  <a:pt x="212035" y="980661"/>
                  <a:pt x="225287" y="1020417"/>
                </a:cubicBezTo>
                <a:cubicBezTo>
                  <a:pt x="239742" y="1063781"/>
                  <a:pt x="244153" y="1086602"/>
                  <a:pt x="278296" y="1126435"/>
                </a:cubicBezTo>
                <a:cubicBezTo>
                  <a:pt x="288661" y="1138528"/>
                  <a:pt x="304800" y="1144104"/>
                  <a:pt x="318052" y="1152939"/>
                </a:cubicBezTo>
                <a:cubicBezTo>
                  <a:pt x="347706" y="1202363"/>
                  <a:pt x="360762" y="1229272"/>
                  <a:pt x="397565" y="1272209"/>
                </a:cubicBezTo>
                <a:cubicBezTo>
                  <a:pt x="409762" y="1286439"/>
                  <a:pt x="422528" y="1300459"/>
                  <a:pt x="437322" y="1311965"/>
                </a:cubicBezTo>
                <a:cubicBezTo>
                  <a:pt x="462466" y="1331522"/>
                  <a:pt x="490331" y="1347304"/>
                  <a:pt x="516835" y="1364974"/>
                </a:cubicBezTo>
                <a:cubicBezTo>
                  <a:pt x="636105" y="1360557"/>
                  <a:pt x="755540" y="1359406"/>
                  <a:pt x="874644" y="1351722"/>
                </a:cubicBezTo>
                <a:cubicBezTo>
                  <a:pt x="895272" y="1350391"/>
                  <a:pt x="945603" y="1332486"/>
                  <a:pt x="967409" y="1325217"/>
                </a:cubicBezTo>
                <a:cubicBezTo>
                  <a:pt x="985079" y="1311965"/>
                  <a:pt x="1002445" y="1298299"/>
                  <a:pt x="1020418" y="1285461"/>
                </a:cubicBezTo>
                <a:cubicBezTo>
                  <a:pt x="1033378" y="1276204"/>
                  <a:pt x="1048912" y="1270218"/>
                  <a:pt x="1060174" y="1258956"/>
                </a:cubicBezTo>
                <a:cubicBezTo>
                  <a:pt x="1071436" y="1247694"/>
                  <a:pt x="1076482" y="1231435"/>
                  <a:pt x="1086678" y="1219200"/>
                </a:cubicBezTo>
                <a:cubicBezTo>
                  <a:pt x="1153835" y="1138612"/>
                  <a:pt x="1103896" y="1224521"/>
                  <a:pt x="1152939" y="1126435"/>
                </a:cubicBezTo>
                <a:cubicBezTo>
                  <a:pt x="1148522" y="989496"/>
                  <a:pt x="1147732" y="852391"/>
                  <a:pt x="1139687" y="715617"/>
                </a:cubicBezTo>
                <a:cubicBezTo>
                  <a:pt x="1138867" y="701672"/>
                  <a:pt x="1133622" y="687839"/>
                  <a:pt x="1126435" y="675861"/>
                </a:cubicBezTo>
                <a:cubicBezTo>
                  <a:pt x="1120007" y="665147"/>
                  <a:pt x="1108766" y="658191"/>
                  <a:pt x="1099931" y="649356"/>
                </a:cubicBezTo>
                <a:cubicBezTo>
                  <a:pt x="1095513" y="636104"/>
                  <a:pt x="1095404" y="620508"/>
                  <a:pt x="1086678" y="609600"/>
                </a:cubicBezTo>
                <a:cubicBezTo>
                  <a:pt x="1054227" y="569038"/>
                  <a:pt x="1015211" y="593667"/>
                  <a:pt x="1086678" y="569843"/>
                </a:cubicBezTo>
                <a:cubicBezTo>
                  <a:pt x="1113183" y="574261"/>
                  <a:pt x="1139962" y="577267"/>
                  <a:pt x="1166192" y="583096"/>
                </a:cubicBezTo>
                <a:cubicBezTo>
                  <a:pt x="1179828" y="586126"/>
                  <a:pt x="1196071" y="586471"/>
                  <a:pt x="1205948" y="596348"/>
                </a:cubicBezTo>
                <a:cubicBezTo>
                  <a:pt x="1215825" y="606225"/>
                  <a:pt x="1214783" y="622852"/>
                  <a:pt x="1219200" y="636104"/>
                </a:cubicBezTo>
                <a:cubicBezTo>
                  <a:pt x="1214783" y="856974"/>
                  <a:pt x="1222891" y="1078450"/>
                  <a:pt x="1205948" y="1298713"/>
                </a:cubicBezTo>
                <a:cubicBezTo>
                  <a:pt x="1204726" y="1314593"/>
                  <a:pt x="1178427" y="1315021"/>
                  <a:pt x="1166192" y="1325217"/>
                </a:cubicBezTo>
                <a:cubicBezTo>
                  <a:pt x="1126405" y="1358373"/>
                  <a:pt x="1123059" y="1379914"/>
                  <a:pt x="1073426" y="1404730"/>
                </a:cubicBezTo>
                <a:cubicBezTo>
                  <a:pt x="1028586" y="1427150"/>
                  <a:pt x="976126" y="1434792"/>
                  <a:pt x="927652" y="1444487"/>
                </a:cubicBezTo>
                <a:cubicBezTo>
                  <a:pt x="685173" y="1437559"/>
                  <a:pt x="585671" y="1467942"/>
                  <a:pt x="410818" y="1417983"/>
                </a:cubicBezTo>
                <a:cubicBezTo>
                  <a:pt x="397386" y="1414145"/>
                  <a:pt x="383555" y="1410977"/>
                  <a:pt x="371061" y="1404730"/>
                </a:cubicBezTo>
                <a:cubicBezTo>
                  <a:pt x="323764" y="1381081"/>
                  <a:pt x="286916" y="1333836"/>
                  <a:pt x="251792" y="1298713"/>
                </a:cubicBezTo>
                <a:lnTo>
                  <a:pt x="225287" y="1272209"/>
                </a:lnTo>
                <a:cubicBezTo>
                  <a:pt x="190808" y="1168770"/>
                  <a:pt x="247290" y="1318465"/>
                  <a:pt x="145774" y="1166191"/>
                </a:cubicBezTo>
                <a:lnTo>
                  <a:pt x="66261" y="1046922"/>
                </a:lnTo>
                <a:cubicBezTo>
                  <a:pt x="57426" y="1033670"/>
                  <a:pt x="44794" y="1022275"/>
                  <a:pt x="39757" y="1007165"/>
                </a:cubicBezTo>
                <a:cubicBezTo>
                  <a:pt x="6129" y="906284"/>
                  <a:pt x="18731" y="955048"/>
                  <a:pt x="0" y="861391"/>
                </a:cubicBezTo>
                <a:cubicBezTo>
                  <a:pt x="4417" y="627269"/>
                  <a:pt x="5182" y="393050"/>
                  <a:pt x="13252" y="159026"/>
                </a:cubicBezTo>
                <a:cubicBezTo>
                  <a:pt x="15336" y="98586"/>
                  <a:pt x="24117" y="96347"/>
                  <a:pt x="53009" y="53009"/>
                </a:cubicBezTo>
                <a:cubicBezTo>
                  <a:pt x="64789" y="17669"/>
                  <a:pt x="58898" y="0"/>
                  <a:pt x="106018" y="0"/>
                </a:cubicBezTo>
                <a:cubicBezTo>
                  <a:pt x="331348" y="0"/>
                  <a:pt x="556591" y="8835"/>
                  <a:pt x="781878" y="13252"/>
                </a:cubicBezTo>
                <a:cubicBezTo>
                  <a:pt x="871587" y="43154"/>
                  <a:pt x="780518" y="1019"/>
                  <a:pt x="834887" y="66261"/>
                </a:cubicBezTo>
                <a:cubicBezTo>
                  <a:pt x="849027" y="83229"/>
                  <a:pt x="870226" y="92765"/>
                  <a:pt x="887896" y="106017"/>
                </a:cubicBezTo>
                <a:cubicBezTo>
                  <a:pt x="896731" y="119269"/>
                  <a:pt x="907277" y="131528"/>
                  <a:pt x="914400" y="145774"/>
                </a:cubicBezTo>
                <a:cubicBezTo>
                  <a:pt x="935399" y="187773"/>
                  <a:pt x="930440" y="232949"/>
                  <a:pt x="940905" y="278296"/>
                </a:cubicBezTo>
                <a:cubicBezTo>
                  <a:pt x="974393" y="423411"/>
                  <a:pt x="960783" y="426279"/>
                  <a:pt x="954157" y="437322"/>
                </a:cubicBezTo>
                <a:close/>
              </a:path>
            </a:pathLst>
          </a:cu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3" name="Rectangle 22"/>
          <p:cNvSpPr/>
          <p:nvPr/>
        </p:nvSpPr>
        <p:spPr>
          <a:xfrm>
            <a:off x="2209800" y="4724400"/>
            <a:ext cx="2182008" cy="830997"/>
          </a:xfrm>
          <a:prstGeom prst="rect">
            <a:avLst/>
          </a:prstGeom>
          <a:noFill/>
        </p:spPr>
        <p:txBody>
          <a:bodyPr wrap="none" lIns="91440" tIns="45720" rIns="91440" bIns="45720">
            <a:spAutoFit/>
          </a:bodyPr>
          <a:lstStyle/>
          <a:p>
            <a:pPr algn="ctr"/>
            <a:r>
              <a:rPr lang="en-US" sz="2400" b="1" cap="none" spc="0" dirty="0" smtClean="0">
                <a:ln w="17780" cmpd="sng">
                  <a:solidFill>
                    <a:sysClr val="windowText" lastClr="000000"/>
                  </a:solidFill>
                  <a:prstDash val="solid"/>
                  <a:miter lim="800000"/>
                </a:ln>
                <a:solidFill>
                  <a:srgbClr val="0070C0"/>
                </a:solidFill>
                <a:effectLst>
                  <a:outerShdw blurRad="50800" algn="tl" rotWithShape="0">
                    <a:srgbClr val="000000"/>
                  </a:outerShdw>
                </a:effectLst>
              </a:rPr>
              <a:t>RNA through</a:t>
            </a:r>
          </a:p>
          <a:p>
            <a:pPr algn="ctr"/>
            <a:r>
              <a:rPr lang="en-US" sz="2400" b="1" dirty="0" smtClean="0">
                <a:ln w="17780" cmpd="sng">
                  <a:solidFill>
                    <a:sysClr val="windowText" lastClr="000000"/>
                  </a:solidFill>
                  <a:prstDash val="solid"/>
                  <a:miter lim="800000"/>
                </a:ln>
                <a:solidFill>
                  <a:srgbClr val="0070C0"/>
                </a:solidFill>
                <a:effectLst>
                  <a:outerShdw blurRad="50800" algn="tl" rotWithShape="0">
                    <a:srgbClr val="000000"/>
                  </a:outerShdw>
                </a:effectLst>
              </a:rPr>
              <a:t>Nuclear Pore</a:t>
            </a:r>
            <a:endParaRPr lang="en-US" sz="2400" b="1" cap="none" spc="0" dirty="0">
              <a:ln w="17780" cmpd="sng">
                <a:solidFill>
                  <a:sysClr val="windowText" lastClr="000000"/>
                </a:solidFill>
                <a:prstDash val="solid"/>
                <a:miter lim="800000"/>
              </a:ln>
              <a:solidFill>
                <a:srgbClr val="0070C0"/>
              </a:solidFill>
              <a:effectLst>
                <a:outerShdw blurRad="50800" algn="tl" rotWithShape="0">
                  <a:srgbClr val="000000"/>
                </a:outerShdw>
              </a:effectLst>
            </a:endParaRPr>
          </a:p>
        </p:txBody>
      </p:sp>
      <p:sp>
        <p:nvSpPr>
          <p:cNvPr id="22" name="Rectangle 21"/>
          <p:cNvSpPr/>
          <p:nvPr/>
        </p:nvSpPr>
        <p:spPr>
          <a:xfrm>
            <a:off x="4572000" y="4648200"/>
            <a:ext cx="3759362" cy="1754326"/>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FF3399"/>
                </a:solidFill>
                <a:effectLst>
                  <a:outerShdw blurRad="50800" algn="tl" rotWithShape="0">
                    <a:srgbClr val="000000"/>
                  </a:outerShdw>
                </a:effectLst>
              </a:rPr>
              <a:t>Outside of</a:t>
            </a:r>
          </a:p>
          <a:p>
            <a:pPr algn="ctr"/>
            <a:r>
              <a:rPr lang="en-US" sz="5400" b="1" dirty="0" smtClean="0">
                <a:ln w="17780" cmpd="sng">
                  <a:solidFill>
                    <a:sysClr val="windowText" lastClr="000000"/>
                  </a:solidFill>
                  <a:prstDash val="solid"/>
                  <a:miter lim="800000"/>
                </a:ln>
                <a:solidFill>
                  <a:srgbClr val="FF3399"/>
                </a:solidFill>
                <a:effectLst>
                  <a:outerShdw blurRad="50800" algn="tl" rotWithShape="0">
                    <a:srgbClr val="000000"/>
                  </a:outerShdw>
                </a:effectLst>
              </a:rPr>
              <a:t>Nucleus</a:t>
            </a:r>
            <a:endParaRPr lang="en-US" sz="5400" b="1" cap="none" spc="0" dirty="0">
              <a:ln w="17780" cmpd="sng">
                <a:solidFill>
                  <a:sysClr val="windowText" lastClr="000000"/>
                </a:solidFill>
                <a:prstDash val="solid"/>
                <a:miter lim="800000"/>
              </a:ln>
              <a:solidFill>
                <a:srgbClr val="FF3399"/>
              </a:solidFill>
              <a:effectLst>
                <a:outerShdw blurRad="50800" algn="tl" rotWithShape="0">
                  <a:srgbClr val="000000"/>
                </a:outerShdw>
              </a:effectLst>
            </a:endParaRPr>
          </a:p>
        </p:txBody>
      </p:sp>
      <p:sp>
        <p:nvSpPr>
          <p:cNvPr id="2" name="Rectangle 1"/>
          <p:cNvSpPr/>
          <p:nvPr/>
        </p:nvSpPr>
        <p:spPr>
          <a:xfrm>
            <a:off x="196703" y="106740"/>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37132974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body" idx="4294967295"/>
          </p:nvPr>
        </p:nvSpPr>
        <p:spPr>
          <a:xfrm>
            <a:off x="114300" y="78014"/>
            <a:ext cx="9029700" cy="5867400"/>
          </a:xfrm>
        </p:spPr>
        <p:txBody>
          <a:bodyPr/>
          <a:lstStyle/>
          <a:p>
            <a:pPr eaLnBrk="1" hangingPunct="1"/>
            <a:r>
              <a:rPr lang="en-US" dirty="0" smtClean="0"/>
              <a:t>In 1962, </a:t>
            </a:r>
            <a:r>
              <a:rPr lang="en-US" dirty="0" smtClean="0">
                <a:solidFill>
                  <a:srgbClr val="FF9900"/>
                </a:solidFill>
              </a:rPr>
              <a:t>Watson,</a:t>
            </a:r>
            <a:r>
              <a:rPr lang="en-US" dirty="0" smtClean="0"/>
              <a:t> </a:t>
            </a:r>
            <a:r>
              <a:rPr lang="en-US" dirty="0" smtClean="0">
                <a:solidFill>
                  <a:srgbClr val="66FF99"/>
                </a:solidFill>
              </a:rPr>
              <a:t>Crick</a:t>
            </a:r>
            <a:r>
              <a:rPr lang="en-US" dirty="0" smtClean="0"/>
              <a:t>, and </a:t>
            </a:r>
            <a:r>
              <a:rPr lang="en-US" dirty="0" smtClean="0">
                <a:solidFill>
                  <a:srgbClr val="FF99FF"/>
                </a:solidFill>
              </a:rPr>
              <a:t>Wilkins</a:t>
            </a:r>
            <a:r>
              <a:rPr lang="en-US" dirty="0" smtClean="0"/>
              <a:t> discovered DNA’s structure and won the Nobel Prize.</a:t>
            </a:r>
          </a:p>
        </p:txBody>
      </p:sp>
      <p:sp>
        <p:nvSpPr>
          <p:cNvPr id="37897"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336699"/>
                </a:outerShdw>
              </a:effectLst>
              <a:latin typeface="Tahoma" pitchFamily="34" charset="0"/>
            </a:endParaRPr>
          </a:p>
        </p:txBody>
      </p:sp>
      <p:pic>
        <p:nvPicPr>
          <p:cNvPr id="1382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371600"/>
            <a:ext cx="2819400" cy="5029200"/>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382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371600"/>
            <a:ext cx="2667000" cy="5029200"/>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3824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371600"/>
            <a:ext cx="2895600" cy="5029200"/>
          </a:xfrm>
          <a:prstGeom prst="rect">
            <a:avLst/>
          </a:prstGeom>
          <a:noFill/>
          <a:ln w="57150" algn="ctr">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38247" name="Freeform 10"/>
          <p:cNvSpPr>
            <a:spLocks/>
          </p:cNvSpPr>
          <p:nvPr/>
        </p:nvSpPr>
        <p:spPr bwMode="auto">
          <a:xfrm flipH="1">
            <a:off x="914400" y="3276600"/>
            <a:ext cx="304800" cy="762000"/>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tx1">
              <a:lumMod val="65000"/>
            </a:schemeClr>
          </a:solidFill>
          <a:ln w="9525" cap="flat" cmpd="sng">
            <a:solidFill>
              <a:schemeClr val="bg1"/>
            </a:solidFill>
            <a:prstDash val="solid"/>
            <a:round/>
            <a:headEnd/>
            <a:tailEnd/>
          </a:ln>
        </p:spPr>
        <p:txBody>
          <a:bodyPr/>
          <a:lstStyle/>
          <a:p>
            <a:endParaRPr lang="en-US"/>
          </a:p>
        </p:txBody>
      </p:sp>
      <p:sp>
        <p:nvSpPr>
          <p:cNvPr id="138248" name="Freeform 9"/>
          <p:cNvSpPr>
            <a:spLocks/>
          </p:cNvSpPr>
          <p:nvPr/>
        </p:nvSpPr>
        <p:spPr bwMode="auto">
          <a:xfrm>
            <a:off x="1447800" y="3352800"/>
            <a:ext cx="546100" cy="752475"/>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tx1">
              <a:lumMod val="65000"/>
            </a:schemeClr>
          </a:solidFill>
          <a:ln w="9525" cap="flat" cmpd="sng">
            <a:solidFill>
              <a:schemeClr val="bg1"/>
            </a:solidFill>
            <a:prstDash val="solid"/>
            <a:round/>
            <a:headEnd/>
            <a:tailEnd/>
          </a:ln>
        </p:spPr>
        <p:txBody>
          <a:bodyPr/>
          <a:lstStyle/>
          <a:p>
            <a:endParaRPr lang="en-US"/>
          </a:p>
        </p:txBody>
      </p:sp>
      <p:sp>
        <p:nvSpPr>
          <p:cNvPr id="138249" name="Oval 7"/>
          <p:cNvSpPr>
            <a:spLocks noChangeArrowheads="1"/>
          </p:cNvSpPr>
          <p:nvPr/>
        </p:nvSpPr>
        <p:spPr bwMode="auto">
          <a:xfrm>
            <a:off x="1066800" y="3962400"/>
            <a:ext cx="457200" cy="457200"/>
          </a:xfrm>
          <a:prstGeom prst="ellipse">
            <a:avLst/>
          </a:prstGeom>
          <a:solidFill>
            <a:schemeClr val="tx1">
              <a:lumMod val="65000"/>
            </a:schemeClr>
          </a:solidFill>
          <a:ln w="38100" algn="ctr">
            <a:solidFill>
              <a:schemeClr val="bg1"/>
            </a:solidFill>
            <a:round/>
            <a:headEnd/>
            <a:tailEnd/>
          </a:ln>
        </p:spPr>
        <p:txBody>
          <a:bodyPr wrap="none" anchor="ctr"/>
          <a:lstStyle/>
          <a:p>
            <a:endParaRPr lang="en-US"/>
          </a:p>
        </p:txBody>
      </p:sp>
      <p:sp>
        <p:nvSpPr>
          <p:cNvPr id="138250" name="Freeform 13"/>
          <p:cNvSpPr>
            <a:spLocks/>
          </p:cNvSpPr>
          <p:nvPr/>
        </p:nvSpPr>
        <p:spPr bwMode="auto">
          <a:xfrm flipH="1">
            <a:off x="3352800" y="4724400"/>
            <a:ext cx="914400" cy="1143000"/>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tx1">
              <a:lumMod val="65000"/>
            </a:schemeClr>
          </a:solidFill>
          <a:ln w="9525" cap="flat" cmpd="sng">
            <a:solidFill>
              <a:schemeClr val="bg1"/>
            </a:solidFill>
            <a:prstDash val="solid"/>
            <a:round/>
            <a:headEnd/>
            <a:tailEnd/>
          </a:ln>
        </p:spPr>
        <p:txBody>
          <a:bodyPr/>
          <a:lstStyle/>
          <a:p>
            <a:endParaRPr lang="en-US"/>
          </a:p>
        </p:txBody>
      </p:sp>
      <p:sp>
        <p:nvSpPr>
          <p:cNvPr id="138251" name="Freeform 12"/>
          <p:cNvSpPr>
            <a:spLocks/>
          </p:cNvSpPr>
          <p:nvPr/>
        </p:nvSpPr>
        <p:spPr bwMode="auto">
          <a:xfrm>
            <a:off x="4572000" y="4038600"/>
            <a:ext cx="685800" cy="1819275"/>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tx1">
              <a:lumMod val="65000"/>
            </a:schemeClr>
          </a:solidFill>
          <a:ln w="9525" cap="flat" cmpd="sng">
            <a:solidFill>
              <a:schemeClr val="bg1"/>
            </a:solidFill>
            <a:prstDash val="solid"/>
            <a:round/>
            <a:headEnd/>
            <a:tailEnd/>
          </a:ln>
        </p:spPr>
        <p:txBody>
          <a:bodyPr/>
          <a:lstStyle/>
          <a:p>
            <a:endParaRPr lang="en-US"/>
          </a:p>
        </p:txBody>
      </p:sp>
      <p:sp>
        <p:nvSpPr>
          <p:cNvPr id="138252" name="Oval 11"/>
          <p:cNvSpPr>
            <a:spLocks noChangeArrowheads="1"/>
          </p:cNvSpPr>
          <p:nvPr/>
        </p:nvSpPr>
        <p:spPr bwMode="auto">
          <a:xfrm>
            <a:off x="4191000" y="5638800"/>
            <a:ext cx="685800" cy="685800"/>
          </a:xfrm>
          <a:prstGeom prst="ellipse">
            <a:avLst/>
          </a:prstGeom>
          <a:solidFill>
            <a:schemeClr val="tx1">
              <a:lumMod val="65000"/>
            </a:schemeClr>
          </a:solidFill>
          <a:ln w="38100" algn="ctr">
            <a:solidFill>
              <a:schemeClr val="bg1"/>
            </a:solidFill>
            <a:round/>
            <a:headEnd/>
            <a:tailEnd/>
          </a:ln>
        </p:spPr>
        <p:txBody>
          <a:bodyPr wrap="none" anchor="ctr"/>
          <a:lstStyle/>
          <a:p>
            <a:endParaRPr lang="en-US"/>
          </a:p>
        </p:txBody>
      </p:sp>
      <p:sp>
        <p:nvSpPr>
          <p:cNvPr id="138253" name="Freeform 16"/>
          <p:cNvSpPr>
            <a:spLocks/>
          </p:cNvSpPr>
          <p:nvPr/>
        </p:nvSpPr>
        <p:spPr bwMode="auto">
          <a:xfrm flipH="1">
            <a:off x="6248400" y="4343400"/>
            <a:ext cx="838200" cy="1828800"/>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tx1">
              <a:lumMod val="65000"/>
            </a:schemeClr>
          </a:solidFill>
          <a:ln w="9525" cap="flat" cmpd="sng">
            <a:solidFill>
              <a:schemeClr val="bg1"/>
            </a:solidFill>
            <a:prstDash val="solid"/>
            <a:round/>
            <a:headEnd/>
            <a:tailEnd/>
          </a:ln>
        </p:spPr>
        <p:txBody>
          <a:bodyPr/>
          <a:lstStyle/>
          <a:p>
            <a:endParaRPr lang="en-US"/>
          </a:p>
        </p:txBody>
      </p:sp>
      <p:sp>
        <p:nvSpPr>
          <p:cNvPr id="138254" name="Freeform 15"/>
          <p:cNvSpPr>
            <a:spLocks/>
          </p:cNvSpPr>
          <p:nvPr/>
        </p:nvSpPr>
        <p:spPr bwMode="auto">
          <a:xfrm>
            <a:off x="7543800" y="4800600"/>
            <a:ext cx="609600" cy="1219200"/>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tx1">
              <a:lumMod val="65000"/>
            </a:schemeClr>
          </a:solidFill>
          <a:ln w="9525" cap="flat" cmpd="sng">
            <a:solidFill>
              <a:schemeClr val="bg1"/>
            </a:solidFill>
            <a:prstDash val="solid"/>
            <a:round/>
            <a:headEnd/>
            <a:tailEnd/>
          </a:ln>
        </p:spPr>
        <p:txBody>
          <a:bodyPr/>
          <a:lstStyle/>
          <a:p>
            <a:endParaRPr lang="en-US"/>
          </a:p>
        </p:txBody>
      </p:sp>
      <p:sp>
        <p:nvSpPr>
          <p:cNvPr id="138255" name="Oval 14"/>
          <p:cNvSpPr>
            <a:spLocks noChangeArrowheads="1"/>
          </p:cNvSpPr>
          <p:nvPr/>
        </p:nvSpPr>
        <p:spPr bwMode="auto">
          <a:xfrm>
            <a:off x="6934200" y="5715000"/>
            <a:ext cx="685800" cy="685800"/>
          </a:xfrm>
          <a:prstGeom prst="ellipse">
            <a:avLst/>
          </a:prstGeom>
          <a:solidFill>
            <a:schemeClr val="tx1">
              <a:lumMod val="65000"/>
            </a:schemeClr>
          </a:solidFill>
          <a:ln w="38100" algn="ctr">
            <a:solidFill>
              <a:schemeClr val="bg1"/>
            </a:solidFill>
            <a:round/>
            <a:headEnd/>
            <a:tailEnd/>
          </a:ln>
        </p:spPr>
        <p:txBody>
          <a:bodyPr wrap="none" anchor="ctr"/>
          <a:lstStyle/>
          <a:p>
            <a:endParaRPr lang="en-US"/>
          </a:p>
        </p:txBody>
      </p:sp>
      <p:sp>
        <p:nvSpPr>
          <p:cNvPr id="2" name="Rectangle 1"/>
          <p:cNvSpPr/>
          <p:nvPr/>
        </p:nvSpPr>
        <p:spPr>
          <a:xfrm>
            <a:off x="228600" y="1371600"/>
            <a:ext cx="72167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3097946" y="1378021"/>
            <a:ext cx="71205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6072415" y="1436078"/>
            <a:ext cx="686406"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ounded Rectangle 4"/>
          <p:cNvSpPr/>
          <p:nvPr/>
        </p:nvSpPr>
        <p:spPr bwMode="auto">
          <a:xfrm>
            <a:off x="2133599" y="152400"/>
            <a:ext cx="1422187"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20" name="Rounded Rectangle 19"/>
          <p:cNvSpPr/>
          <p:nvPr/>
        </p:nvSpPr>
        <p:spPr bwMode="auto">
          <a:xfrm>
            <a:off x="3693565" y="163286"/>
            <a:ext cx="1183235"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21" name="Rounded Rectangle 20"/>
          <p:cNvSpPr/>
          <p:nvPr/>
        </p:nvSpPr>
        <p:spPr bwMode="auto">
          <a:xfrm>
            <a:off x="5656782" y="163286"/>
            <a:ext cx="1277418"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6" name="Rectangle 5"/>
          <p:cNvSpPr/>
          <p:nvPr/>
        </p:nvSpPr>
        <p:spPr>
          <a:xfrm>
            <a:off x="8047807" y="767140"/>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94102503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body" idx="4294967295"/>
          </p:nvPr>
        </p:nvSpPr>
        <p:spPr>
          <a:xfrm>
            <a:off x="114300" y="78014"/>
            <a:ext cx="9029700" cy="5867400"/>
          </a:xfrm>
        </p:spPr>
        <p:txBody>
          <a:bodyPr/>
          <a:lstStyle/>
          <a:p>
            <a:pPr eaLnBrk="1" hangingPunct="1"/>
            <a:r>
              <a:rPr lang="en-US" dirty="0" smtClean="0"/>
              <a:t>In 1962, </a:t>
            </a:r>
            <a:r>
              <a:rPr lang="en-US" dirty="0" smtClean="0">
                <a:solidFill>
                  <a:srgbClr val="FF9900"/>
                </a:solidFill>
              </a:rPr>
              <a:t>Watson,</a:t>
            </a:r>
            <a:r>
              <a:rPr lang="en-US" dirty="0" smtClean="0"/>
              <a:t> </a:t>
            </a:r>
            <a:r>
              <a:rPr lang="en-US" dirty="0" smtClean="0">
                <a:solidFill>
                  <a:srgbClr val="66FF99"/>
                </a:solidFill>
              </a:rPr>
              <a:t>Crick</a:t>
            </a:r>
            <a:r>
              <a:rPr lang="en-US" dirty="0" smtClean="0"/>
              <a:t>, and </a:t>
            </a:r>
            <a:r>
              <a:rPr lang="en-US" dirty="0" smtClean="0">
                <a:solidFill>
                  <a:srgbClr val="FF99FF"/>
                </a:solidFill>
              </a:rPr>
              <a:t>Wilkins</a:t>
            </a:r>
            <a:r>
              <a:rPr lang="en-US" dirty="0" smtClean="0"/>
              <a:t> discovered DNA’s structure and won the Nobel Prize.</a:t>
            </a:r>
          </a:p>
        </p:txBody>
      </p:sp>
      <p:sp>
        <p:nvSpPr>
          <p:cNvPr id="37897"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336699"/>
                </a:outerShdw>
              </a:effectLst>
              <a:latin typeface="Tahoma" pitchFamily="34" charset="0"/>
            </a:endParaRPr>
          </a:p>
        </p:txBody>
      </p:sp>
      <p:pic>
        <p:nvPicPr>
          <p:cNvPr id="1382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371600"/>
            <a:ext cx="2819400" cy="5029200"/>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382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371600"/>
            <a:ext cx="2667000" cy="50292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3824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371600"/>
            <a:ext cx="2895600" cy="5029200"/>
          </a:xfrm>
          <a:prstGeom prst="rect">
            <a:avLst/>
          </a:prstGeom>
          <a:noFill/>
          <a:ln w="57150" algn="ctr">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38247" name="Freeform 10"/>
          <p:cNvSpPr>
            <a:spLocks/>
          </p:cNvSpPr>
          <p:nvPr/>
        </p:nvSpPr>
        <p:spPr bwMode="auto">
          <a:xfrm flipH="1">
            <a:off x="914400" y="3276600"/>
            <a:ext cx="304800" cy="762000"/>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tx1">
              <a:lumMod val="65000"/>
            </a:schemeClr>
          </a:solidFill>
          <a:ln w="9525" cap="flat" cmpd="sng">
            <a:solidFill>
              <a:schemeClr val="bg1"/>
            </a:solidFill>
            <a:prstDash val="solid"/>
            <a:round/>
            <a:headEnd/>
            <a:tailEnd/>
          </a:ln>
        </p:spPr>
        <p:txBody>
          <a:bodyPr/>
          <a:lstStyle/>
          <a:p>
            <a:endParaRPr lang="en-US"/>
          </a:p>
        </p:txBody>
      </p:sp>
      <p:sp>
        <p:nvSpPr>
          <p:cNvPr id="138248" name="Freeform 9"/>
          <p:cNvSpPr>
            <a:spLocks/>
          </p:cNvSpPr>
          <p:nvPr/>
        </p:nvSpPr>
        <p:spPr bwMode="auto">
          <a:xfrm>
            <a:off x="1447800" y="3352800"/>
            <a:ext cx="546100" cy="752475"/>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tx1">
              <a:lumMod val="65000"/>
            </a:schemeClr>
          </a:solidFill>
          <a:ln w="9525" cap="flat" cmpd="sng">
            <a:solidFill>
              <a:schemeClr val="bg1"/>
            </a:solidFill>
            <a:prstDash val="solid"/>
            <a:round/>
            <a:headEnd/>
            <a:tailEnd/>
          </a:ln>
        </p:spPr>
        <p:txBody>
          <a:bodyPr/>
          <a:lstStyle/>
          <a:p>
            <a:endParaRPr lang="en-US"/>
          </a:p>
        </p:txBody>
      </p:sp>
      <p:sp>
        <p:nvSpPr>
          <p:cNvPr id="138249" name="Oval 7"/>
          <p:cNvSpPr>
            <a:spLocks noChangeArrowheads="1"/>
          </p:cNvSpPr>
          <p:nvPr/>
        </p:nvSpPr>
        <p:spPr bwMode="auto">
          <a:xfrm>
            <a:off x="1066800" y="3962400"/>
            <a:ext cx="457200" cy="457200"/>
          </a:xfrm>
          <a:prstGeom prst="ellipse">
            <a:avLst/>
          </a:prstGeom>
          <a:solidFill>
            <a:schemeClr val="tx1">
              <a:lumMod val="65000"/>
            </a:schemeClr>
          </a:solidFill>
          <a:ln w="38100" algn="ctr">
            <a:solidFill>
              <a:schemeClr val="bg1"/>
            </a:solidFill>
            <a:round/>
            <a:headEnd/>
            <a:tailEnd/>
          </a:ln>
        </p:spPr>
        <p:txBody>
          <a:bodyPr wrap="none" anchor="ctr"/>
          <a:lstStyle/>
          <a:p>
            <a:endParaRPr lang="en-US"/>
          </a:p>
        </p:txBody>
      </p:sp>
      <p:sp>
        <p:nvSpPr>
          <p:cNvPr id="138250" name="Freeform 13"/>
          <p:cNvSpPr>
            <a:spLocks/>
          </p:cNvSpPr>
          <p:nvPr/>
        </p:nvSpPr>
        <p:spPr bwMode="auto">
          <a:xfrm flipH="1">
            <a:off x="3352800" y="4724400"/>
            <a:ext cx="914400" cy="1143000"/>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tx1">
              <a:lumMod val="65000"/>
            </a:schemeClr>
          </a:solidFill>
          <a:ln w="9525" cap="flat" cmpd="sng">
            <a:solidFill>
              <a:schemeClr val="bg1"/>
            </a:solidFill>
            <a:prstDash val="solid"/>
            <a:round/>
            <a:headEnd/>
            <a:tailEnd/>
          </a:ln>
        </p:spPr>
        <p:txBody>
          <a:bodyPr/>
          <a:lstStyle/>
          <a:p>
            <a:endParaRPr lang="en-US"/>
          </a:p>
        </p:txBody>
      </p:sp>
      <p:sp>
        <p:nvSpPr>
          <p:cNvPr id="138251" name="Freeform 12"/>
          <p:cNvSpPr>
            <a:spLocks/>
          </p:cNvSpPr>
          <p:nvPr/>
        </p:nvSpPr>
        <p:spPr bwMode="auto">
          <a:xfrm>
            <a:off x="4572000" y="4038600"/>
            <a:ext cx="685800" cy="1819275"/>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tx1">
              <a:lumMod val="65000"/>
            </a:schemeClr>
          </a:solidFill>
          <a:ln w="9525" cap="flat" cmpd="sng">
            <a:solidFill>
              <a:schemeClr val="bg1"/>
            </a:solidFill>
            <a:prstDash val="solid"/>
            <a:round/>
            <a:headEnd/>
            <a:tailEnd/>
          </a:ln>
        </p:spPr>
        <p:txBody>
          <a:bodyPr/>
          <a:lstStyle/>
          <a:p>
            <a:endParaRPr lang="en-US"/>
          </a:p>
        </p:txBody>
      </p:sp>
      <p:sp>
        <p:nvSpPr>
          <p:cNvPr id="138252" name="Oval 11"/>
          <p:cNvSpPr>
            <a:spLocks noChangeArrowheads="1"/>
          </p:cNvSpPr>
          <p:nvPr/>
        </p:nvSpPr>
        <p:spPr bwMode="auto">
          <a:xfrm>
            <a:off x="4191000" y="5638800"/>
            <a:ext cx="685800" cy="685800"/>
          </a:xfrm>
          <a:prstGeom prst="ellipse">
            <a:avLst/>
          </a:prstGeom>
          <a:solidFill>
            <a:schemeClr val="tx1">
              <a:lumMod val="65000"/>
            </a:schemeClr>
          </a:solidFill>
          <a:ln w="38100" algn="ctr">
            <a:solidFill>
              <a:schemeClr val="bg1"/>
            </a:solidFill>
            <a:round/>
            <a:headEnd/>
            <a:tailEnd/>
          </a:ln>
        </p:spPr>
        <p:txBody>
          <a:bodyPr wrap="none" anchor="ctr"/>
          <a:lstStyle/>
          <a:p>
            <a:endParaRPr lang="en-US"/>
          </a:p>
        </p:txBody>
      </p:sp>
      <p:sp>
        <p:nvSpPr>
          <p:cNvPr id="138253" name="Freeform 16"/>
          <p:cNvSpPr>
            <a:spLocks/>
          </p:cNvSpPr>
          <p:nvPr/>
        </p:nvSpPr>
        <p:spPr bwMode="auto">
          <a:xfrm flipH="1">
            <a:off x="6248400" y="4343400"/>
            <a:ext cx="838200" cy="1828800"/>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tx1">
              <a:lumMod val="65000"/>
            </a:schemeClr>
          </a:solidFill>
          <a:ln w="9525" cap="flat" cmpd="sng">
            <a:solidFill>
              <a:schemeClr val="bg1"/>
            </a:solidFill>
            <a:prstDash val="solid"/>
            <a:round/>
            <a:headEnd/>
            <a:tailEnd/>
          </a:ln>
        </p:spPr>
        <p:txBody>
          <a:bodyPr/>
          <a:lstStyle/>
          <a:p>
            <a:endParaRPr lang="en-US"/>
          </a:p>
        </p:txBody>
      </p:sp>
      <p:sp>
        <p:nvSpPr>
          <p:cNvPr id="138254" name="Freeform 15"/>
          <p:cNvSpPr>
            <a:spLocks/>
          </p:cNvSpPr>
          <p:nvPr/>
        </p:nvSpPr>
        <p:spPr bwMode="auto">
          <a:xfrm>
            <a:off x="7543800" y="4800600"/>
            <a:ext cx="609600" cy="1219200"/>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tx1">
              <a:lumMod val="65000"/>
            </a:schemeClr>
          </a:solidFill>
          <a:ln w="9525" cap="flat" cmpd="sng">
            <a:solidFill>
              <a:schemeClr val="bg1"/>
            </a:solidFill>
            <a:prstDash val="solid"/>
            <a:round/>
            <a:headEnd/>
            <a:tailEnd/>
          </a:ln>
        </p:spPr>
        <p:txBody>
          <a:bodyPr/>
          <a:lstStyle/>
          <a:p>
            <a:endParaRPr lang="en-US"/>
          </a:p>
        </p:txBody>
      </p:sp>
      <p:sp>
        <p:nvSpPr>
          <p:cNvPr id="138255" name="Oval 14"/>
          <p:cNvSpPr>
            <a:spLocks noChangeArrowheads="1"/>
          </p:cNvSpPr>
          <p:nvPr/>
        </p:nvSpPr>
        <p:spPr bwMode="auto">
          <a:xfrm>
            <a:off x="6934200" y="5715000"/>
            <a:ext cx="685800" cy="685800"/>
          </a:xfrm>
          <a:prstGeom prst="ellipse">
            <a:avLst/>
          </a:prstGeom>
          <a:solidFill>
            <a:schemeClr val="tx1">
              <a:lumMod val="65000"/>
            </a:schemeClr>
          </a:solidFill>
          <a:ln w="38100" algn="ctr">
            <a:solidFill>
              <a:schemeClr val="bg1"/>
            </a:solidFill>
            <a:round/>
            <a:headEnd/>
            <a:tailEnd/>
          </a:ln>
        </p:spPr>
        <p:txBody>
          <a:bodyPr wrap="none" anchor="ctr"/>
          <a:lstStyle/>
          <a:p>
            <a:endParaRPr lang="en-US"/>
          </a:p>
        </p:txBody>
      </p:sp>
      <p:sp>
        <p:nvSpPr>
          <p:cNvPr id="2" name="Rectangle 1"/>
          <p:cNvSpPr/>
          <p:nvPr/>
        </p:nvSpPr>
        <p:spPr>
          <a:xfrm>
            <a:off x="228600" y="1371600"/>
            <a:ext cx="72167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3097946" y="1378021"/>
            <a:ext cx="71205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6072415" y="1436078"/>
            <a:ext cx="686406"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ounded Rectangle 4"/>
          <p:cNvSpPr/>
          <p:nvPr/>
        </p:nvSpPr>
        <p:spPr bwMode="auto">
          <a:xfrm>
            <a:off x="2133599" y="152400"/>
            <a:ext cx="1422187" cy="457200"/>
          </a:xfrm>
          <a:prstGeom prst="roundRect">
            <a:avLst/>
          </a:prstGeom>
          <a:solidFill>
            <a:schemeClr val="bg1">
              <a:lumMod val="95000"/>
              <a:lumOff val="5000"/>
            </a:schemeClr>
          </a:solidFill>
          <a:ln w="9525"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20" name="Rounded Rectangle 19"/>
          <p:cNvSpPr/>
          <p:nvPr/>
        </p:nvSpPr>
        <p:spPr bwMode="auto">
          <a:xfrm>
            <a:off x="3693565" y="163286"/>
            <a:ext cx="1183235"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21" name="Rounded Rectangle 20"/>
          <p:cNvSpPr/>
          <p:nvPr/>
        </p:nvSpPr>
        <p:spPr bwMode="auto">
          <a:xfrm>
            <a:off x="5656782" y="163286"/>
            <a:ext cx="1277418"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6" name="Rectangle 5"/>
          <p:cNvSpPr/>
          <p:nvPr/>
        </p:nvSpPr>
        <p:spPr>
          <a:xfrm>
            <a:off x="8047807" y="767140"/>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91392789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body" idx="4294967295"/>
          </p:nvPr>
        </p:nvSpPr>
        <p:spPr>
          <a:xfrm>
            <a:off x="114300" y="78014"/>
            <a:ext cx="9029700" cy="5867400"/>
          </a:xfrm>
        </p:spPr>
        <p:txBody>
          <a:bodyPr/>
          <a:lstStyle/>
          <a:p>
            <a:pPr eaLnBrk="1" hangingPunct="1"/>
            <a:r>
              <a:rPr lang="en-US" dirty="0" smtClean="0"/>
              <a:t>In 1962, </a:t>
            </a:r>
            <a:r>
              <a:rPr lang="en-US" dirty="0" smtClean="0">
                <a:solidFill>
                  <a:srgbClr val="FF9900"/>
                </a:solidFill>
              </a:rPr>
              <a:t>Watson,</a:t>
            </a:r>
            <a:r>
              <a:rPr lang="en-US" dirty="0" smtClean="0"/>
              <a:t> </a:t>
            </a:r>
            <a:r>
              <a:rPr lang="en-US" dirty="0" smtClean="0">
                <a:solidFill>
                  <a:srgbClr val="66FF99"/>
                </a:solidFill>
              </a:rPr>
              <a:t>Crick</a:t>
            </a:r>
            <a:r>
              <a:rPr lang="en-US" dirty="0" smtClean="0"/>
              <a:t>, and </a:t>
            </a:r>
            <a:r>
              <a:rPr lang="en-US" dirty="0" smtClean="0">
                <a:solidFill>
                  <a:srgbClr val="FF99FF"/>
                </a:solidFill>
              </a:rPr>
              <a:t>Wilkins</a:t>
            </a:r>
            <a:r>
              <a:rPr lang="en-US" dirty="0" smtClean="0"/>
              <a:t> discovered DNA’s structure and won the Nobel Prize.</a:t>
            </a:r>
          </a:p>
        </p:txBody>
      </p:sp>
      <p:sp>
        <p:nvSpPr>
          <p:cNvPr id="37897"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336699"/>
                </a:outerShdw>
              </a:effectLst>
              <a:latin typeface="Tahoma" pitchFamily="34" charset="0"/>
            </a:endParaRPr>
          </a:p>
        </p:txBody>
      </p:sp>
      <p:pic>
        <p:nvPicPr>
          <p:cNvPr id="1382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371600"/>
            <a:ext cx="2819400" cy="5029200"/>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382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371600"/>
            <a:ext cx="2667000" cy="50292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13824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371600"/>
            <a:ext cx="2895600" cy="5029200"/>
          </a:xfrm>
          <a:prstGeom prst="rect">
            <a:avLst/>
          </a:prstGeom>
          <a:noFill/>
          <a:ln w="57150" algn="ctr">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38247" name="Freeform 10"/>
          <p:cNvSpPr>
            <a:spLocks/>
          </p:cNvSpPr>
          <p:nvPr/>
        </p:nvSpPr>
        <p:spPr bwMode="auto">
          <a:xfrm flipH="1">
            <a:off x="914400" y="3276600"/>
            <a:ext cx="304800" cy="762000"/>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accent1">
              <a:lumMod val="60000"/>
              <a:lumOff val="40000"/>
            </a:schemeClr>
          </a:solidFill>
          <a:ln w="9525" cap="flat" cmpd="sng">
            <a:solidFill>
              <a:schemeClr val="bg1"/>
            </a:solidFill>
            <a:prstDash val="solid"/>
            <a:round/>
            <a:headEnd/>
            <a:tailEnd/>
          </a:ln>
        </p:spPr>
        <p:txBody>
          <a:bodyPr/>
          <a:lstStyle/>
          <a:p>
            <a:endParaRPr lang="en-US"/>
          </a:p>
        </p:txBody>
      </p:sp>
      <p:sp>
        <p:nvSpPr>
          <p:cNvPr id="138248" name="Freeform 9"/>
          <p:cNvSpPr>
            <a:spLocks/>
          </p:cNvSpPr>
          <p:nvPr/>
        </p:nvSpPr>
        <p:spPr bwMode="auto">
          <a:xfrm>
            <a:off x="1447800" y="3352800"/>
            <a:ext cx="546100" cy="752475"/>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accent1">
              <a:lumMod val="60000"/>
              <a:lumOff val="40000"/>
            </a:schemeClr>
          </a:solidFill>
          <a:ln w="9525" cap="flat" cmpd="sng">
            <a:solidFill>
              <a:schemeClr val="bg1"/>
            </a:solidFill>
            <a:prstDash val="solid"/>
            <a:round/>
            <a:headEnd/>
            <a:tailEnd/>
          </a:ln>
        </p:spPr>
        <p:txBody>
          <a:bodyPr/>
          <a:lstStyle/>
          <a:p>
            <a:endParaRPr lang="en-US"/>
          </a:p>
        </p:txBody>
      </p:sp>
      <p:sp>
        <p:nvSpPr>
          <p:cNvPr id="138249" name="Oval 7"/>
          <p:cNvSpPr>
            <a:spLocks noChangeArrowheads="1"/>
          </p:cNvSpPr>
          <p:nvPr/>
        </p:nvSpPr>
        <p:spPr bwMode="auto">
          <a:xfrm>
            <a:off x="1066800" y="3962400"/>
            <a:ext cx="457200" cy="457200"/>
          </a:xfrm>
          <a:prstGeom prst="ellipse">
            <a:avLst/>
          </a:prstGeom>
          <a:solidFill>
            <a:srgbClr val="FFFF00"/>
          </a:solidFill>
          <a:ln w="38100" algn="ctr">
            <a:solidFill>
              <a:schemeClr val="bg1"/>
            </a:solidFill>
            <a:round/>
            <a:headEnd/>
            <a:tailEnd/>
          </a:ln>
        </p:spPr>
        <p:txBody>
          <a:bodyPr wrap="none" anchor="ctr"/>
          <a:lstStyle/>
          <a:p>
            <a:endParaRPr lang="en-US"/>
          </a:p>
        </p:txBody>
      </p:sp>
      <p:sp>
        <p:nvSpPr>
          <p:cNvPr id="138250" name="Freeform 13"/>
          <p:cNvSpPr>
            <a:spLocks/>
          </p:cNvSpPr>
          <p:nvPr/>
        </p:nvSpPr>
        <p:spPr bwMode="auto">
          <a:xfrm flipH="1">
            <a:off x="3352800" y="4724400"/>
            <a:ext cx="914400" cy="1143000"/>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tx1">
              <a:lumMod val="65000"/>
            </a:schemeClr>
          </a:solidFill>
          <a:ln w="9525" cap="flat" cmpd="sng">
            <a:solidFill>
              <a:schemeClr val="bg1"/>
            </a:solidFill>
            <a:prstDash val="solid"/>
            <a:round/>
            <a:headEnd/>
            <a:tailEnd/>
          </a:ln>
        </p:spPr>
        <p:txBody>
          <a:bodyPr/>
          <a:lstStyle/>
          <a:p>
            <a:endParaRPr lang="en-US"/>
          </a:p>
        </p:txBody>
      </p:sp>
      <p:sp>
        <p:nvSpPr>
          <p:cNvPr id="138251" name="Freeform 12"/>
          <p:cNvSpPr>
            <a:spLocks/>
          </p:cNvSpPr>
          <p:nvPr/>
        </p:nvSpPr>
        <p:spPr bwMode="auto">
          <a:xfrm>
            <a:off x="4572000" y="4038600"/>
            <a:ext cx="685800" cy="1819275"/>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tx1">
              <a:lumMod val="65000"/>
            </a:schemeClr>
          </a:solidFill>
          <a:ln w="9525" cap="flat" cmpd="sng">
            <a:solidFill>
              <a:schemeClr val="bg1"/>
            </a:solidFill>
            <a:prstDash val="solid"/>
            <a:round/>
            <a:headEnd/>
            <a:tailEnd/>
          </a:ln>
        </p:spPr>
        <p:txBody>
          <a:bodyPr/>
          <a:lstStyle/>
          <a:p>
            <a:endParaRPr lang="en-US"/>
          </a:p>
        </p:txBody>
      </p:sp>
      <p:sp>
        <p:nvSpPr>
          <p:cNvPr id="138252" name="Oval 11"/>
          <p:cNvSpPr>
            <a:spLocks noChangeArrowheads="1"/>
          </p:cNvSpPr>
          <p:nvPr/>
        </p:nvSpPr>
        <p:spPr bwMode="auto">
          <a:xfrm>
            <a:off x="4191000" y="5638800"/>
            <a:ext cx="685800" cy="685800"/>
          </a:xfrm>
          <a:prstGeom prst="ellipse">
            <a:avLst/>
          </a:prstGeom>
          <a:solidFill>
            <a:schemeClr val="tx1">
              <a:lumMod val="65000"/>
            </a:schemeClr>
          </a:solidFill>
          <a:ln w="38100" algn="ctr">
            <a:solidFill>
              <a:schemeClr val="bg1"/>
            </a:solidFill>
            <a:round/>
            <a:headEnd/>
            <a:tailEnd/>
          </a:ln>
        </p:spPr>
        <p:txBody>
          <a:bodyPr wrap="none" anchor="ctr"/>
          <a:lstStyle/>
          <a:p>
            <a:endParaRPr lang="en-US"/>
          </a:p>
        </p:txBody>
      </p:sp>
      <p:sp>
        <p:nvSpPr>
          <p:cNvPr id="138253" name="Freeform 16"/>
          <p:cNvSpPr>
            <a:spLocks/>
          </p:cNvSpPr>
          <p:nvPr/>
        </p:nvSpPr>
        <p:spPr bwMode="auto">
          <a:xfrm flipH="1">
            <a:off x="6248400" y="4343400"/>
            <a:ext cx="838200" cy="1828800"/>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tx1">
              <a:lumMod val="65000"/>
            </a:schemeClr>
          </a:solidFill>
          <a:ln w="9525" cap="flat" cmpd="sng">
            <a:solidFill>
              <a:schemeClr val="bg1"/>
            </a:solidFill>
            <a:prstDash val="solid"/>
            <a:round/>
            <a:headEnd/>
            <a:tailEnd/>
          </a:ln>
        </p:spPr>
        <p:txBody>
          <a:bodyPr/>
          <a:lstStyle/>
          <a:p>
            <a:endParaRPr lang="en-US"/>
          </a:p>
        </p:txBody>
      </p:sp>
      <p:sp>
        <p:nvSpPr>
          <p:cNvPr id="138254" name="Freeform 15"/>
          <p:cNvSpPr>
            <a:spLocks/>
          </p:cNvSpPr>
          <p:nvPr/>
        </p:nvSpPr>
        <p:spPr bwMode="auto">
          <a:xfrm>
            <a:off x="7543800" y="4800600"/>
            <a:ext cx="609600" cy="1219200"/>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tx1">
              <a:lumMod val="65000"/>
            </a:schemeClr>
          </a:solidFill>
          <a:ln w="9525" cap="flat" cmpd="sng">
            <a:solidFill>
              <a:schemeClr val="bg1"/>
            </a:solidFill>
            <a:prstDash val="solid"/>
            <a:round/>
            <a:headEnd/>
            <a:tailEnd/>
          </a:ln>
        </p:spPr>
        <p:txBody>
          <a:bodyPr/>
          <a:lstStyle/>
          <a:p>
            <a:endParaRPr lang="en-US"/>
          </a:p>
        </p:txBody>
      </p:sp>
      <p:sp>
        <p:nvSpPr>
          <p:cNvPr id="138255" name="Oval 14"/>
          <p:cNvSpPr>
            <a:spLocks noChangeArrowheads="1"/>
          </p:cNvSpPr>
          <p:nvPr/>
        </p:nvSpPr>
        <p:spPr bwMode="auto">
          <a:xfrm>
            <a:off x="6934200" y="5715000"/>
            <a:ext cx="685800" cy="685800"/>
          </a:xfrm>
          <a:prstGeom prst="ellipse">
            <a:avLst/>
          </a:prstGeom>
          <a:solidFill>
            <a:schemeClr val="tx1">
              <a:lumMod val="65000"/>
            </a:schemeClr>
          </a:solidFill>
          <a:ln w="38100" algn="ctr">
            <a:solidFill>
              <a:schemeClr val="bg1"/>
            </a:solidFill>
            <a:round/>
            <a:headEnd/>
            <a:tailEnd/>
          </a:ln>
        </p:spPr>
        <p:txBody>
          <a:bodyPr wrap="none" anchor="ctr"/>
          <a:lstStyle/>
          <a:p>
            <a:endParaRPr lang="en-US"/>
          </a:p>
        </p:txBody>
      </p:sp>
      <p:sp>
        <p:nvSpPr>
          <p:cNvPr id="2" name="Rectangle 1"/>
          <p:cNvSpPr/>
          <p:nvPr/>
        </p:nvSpPr>
        <p:spPr>
          <a:xfrm>
            <a:off x="228600" y="1371600"/>
            <a:ext cx="72167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3097946" y="1378021"/>
            <a:ext cx="71205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6072415" y="1436078"/>
            <a:ext cx="686406"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0" name="Rounded Rectangle 19"/>
          <p:cNvSpPr/>
          <p:nvPr/>
        </p:nvSpPr>
        <p:spPr bwMode="auto">
          <a:xfrm>
            <a:off x="3693565" y="163286"/>
            <a:ext cx="1183235"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21" name="Rounded Rectangle 20"/>
          <p:cNvSpPr/>
          <p:nvPr/>
        </p:nvSpPr>
        <p:spPr bwMode="auto">
          <a:xfrm>
            <a:off x="5656782" y="163286"/>
            <a:ext cx="1277418"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6" name="Rectangle 5"/>
          <p:cNvSpPr/>
          <p:nvPr/>
        </p:nvSpPr>
        <p:spPr>
          <a:xfrm>
            <a:off x="8047807" y="767140"/>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8818285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body" idx="4294967295"/>
          </p:nvPr>
        </p:nvSpPr>
        <p:spPr>
          <a:xfrm>
            <a:off x="114300" y="78014"/>
            <a:ext cx="9029700" cy="5867400"/>
          </a:xfrm>
        </p:spPr>
        <p:txBody>
          <a:bodyPr/>
          <a:lstStyle/>
          <a:p>
            <a:pPr eaLnBrk="1" hangingPunct="1"/>
            <a:r>
              <a:rPr lang="en-US" dirty="0" smtClean="0"/>
              <a:t>In 1962, </a:t>
            </a:r>
            <a:r>
              <a:rPr lang="en-US" dirty="0" smtClean="0">
                <a:solidFill>
                  <a:srgbClr val="FF9900"/>
                </a:solidFill>
              </a:rPr>
              <a:t>Watson,</a:t>
            </a:r>
            <a:r>
              <a:rPr lang="en-US" dirty="0" smtClean="0"/>
              <a:t> </a:t>
            </a:r>
            <a:r>
              <a:rPr lang="en-US" dirty="0" smtClean="0">
                <a:solidFill>
                  <a:srgbClr val="66FF99"/>
                </a:solidFill>
              </a:rPr>
              <a:t>Crick</a:t>
            </a:r>
            <a:r>
              <a:rPr lang="en-US" dirty="0" smtClean="0"/>
              <a:t>, and </a:t>
            </a:r>
            <a:r>
              <a:rPr lang="en-US" dirty="0" smtClean="0">
                <a:solidFill>
                  <a:srgbClr val="FF99FF"/>
                </a:solidFill>
              </a:rPr>
              <a:t>Wilkins</a:t>
            </a:r>
            <a:r>
              <a:rPr lang="en-US" dirty="0" smtClean="0"/>
              <a:t> discovered DNA’s structure and won the Nobel Prize.</a:t>
            </a:r>
          </a:p>
        </p:txBody>
      </p:sp>
      <p:sp>
        <p:nvSpPr>
          <p:cNvPr id="37897"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336699"/>
                </a:outerShdw>
              </a:effectLst>
              <a:latin typeface="Tahoma" pitchFamily="34" charset="0"/>
            </a:endParaRPr>
          </a:p>
        </p:txBody>
      </p:sp>
      <p:pic>
        <p:nvPicPr>
          <p:cNvPr id="1382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371600"/>
            <a:ext cx="2819400" cy="50292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382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371600"/>
            <a:ext cx="2667000" cy="50292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13824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371600"/>
            <a:ext cx="2895600" cy="5029200"/>
          </a:xfrm>
          <a:prstGeom prst="rect">
            <a:avLst/>
          </a:prstGeom>
          <a:noFill/>
          <a:ln w="57150" algn="ctr">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38247" name="Freeform 10"/>
          <p:cNvSpPr>
            <a:spLocks/>
          </p:cNvSpPr>
          <p:nvPr/>
        </p:nvSpPr>
        <p:spPr bwMode="auto">
          <a:xfrm flipH="1">
            <a:off x="914400" y="3276600"/>
            <a:ext cx="304800" cy="762000"/>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accent1">
              <a:lumMod val="60000"/>
              <a:lumOff val="40000"/>
            </a:schemeClr>
          </a:solidFill>
          <a:ln w="9525" cap="flat" cmpd="sng">
            <a:solidFill>
              <a:schemeClr val="bg1"/>
            </a:solidFill>
            <a:prstDash val="solid"/>
            <a:round/>
            <a:headEnd/>
            <a:tailEnd/>
          </a:ln>
        </p:spPr>
        <p:txBody>
          <a:bodyPr/>
          <a:lstStyle/>
          <a:p>
            <a:endParaRPr lang="en-US"/>
          </a:p>
        </p:txBody>
      </p:sp>
      <p:sp>
        <p:nvSpPr>
          <p:cNvPr id="138248" name="Freeform 9"/>
          <p:cNvSpPr>
            <a:spLocks/>
          </p:cNvSpPr>
          <p:nvPr/>
        </p:nvSpPr>
        <p:spPr bwMode="auto">
          <a:xfrm>
            <a:off x="1447800" y="3352800"/>
            <a:ext cx="546100" cy="752475"/>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accent1">
              <a:lumMod val="60000"/>
              <a:lumOff val="40000"/>
            </a:schemeClr>
          </a:solidFill>
          <a:ln w="9525" cap="flat" cmpd="sng">
            <a:solidFill>
              <a:schemeClr val="bg1"/>
            </a:solidFill>
            <a:prstDash val="solid"/>
            <a:round/>
            <a:headEnd/>
            <a:tailEnd/>
          </a:ln>
        </p:spPr>
        <p:txBody>
          <a:bodyPr/>
          <a:lstStyle/>
          <a:p>
            <a:endParaRPr lang="en-US"/>
          </a:p>
        </p:txBody>
      </p:sp>
      <p:sp>
        <p:nvSpPr>
          <p:cNvPr id="138249" name="Oval 7"/>
          <p:cNvSpPr>
            <a:spLocks noChangeArrowheads="1"/>
          </p:cNvSpPr>
          <p:nvPr/>
        </p:nvSpPr>
        <p:spPr bwMode="auto">
          <a:xfrm>
            <a:off x="1066800" y="3962400"/>
            <a:ext cx="457200" cy="457200"/>
          </a:xfrm>
          <a:prstGeom prst="ellipse">
            <a:avLst/>
          </a:prstGeom>
          <a:solidFill>
            <a:srgbClr val="FFFF00"/>
          </a:solidFill>
          <a:ln w="38100" algn="ctr">
            <a:solidFill>
              <a:schemeClr val="bg1"/>
            </a:solidFill>
            <a:round/>
            <a:headEnd/>
            <a:tailEnd/>
          </a:ln>
        </p:spPr>
        <p:txBody>
          <a:bodyPr wrap="none" anchor="ctr"/>
          <a:lstStyle/>
          <a:p>
            <a:endParaRPr lang="en-US"/>
          </a:p>
        </p:txBody>
      </p:sp>
      <p:sp>
        <p:nvSpPr>
          <p:cNvPr id="138250" name="Freeform 13"/>
          <p:cNvSpPr>
            <a:spLocks/>
          </p:cNvSpPr>
          <p:nvPr/>
        </p:nvSpPr>
        <p:spPr bwMode="auto">
          <a:xfrm flipH="1">
            <a:off x="3352800" y="4724400"/>
            <a:ext cx="914400" cy="1143000"/>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tx1">
              <a:lumMod val="65000"/>
            </a:schemeClr>
          </a:solidFill>
          <a:ln w="9525" cap="flat" cmpd="sng">
            <a:solidFill>
              <a:schemeClr val="bg1"/>
            </a:solidFill>
            <a:prstDash val="solid"/>
            <a:round/>
            <a:headEnd/>
            <a:tailEnd/>
          </a:ln>
        </p:spPr>
        <p:txBody>
          <a:bodyPr/>
          <a:lstStyle/>
          <a:p>
            <a:endParaRPr lang="en-US"/>
          </a:p>
        </p:txBody>
      </p:sp>
      <p:sp>
        <p:nvSpPr>
          <p:cNvPr id="138251" name="Freeform 12"/>
          <p:cNvSpPr>
            <a:spLocks/>
          </p:cNvSpPr>
          <p:nvPr/>
        </p:nvSpPr>
        <p:spPr bwMode="auto">
          <a:xfrm>
            <a:off x="4572000" y="4038600"/>
            <a:ext cx="685800" cy="1819275"/>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tx1">
              <a:lumMod val="65000"/>
            </a:schemeClr>
          </a:solidFill>
          <a:ln w="9525" cap="flat" cmpd="sng">
            <a:solidFill>
              <a:schemeClr val="bg1"/>
            </a:solidFill>
            <a:prstDash val="solid"/>
            <a:round/>
            <a:headEnd/>
            <a:tailEnd/>
          </a:ln>
        </p:spPr>
        <p:txBody>
          <a:bodyPr/>
          <a:lstStyle/>
          <a:p>
            <a:endParaRPr lang="en-US"/>
          </a:p>
        </p:txBody>
      </p:sp>
      <p:sp>
        <p:nvSpPr>
          <p:cNvPr id="138252" name="Oval 11"/>
          <p:cNvSpPr>
            <a:spLocks noChangeArrowheads="1"/>
          </p:cNvSpPr>
          <p:nvPr/>
        </p:nvSpPr>
        <p:spPr bwMode="auto">
          <a:xfrm>
            <a:off x="4191000" y="5638800"/>
            <a:ext cx="685800" cy="685800"/>
          </a:xfrm>
          <a:prstGeom prst="ellipse">
            <a:avLst/>
          </a:prstGeom>
          <a:solidFill>
            <a:schemeClr val="tx1">
              <a:lumMod val="65000"/>
            </a:schemeClr>
          </a:solidFill>
          <a:ln w="38100" algn="ctr">
            <a:solidFill>
              <a:schemeClr val="bg1"/>
            </a:solidFill>
            <a:round/>
            <a:headEnd/>
            <a:tailEnd/>
          </a:ln>
        </p:spPr>
        <p:txBody>
          <a:bodyPr wrap="none" anchor="ctr"/>
          <a:lstStyle/>
          <a:p>
            <a:endParaRPr lang="en-US"/>
          </a:p>
        </p:txBody>
      </p:sp>
      <p:sp>
        <p:nvSpPr>
          <p:cNvPr id="138253" name="Freeform 16"/>
          <p:cNvSpPr>
            <a:spLocks/>
          </p:cNvSpPr>
          <p:nvPr/>
        </p:nvSpPr>
        <p:spPr bwMode="auto">
          <a:xfrm flipH="1">
            <a:off x="6248400" y="4343400"/>
            <a:ext cx="838200" cy="1828800"/>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tx1">
              <a:lumMod val="65000"/>
            </a:schemeClr>
          </a:solidFill>
          <a:ln w="9525" cap="flat" cmpd="sng">
            <a:solidFill>
              <a:schemeClr val="bg1"/>
            </a:solidFill>
            <a:prstDash val="solid"/>
            <a:round/>
            <a:headEnd/>
            <a:tailEnd/>
          </a:ln>
        </p:spPr>
        <p:txBody>
          <a:bodyPr/>
          <a:lstStyle/>
          <a:p>
            <a:endParaRPr lang="en-US"/>
          </a:p>
        </p:txBody>
      </p:sp>
      <p:sp>
        <p:nvSpPr>
          <p:cNvPr id="138254" name="Freeform 15"/>
          <p:cNvSpPr>
            <a:spLocks/>
          </p:cNvSpPr>
          <p:nvPr/>
        </p:nvSpPr>
        <p:spPr bwMode="auto">
          <a:xfrm>
            <a:off x="7543800" y="4800600"/>
            <a:ext cx="609600" cy="1219200"/>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tx1">
              <a:lumMod val="65000"/>
            </a:schemeClr>
          </a:solidFill>
          <a:ln w="9525" cap="flat" cmpd="sng">
            <a:solidFill>
              <a:schemeClr val="bg1"/>
            </a:solidFill>
            <a:prstDash val="solid"/>
            <a:round/>
            <a:headEnd/>
            <a:tailEnd/>
          </a:ln>
        </p:spPr>
        <p:txBody>
          <a:bodyPr/>
          <a:lstStyle/>
          <a:p>
            <a:endParaRPr lang="en-US"/>
          </a:p>
        </p:txBody>
      </p:sp>
      <p:sp>
        <p:nvSpPr>
          <p:cNvPr id="138255" name="Oval 14"/>
          <p:cNvSpPr>
            <a:spLocks noChangeArrowheads="1"/>
          </p:cNvSpPr>
          <p:nvPr/>
        </p:nvSpPr>
        <p:spPr bwMode="auto">
          <a:xfrm>
            <a:off x="6934200" y="5715000"/>
            <a:ext cx="685800" cy="685800"/>
          </a:xfrm>
          <a:prstGeom prst="ellipse">
            <a:avLst/>
          </a:prstGeom>
          <a:solidFill>
            <a:schemeClr val="tx1">
              <a:lumMod val="65000"/>
            </a:schemeClr>
          </a:solidFill>
          <a:ln w="38100" algn="ctr">
            <a:solidFill>
              <a:schemeClr val="bg1"/>
            </a:solidFill>
            <a:round/>
            <a:headEnd/>
            <a:tailEnd/>
          </a:ln>
        </p:spPr>
        <p:txBody>
          <a:bodyPr wrap="none" anchor="ctr"/>
          <a:lstStyle/>
          <a:p>
            <a:endParaRPr lang="en-US"/>
          </a:p>
        </p:txBody>
      </p:sp>
      <p:sp>
        <p:nvSpPr>
          <p:cNvPr id="2" name="Rectangle 1"/>
          <p:cNvSpPr/>
          <p:nvPr/>
        </p:nvSpPr>
        <p:spPr>
          <a:xfrm>
            <a:off x="228600" y="1371600"/>
            <a:ext cx="72167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3097946" y="1378021"/>
            <a:ext cx="71205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6072415" y="1436078"/>
            <a:ext cx="686406"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0" name="Rounded Rectangle 19"/>
          <p:cNvSpPr/>
          <p:nvPr/>
        </p:nvSpPr>
        <p:spPr bwMode="auto">
          <a:xfrm>
            <a:off x="3693565" y="163286"/>
            <a:ext cx="1183235" cy="457200"/>
          </a:xfrm>
          <a:prstGeom prst="roundRect">
            <a:avLst/>
          </a:prstGeom>
          <a:solidFill>
            <a:schemeClr val="bg1">
              <a:lumMod val="95000"/>
              <a:lumOff val="5000"/>
            </a:schemeClr>
          </a:solidFill>
          <a:ln w="9525"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21" name="Rounded Rectangle 20"/>
          <p:cNvSpPr/>
          <p:nvPr/>
        </p:nvSpPr>
        <p:spPr bwMode="auto">
          <a:xfrm>
            <a:off x="5656782" y="163286"/>
            <a:ext cx="1277418"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6" name="Rectangle 5"/>
          <p:cNvSpPr/>
          <p:nvPr/>
        </p:nvSpPr>
        <p:spPr>
          <a:xfrm>
            <a:off x="8047807" y="767140"/>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62324351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body" idx="4294967295"/>
          </p:nvPr>
        </p:nvSpPr>
        <p:spPr>
          <a:xfrm>
            <a:off x="114300" y="78014"/>
            <a:ext cx="9029700" cy="5867400"/>
          </a:xfrm>
        </p:spPr>
        <p:txBody>
          <a:bodyPr/>
          <a:lstStyle/>
          <a:p>
            <a:pPr eaLnBrk="1" hangingPunct="1"/>
            <a:r>
              <a:rPr lang="en-US" dirty="0" smtClean="0"/>
              <a:t>In 1962, </a:t>
            </a:r>
            <a:r>
              <a:rPr lang="en-US" dirty="0" smtClean="0">
                <a:solidFill>
                  <a:srgbClr val="FF9900"/>
                </a:solidFill>
              </a:rPr>
              <a:t>Watson,</a:t>
            </a:r>
            <a:r>
              <a:rPr lang="en-US" dirty="0" smtClean="0"/>
              <a:t> </a:t>
            </a:r>
            <a:r>
              <a:rPr lang="en-US" dirty="0" smtClean="0">
                <a:solidFill>
                  <a:srgbClr val="66FF99"/>
                </a:solidFill>
              </a:rPr>
              <a:t>Crick</a:t>
            </a:r>
            <a:r>
              <a:rPr lang="en-US" dirty="0" smtClean="0"/>
              <a:t>, and </a:t>
            </a:r>
            <a:r>
              <a:rPr lang="en-US" dirty="0" smtClean="0">
                <a:solidFill>
                  <a:srgbClr val="FF99FF"/>
                </a:solidFill>
              </a:rPr>
              <a:t>Wilkins</a:t>
            </a:r>
            <a:r>
              <a:rPr lang="en-US" dirty="0" smtClean="0"/>
              <a:t> discovered DNA’s structure and won the Nobel Prize.</a:t>
            </a:r>
          </a:p>
        </p:txBody>
      </p:sp>
      <p:sp>
        <p:nvSpPr>
          <p:cNvPr id="37897"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336699"/>
                </a:outerShdw>
              </a:effectLst>
              <a:latin typeface="Tahoma" pitchFamily="34" charset="0"/>
            </a:endParaRPr>
          </a:p>
        </p:txBody>
      </p:sp>
      <p:pic>
        <p:nvPicPr>
          <p:cNvPr id="1382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371600"/>
            <a:ext cx="2819400" cy="5029200"/>
          </a:xfrm>
          <a:prstGeom prst="rect">
            <a:avLst/>
          </a:prstGeom>
          <a:noFill/>
          <a:ln w="57150">
            <a:solidFill>
              <a:srgbClr val="66FFCC"/>
            </a:solidFill>
            <a:miter lim="800000"/>
            <a:headEnd/>
            <a:tailEnd/>
          </a:ln>
          <a:extLst>
            <a:ext uri="{909E8E84-426E-40DD-AFC4-6F175D3DCCD1}">
              <a14:hiddenFill xmlns:a14="http://schemas.microsoft.com/office/drawing/2010/main">
                <a:solidFill>
                  <a:srgbClr val="FFFFFF"/>
                </a:solidFill>
              </a14:hiddenFill>
            </a:ext>
          </a:extLst>
        </p:spPr>
      </p:pic>
      <p:pic>
        <p:nvPicPr>
          <p:cNvPr id="1382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371600"/>
            <a:ext cx="2667000" cy="50292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13824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371600"/>
            <a:ext cx="2895600" cy="5029200"/>
          </a:xfrm>
          <a:prstGeom prst="rect">
            <a:avLst/>
          </a:prstGeom>
          <a:noFill/>
          <a:ln w="57150" algn="ctr">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38247" name="Freeform 10"/>
          <p:cNvSpPr>
            <a:spLocks/>
          </p:cNvSpPr>
          <p:nvPr/>
        </p:nvSpPr>
        <p:spPr bwMode="auto">
          <a:xfrm flipH="1">
            <a:off x="914400" y="3276600"/>
            <a:ext cx="304800" cy="762000"/>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accent1">
              <a:lumMod val="60000"/>
              <a:lumOff val="40000"/>
            </a:schemeClr>
          </a:solidFill>
          <a:ln w="9525" cap="flat" cmpd="sng">
            <a:solidFill>
              <a:schemeClr val="bg1"/>
            </a:solidFill>
            <a:prstDash val="solid"/>
            <a:round/>
            <a:headEnd/>
            <a:tailEnd/>
          </a:ln>
        </p:spPr>
        <p:txBody>
          <a:bodyPr/>
          <a:lstStyle/>
          <a:p>
            <a:endParaRPr lang="en-US"/>
          </a:p>
        </p:txBody>
      </p:sp>
      <p:sp>
        <p:nvSpPr>
          <p:cNvPr id="138248" name="Freeform 9"/>
          <p:cNvSpPr>
            <a:spLocks/>
          </p:cNvSpPr>
          <p:nvPr/>
        </p:nvSpPr>
        <p:spPr bwMode="auto">
          <a:xfrm>
            <a:off x="1447800" y="3352800"/>
            <a:ext cx="546100" cy="752475"/>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accent1">
              <a:lumMod val="60000"/>
              <a:lumOff val="40000"/>
            </a:schemeClr>
          </a:solidFill>
          <a:ln w="9525" cap="flat" cmpd="sng">
            <a:solidFill>
              <a:schemeClr val="bg1"/>
            </a:solidFill>
            <a:prstDash val="solid"/>
            <a:round/>
            <a:headEnd/>
            <a:tailEnd/>
          </a:ln>
        </p:spPr>
        <p:txBody>
          <a:bodyPr/>
          <a:lstStyle/>
          <a:p>
            <a:endParaRPr lang="en-US"/>
          </a:p>
        </p:txBody>
      </p:sp>
      <p:sp>
        <p:nvSpPr>
          <p:cNvPr id="138249" name="Oval 7"/>
          <p:cNvSpPr>
            <a:spLocks noChangeArrowheads="1"/>
          </p:cNvSpPr>
          <p:nvPr/>
        </p:nvSpPr>
        <p:spPr bwMode="auto">
          <a:xfrm>
            <a:off x="1066800" y="3962400"/>
            <a:ext cx="457200" cy="457200"/>
          </a:xfrm>
          <a:prstGeom prst="ellipse">
            <a:avLst/>
          </a:prstGeom>
          <a:solidFill>
            <a:srgbClr val="FFFF00"/>
          </a:solidFill>
          <a:ln w="38100" algn="ctr">
            <a:solidFill>
              <a:schemeClr val="bg1"/>
            </a:solidFill>
            <a:round/>
            <a:headEnd/>
            <a:tailEnd/>
          </a:ln>
        </p:spPr>
        <p:txBody>
          <a:bodyPr wrap="none" anchor="ctr"/>
          <a:lstStyle/>
          <a:p>
            <a:endParaRPr lang="en-US"/>
          </a:p>
        </p:txBody>
      </p:sp>
      <p:sp>
        <p:nvSpPr>
          <p:cNvPr id="138250" name="Freeform 13"/>
          <p:cNvSpPr>
            <a:spLocks/>
          </p:cNvSpPr>
          <p:nvPr/>
        </p:nvSpPr>
        <p:spPr bwMode="auto">
          <a:xfrm flipH="1">
            <a:off x="3352800" y="4724400"/>
            <a:ext cx="914400" cy="1143000"/>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accent1">
              <a:lumMod val="60000"/>
              <a:lumOff val="40000"/>
            </a:schemeClr>
          </a:solidFill>
          <a:ln w="9525" cap="flat" cmpd="sng">
            <a:solidFill>
              <a:schemeClr val="bg1"/>
            </a:solidFill>
            <a:prstDash val="solid"/>
            <a:round/>
            <a:headEnd/>
            <a:tailEnd/>
          </a:ln>
        </p:spPr>
        <p:txBody>
          <a:bodyPr/>
          <a:lstStyle/>
          <a:p>
            <a:endParaRPr lang="en-US"/>
          </a:p>
        </p:txBody>
      </p:sp>
      <p:sp>
        <p:nvSpPr>
          <p:cNvPr id="138251" name="Freeform 12"/>
          <p:cNvSpPr>
            <a:spLocks/>
          </p:cNvSpPr>
          <p:nvPr/>
        </p:nvSpPr>
        <p:spPr bwMode="auto">
          <a:xfrm>
            <a:off x="4572000" y="4038600"/>
            <a:ext cx="685800" cy="1819275"/>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accent1">
              <a:lumMod val="60000"/>
              <a:lumOff val="40000"/>
            </a:schemeClr>
          </a:solidFill>
          <a:ln w="9525" cap="flat" cmpd="sng">
            <a:solidFill>
              <a:schemeClr val="bg1"/>
            </a:solidFill>
            <a:prstDash val="solid"/>
            <a:round/>
            <a:headEnd/>
            <a:tailEnd/>
          </a:ln>
        </p:spPr>
        <p:txBody>
          <a:bodyPr/>
          <a:lstStyle/>
          <a:p>
            <a:endParaRPr lang="en-US"/>
          </a:p>
        </p:txBody>
      </p:sp>
      <p:sp>
        <p:nvSpPr>
          <p:cNvPr id="138252" name="Oval 11"/>
          <p:cNvSpPr>
            <a:spLocks noChangeArrowheads="1"/>
          </p:cNvSpPr>
          <p:nvPr/>
        </p:nvSpPr>
        <p:spPr bwMode="auto">
          <a:xfrm>
            <a:off x="4191000" y="5638800"/>
            <a:ext cx="685800" cy="685800"/>
          </a:xfrm>
          <a:prstGeom prst="ellipse">
            <a:avLst/>
          </a:prstGeom>
          <a:solidFill>
            <a:srgbClr val="FFFF00"/>
          </a:solidFill>
          <a:ln w="38100" algn="ctr">
            <a:solidFill>
              <a:schemeClr val="bg1"/>
            </a:solidFill>
            <a:round/>
            <a:headEnd/>
            <a:tailEnd/>
          </a:ln>
        </p:spPr>
        <p:txBody>
          <a:bodyPr wrap="none" anchor="ctr"/>
          <a:lstStyle/>
          <a:p>
            <a:endParaRPr lang="en-US"/>
          </a:p>
        </p:txBody>
      </p:sp>
      <p:sp>
        <p:nvSpPr>
          <p:cNvPr id="138253" name="Freeform 16"/>
          <p:cNvSpPr>
            <a:spLocks/>
          </p:cNvSpPr>
          <p:nvPr/>
        </p:nvSpPr>
        <p:spPr bwMode="auto">
          <a:xfrm flipH="1">
            <a:off x="6248400" y="4343400"/>
            <a:ext cx="838200" cy="1828800"/>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tx1">
              <a:lumMod val="65000"/>
            </a:schemeClr>
          </a:solidFill>
          <a:ln w="9525" cap="flat" cmpd="sng">
            <a:solidFill>
              <a:schemeClr val="bg1"/>
            </a:solidFill>
            <a:prstDash val="solid"/>
            <a:round/>
            <a:headEnd/>
            <a:tailEnd/>
          </a:ln>
        </p:spPr>
        <p:txBody>
          <a:bodyPr/>
          <a:lstStyle/>
          <a:p>
            <a:endParaRPr lang="en-US"/>
          </a:p>
        </p:txBody>
      </p:sp>
      <p:sp>
        <p:nvSpPr>
          <p:cNvPr id="138254" name="Freeform 15"/>
          <p:cNvSpPr>
            <a:spLocks/>
          </p:cNvSpPr>
          <p:nvPr/>
        </p:nvSpPr>
        <p:spPr bwMode="auto">
          <a:xfrm>
            <a:off x="7543800" y="4800600"/>
            <a:ext cx="609600" cy="1219200"/>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tx1">
              <a:lumMod val="65000"/>
            </a:schemeClr>
          </a:solidFill>
          <a:ln w="9525" cap="flat" cmpd="sng">
            <a:solidFill>
              <a:schemeClr val="bg1"/>
            </a:solidFill>
            <a:prstDash val="solid"/>
            <a:round/>
            <a:headEnd/>
            <a:tailEnd/>
          </a:ln>
        </p:spPr>
        <p:txBody>
          <a:bodyPr/>
          <a:lstStyle/>
          <a:p>
            <a:endParaRPr lang="en-US"/>
          </a:p>
        </p:txBody>
      </p:sp>
      <p:sp>
        <p:nvSpPr>
          <p:cNvPr id="138255" name="Oval 14"/>
          <p:cNvSpPr>
            <a:spLocks noChangeArrowheads="1"/>
          </p:cNvSpPr>
          <p:nvPr/>
        </p:nvSpPr>
        <p:spPr bwMode="auto">
          <a:xfrm>
            <a:off x="6934200" y="5715000"/>
            <a:ext cx="685800" cy="685800"/>
          </a:xfrm>
          <a:prstGeom prst="ellipse">
            <a:avLst/>
          </a:prstGeom>
          <a:solidFill>
            <a:schemeClr val="tx1">
              <a:lumMod val="65000"/>
            </a:schemeClr>
          </a:solidFill>
          <a:ln w="38100" algn="ctr">
            <a:solidFill>
              <a:schemeClr val="bg1"/>
            </a:solidFill>
            <a:round/>
            <a:headEnd/>
            <a:tailEnd/>
          </a:ln>
        </p:spPr>
        <p:txBody>
          <a:bodyPr wrap="none" anchor="ctr"/>
          <a:lstStyle/>
          <a:p>
            <a:endParaRPr lang="en-US"/>
          </a:p>
        </p:txBody>
      </p:sp>
      <p:sp>
        <p:nvSpPr>
          <p:cNvPr id="2" name="Rectangle 1"/>
          <p:cNvSpPr/>
          <p:nvPr/>
        </p:nvSpPr>
        <p:spPr>
          <a:xfrm>
            <a:off x="228600" y="1371600"/>
            <a:ext cx="72167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3097946" y="1378021"/>
            <a:ext cx="71205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6072415" y="1436078"/>
            <a:ext cx="686406"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1" name="Rounded Rectangle 20"/>
          <p:cNvSpPr/>
          <p:nvPr/>
        </p:nvSpPr>
        <p:spPr bwMode="auto">
          <a:xfrm>
            <a:off x="5656782" y="163286"/>
            <a:ext cx="1277418"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6" name="Rectangle 5"/>
          <p:cNvSpPr/>
          <p:nvPr/>
        </p:nvSpPr>
        <p:spPr>
          <a:xfrm>
            <a:off x="8047807" y="767140"/>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92165590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body" idx="4294967295"/>
          </p:nvPr>
        </p:nvSpPr>
        <p:spPr>
          <a:xfrm>
            <a:off x="114300" y="78014"/>
            <a:ext cx="9029700" cy="5867400"/>
          </a:xfrm>
        </p:spPr>
        <p:txBody>
          <a:bodyPr/>
          <a:lstStyle/>
          <a:p>
            <a:pPr eaLnBrk="1" hangingPunct="1"/>
            <a:r>
              <a:rPr lang="en-US" dirty="0" smtClean="0"/>
              <a:t>In 1962, </a:t>
            </a:r>
            <a:r>
              <a:rPr lang="en-US" dirty="0" smtClean="0">
                <a:solidFill>
                  <a:srgbClr val="FF9900"/>
                </a:solidFill>
              </a:rPr>
              <a:t>Watson,</a:t>
            </a:r>
            <a:r>
              <a:rPr lang="en-US" dirty="0" smtClean="0"/>
              <a:t> </a:t>
            </a:r>
            <a:r>
              <a:rPr lang="en-US" dirty="0" smtClean="0">
                <a:solidFill>
                  <a:srgbClr val="66FF99"/>
                </a:solidFill>
              </a:rPr>
              <a:t>Crick</a:t>
            </a:r>
            <a:r>
              <a:rPr lang="en-US" dirty="0" smtClean="0"/>
              <a:t>, and </a:t>
            </a:r>
            <a:r>
              <a:rPr lang="en-US" dirty="0" smtClean="0">
                <a:solidFill>
                  <a:srgbClr val="FF99FF"/>
                </a:solidFill>
              </a:rPr>
              <a:t>Wilkins</a:t>
            </a:r>
            <a:r>
              <a:rPr lang="en-US" dirty="0" smtClean="0"/>
              <a:t> discovered DNA’s structure and won the Nobel Prize.</a:t>
            </a:r>
          </a:p>
        </p:txBody>
      </p:sp>
      <p:sp>
        <p:nvSpPr>
          <p:cNvPr id="37897"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336699"/>
                </a:outerShdw>
              </a:effectLst>
              <a:latin typeface="Tahoma" pitchFamily="34" charset="0"/>
            </a:endParaRPr>
          </a:p>
        </p:txBody>
      </p:sp>
      <p:pic>
        <p:nvPicPr>
          <p:cNvPr id="1382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371600"/>
            <a:ext cx="2819400" cy="5029200"/>
          </a:xfrm>
          <a:prstGeom prst="rect">
            <a:avLst/>
          </a:prstGeom>
          <a:noFill/>
          <a:ln w="57150">
            <a:solidFill>
              <a:srgbClr val="66FFCC"/>
            </a:solidFill>
            <a:miter lim="800000"/>
            <a:headEnd/>
            <a:tailEnd/>
          </a:ln>
          <a:extLst>
            <a:ext uri="{909E8E84-426E-40DD-AFC4-6F175D3DCCD1}">
              <a14:hiddenFill xmlns:a14="http://schemas.microsoft.com/office/drawing/2010/main">
                <a:solidFill>
                  <a:srgbClr val="FFFFFF"/>
                </a:solidFill>
              </a14:hiddenFill>
            </a:ext>
          </a:extLst>
        </p:spPr>
      </p:pic>
      <p:pic>
        <p:nvPicPr>
          <p:cNvPr id="1382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371600"/>
            <a:ext cx="2667000" cy="50292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13824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371600"/>
            <a:ext cx="2895600" cy="5029200"/>
          </a:xfrm>
          <a:prstGeom prst="rect">
            <a:avLst/>
          </a:prstGeom>
          <a:noFill/>
          <a:ln w="57150"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38247" name="Freeform 10"/>
          <p:cNvSpPr>
            <a:spLocks/>
          </p:cNvSpPr>
          <p:nvPr/>
        </p:nvSpPr>
        <p:spPr bwMode="auto">
          <a:xfrm flipH="1">
            <a:off x="914400" y="3276600"/>
            <a:ext cx="304800" cy="762000"/>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accent1">
              <a:lumMod val="60000"/>
              <a:lumOff val="40000"/>
            </a:schemeClr>
          </a:solidFill>
          <a:ln w="9525" cap="flat" cmpd="sng">
            <a:solidFill>
              <a:schemeClr val="bg1"/>
            </a:solidFill>
            <a:prstDash val="solid"/>
            <a:round/>
            <a:headEnd/>
            <a:tailEnd/>
          </a:ln>
        </p:spPr>
        <p:txBody>
          <a:bodyPr/>
          <a:lstStyle/>
          <a:p>
            <a:endParaRPr lang="en-US"/>
          </a:p>
        </p:txBody>
      </p:sp>
      <p:sp>
        <p:nvSpPr>
          <p:cNvPr id="138248" name="Freeform 9"/>
          <p:cNvSpPr>
            <a:spLocks/>
          </p:cNvSpPr>
          <p:nvPr/>
        </p:nvSpPr>
        <p:spPr bwMode="auto">
          <a:xfrm>
            <a:off x="1447800" y="3352800"/>
            <a:ext cx="546100" cy="752475"/>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accent1">
              <a:lumMod val="60000"/>
              <a:lumOff val="40000"/>
            </a:schemeClr>
          </a:solidFill>
          <a:ln w="9525" cap="flat" cmpd="sng">
            <a:solidFill>
              <a:schemeClr val="bg1"/>
            </a:solidFill>
            <a:prstDash val="solid"/>
            <a:round/>
            <a:headEnd/>
            <a:tailEnd/>
          </a:ln>
        </p:spPr>
        <p:txBody>
          <a:bodyPr/>
          <a:lstStyle/>
          <a:p>
            <a:endParaRPr lang="en-US"/>
          </a:p>
        </p:txBody>
      </p:sp>
      <p:sp>
        <p:nvSpPr>
          <p:cNvPr id="138249" name="Oval 7"/>
          <p:cNvSpPr>
            <a:spLocks noChangeArrowheads="1"/>
          </p:cNvSpPr>
          <p:nvPr/>
        </p:nvSpPr>
        <p:spPr bwMode="auto">
          <a:xfrm>
            <a:off x="1066800" y="3962400"/>
            <a:ext cx="457200" cy="457200"/>
          </a:xfrm>
          <a:prstGeom prst="ellipse">
            <a:avLst/>
          </a:prstGeom>
          <a:solidFill>
            <a:srgbClr val="FFFF00"/>
          </a:solidFill>
          <a:ln w="38100" algn="ctr">
            <a:solidFill>
              <a:schemeClr val="bg1"/>
            </a:solidFill>
            <a:round/>
            <a:headEnd/>
            <a:tailEnd/>
          </a:ln>
        </p:spPr>
        <p:txBody>
          <a:bodyPr wrap="none" anchor="ctr"/>
          <a:lstStyle/>
          <a:p>
            <a:endParaRPr lang="en-US"/>
          </a:p>
        </p:txBody>
      </p:sp>
      <p:sp>
        <p:nvSpPr>
          <p:cNvPr id="138250" name="Freeform 13"/>
          <p:cNvSpPr>
            <a:spLocks/>
          </p:cNvSpPr>
          <p:nvPr/>
        </p:nvSpPr>
        <p:spPr bwMode="auto">
          <a:xfrm flipH="1">
            <a:off x="3352800" y="4724400"/>
            <a:ext cx="914400" cy="1143000"/>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accent1">
              <a:lumMod val="60000"/>
              <a:lumOff val="40000"/>
            </a:schemeClr>
          </a:solidFill>
          <a:ln w="9525" cap="flat" cmpd="sng">
            <a:solidFill>
              <a:schemeClr val="bg1"/>
            </a:solidFill>
            <a:prstDash val="solid"/>
            <a:round/>
            <a:headEnd/>
            <a:tailEnd/>
          </a:ln>
        </p:spPr>
        <p:txBody>
          <a:bodyPr/>
          <a:lstStyle/>
          <a:p>
            <a:endParaRPr lang="en-US"/>
          </a:p>
        </p:txBody>
      </p:sp>
      <p:sp>
        <p:nvSpPr>
          <p:cNvPr id="138251" name="Freeform 12"/>
          <p:cNvSpPr>
            <a:spLocks/>
          </p:cNvSpPr>
          <p:nvPr/>
        </p:nvSpPr>
        <p:spPr bwMode="auto">
          <a:xfrm>
            <a:off x="4572000" y="4038600"/>
            <a:ext cx="685800" cy="1819275"/>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accent1">
              <a:lumMod val="60000"/>
              <a:lumOff val="40000"/>
            </a:schemeClr>
          </a:solidFill>
          <a:ln w="9525" cap="flat" cmpd="sng">
            <a:solidFill>
              <a:schemeClr val="bg1"/>
            </a:solidFill>
            <a:prstDash val="solid"/>
            <a:round/>
            <a:headEnd/>
            <a:tailEnd/>
          </a:ln>
        </p:spPr>
        <p:txBody>
          <a:bodyPr/>
          <a:lstStyle/>
          <a:p>
            <a:endParaRPr lang="en-US"/>
          </a:p>
        </p:txBody>
      </p:sp>
      <p:sp>
        <p:nvSpPr>
          <p:cNvPr id="138252" name="Oval 11"/>
          <p:cNvSpPr>
            <a:spLocks noChangeArrowheads="1"/>
          </p:cNvSpPr>
          <p:nvPr/>
        </p:nvSpPr>
        <p:spPr bwMode="auto">
          <a:xfrm>
            <a:off x="4191000" y="5638800"/>
            <a:ext cx="685800" cy="685800"/>
          </a:xfrm>
          <a:prstGeom prst="ellipse">
            <a:avLst/>
          </a:prstGeom>
          <a:solidFill>
            <a:srgbClr val="FFFF00"/>
          </a:solidFill>
          <a:ln w="38100" algn="ctr">
            <a:solidFill>
              <a:schemeClr val="bg1"/>
            </a:solidFill>
            <a:round/>
            <a:headEnd/>
            <a:tailEnd/>
          </a:ln>
        </p:spPr>
        <p:txBody>
          <a:bodyPr wrap="none" anchor="ctr"/>
          <a:lstStyle/>
          <a:p>
            <a:endParaRPr lang="en-US"/>
          </a:p>
        </p:txBody>
      </p:sp>
      <p:sp>
        <p:nvSpPr>
          <p:cNvPr id="138253" name="Freeform 16"/>
          <p:cNvSpPr>
            <a:spLocks/>
          </p:cNvSpPr>
          <p:nvPr/>
        </p:nvSpPr>
        <p:spPr bwMode="auto">
          <a:xfrm flipH="1">
            <a:off x="6248400" y="4343400"/>
            <a:ext cx="838200" cy="1828800"/>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tx1">
              <a:lumMod val="65000"/>
            </a:schemeClr>
          </a:solidFill>
          <a:ln w="9525" cap="flat" cmpd="sng">
            <a:solidFill>
              <a:schemeClr val="bg1"/>
            </a:solidFill>
            <a:prstDash val="solid"/>
            <a:round/>
            <a:headEnd/>
            <a:tailEnd/>
          </a:ln>
        </p:spPr>
        <p:txBody>
          <a:bodyPr/>
          <a:lstStyle/>
          <a:p>
            <a:endParaRPr lang="en-US"/>
          </a:p>
        </p:txBody>
      </p:sp>
      <p:sp>
        <p:nvSpPr>
          <p:cNvPr id="138254" name="Freeform 15"/>
          <p:cNvSpPr>
            <a:spLocks/>
          </p:cNvSpPr>
          <p:nvPr/>
        </p:nvSpPr>
        <p:spPr bwMode="auto">
          <a:xfrm>
            <a:off x="7543800" y="4800600"/>
            <a:ext cx="609600" cy="1219200"/>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tx1">
              <a:lumMod val="65000"/>
            </a:schemeClr>
          </a:solidFill>
          <a:ln w="9525" cap="flat" cmpd="sng">
            <a:solidFill>
              <a:schemeClr val="bg1"/>
            </a:solidFill>
            <a:prstDash val="solid"/>
            <a:round/>
            <a:headEnd/>
            <a:tailEnd/>
          </a:ln>
        </p:spPr>
        <p:txBody>
          <a:bodyPr/>
          <a:lstStyle/>
          <a:p>
            <a:endParaRPr lang="en-US"/>
          </a:p>
        </p:txBody>
      </p:sp>
      <p:sp>
        <p:nvSpPr>
          <p:cNvPr id="138255" name="Oval 14"/>
          <p:cNvSpPr>
            <a:spLocks noChangeArrowheads="1"/>
          </p:cNvSpPr>
          <p:nvPr/>
        </p:nvSpPr>
        <p:spPr bwMode="auto">
          <a:xfrm>
            <a:off x="6934200" y="5715000"/>
            <a:ext cx="685800" cy="685800"/>
          </a:xfrm>
          <a:prstGeom prst="ellipse">
            <a:avLst/>
          </a:prstGeom>
          <a:solidFill>
            <a:schemeClr val="tx1">
              <a:lumMod val="65000"/>
            </a:schemeClr>
          </a:solidFill>
          <a:ln w="38100" algn="ctr">
            <a:solidFill>
              <a:schemeClr val="bg1"/>
            </a:solidFill>
            <a:round/>
            <a:headEnd/>
            <a:tailEnd/>
          </a:ln>
        </p:spPr>
        <p:txBody>
          <a:bodyPr wrap="none" anchor="ctr"/>
          <a:lstStyle/>
          <a:p>
            <a:endParaRPr lang="en-US"/>
          </a:p>
        </p:txBody>
      </p:sp>
      <p:sp>
        <p:nvSpPr>
          <p:cNvPr id="2" name="Rectangle 1"/>
          <p:cNvSpPr/>
          <p:nvPr/>
        </p:nvSpPr>
        <p:spPr>
          <a:xfrm>
            <a:off x="228600" y="1371600"/>
            <a:ext cx="72167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3097946" y="1378021"/>
            <a:ext cx="71205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6072415" y="1436078"/>
            <a:ext cx="686406"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1" name="Rounded Rectangle 20"/>
          <p:cNvSpPr/>
          <p:nvPr/>
        </p:nvSpPr>
        <p:spPr bwMode="auto">
          <a:xfrm>
            <a:off x="5656782" y="163286"/>
            <a:ext cx="1277418" cy="457200"/>
          </a:xfrm>
          <a:prstGeom prst="roundRect">
            <a:avLst/>
          </a:prstGeom>
          <a:solidFill>
            <a:schemeClr val="bg1">
              <a:lumMod val="95000"/>
              <a:lumOff val="5000"/>
            </a:schemeClr>
          </a:solidFill>
          <a:ln w="9525"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6" name="Rectangle 5"/>
          <p:cNvSpPr/>
          <p:nvPr/>
        </p:nvSpPr>
        <p:spPr>
          <a:xfrm>
            <a:off x="8047807" y="767140"/>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9093058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body" idx="4294967295"/>
          </p:nvPr>
        </p:nvSpPr>
        <p:spPr>
          <a:xfrm>
            <a:off x="114300" y="78014"/>
            <a:ext cx="9029700" cy="5867400"/>
          </a:xfrm>
        </p:spPr>
        <p:txBody>
          <a:bodyPr/>
          <a:lstStyle/>
          <a:p>
            <a:pPr eaLnBrk="1" hangingPunct="1"/>
            <a:r>
              <a:rPr lang="en-US" dirty="0" smtClean="0"/>
              <a:t>In 1962, </a:t>
            </a:r>
            <a:r>
              <a:rPr lang="en-US" dirty="0" smtClean="0">
                <a:solidFill>
                  <a:srgbClr val="FF9900"/>
                </a:solidFill>
              </a:rPr>
              <a:t>Watson,</a:t>
            </a:r>
            <a:r>
              <a:rPr lang="en-US" dirty="0" smtClean="0"/>
              <a:t> </a:t>
            </a:r>
            <a:r>
              <a:rPr lang="en-US" dirty="0" smtClean="0">
                <a:solidFill>
                  <a:srgbClr val="66FF99"/>
                </a:solidFill>
              </a:rPr>
              <a:t>Crick</a:t>
            </a:r>
            <a:r>
              <a:rPr lang="en-US" dirty="0" smtClean="0"/>
              <a:t>, and </a:t>
            </a:r>
            <a:r>
              <a:rPr lang="en-US" dirty="0" smtClean="0">
                <a:solidFill>
                  <a:srgbClr val="FF99FF"/>
                </a:solidFill>
              </a:rPr>
              <a:t>Wilkins</a:t>
            </a:r>
            <a:r>
              <a:rPr lang="en-US" dirty="0" smtClean="0"/>
              <a:t> discovered DNA’s structure and won the Nobel Prize.</a:t>
            </a:r>
          </a:p>
        </p:txBody>
      </p:sp>
      <p:sp>
        <p:nvSpPr>
          <p:cNvPr id="37897"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336699"/>
                </a:outerShdw>
              </a:effectLst>
              <a:latin typeface="Tahoma" pitchFamily="34" charset="0"/>
            </a:endParaRPr>
          </a:p>
        </p:txBody>
      </p:sp>
      <p:pic>
        <p:nvPicPr>
          <p:cNvPr id="1382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371600"/>
            <a:ext cx="2819400" cy="5029200"/>
          </a:xfrm>
          <a:prstGeom prst="rect">
            <a:avLst/>
          </a:prstGeom>
          <a:noFill/>
          <a:ln w="57150">
            <a:solidFill>
              <a:srgbClr val="66FFCC"/>
            </a:solidFill>
            <a:miter lim="800000"/>
            <a:headEnd/>
            <a:tailEnd/>
          </a:ln>
          <a:extLst>
            <a:ext uri="{909E8E84-426E-40DD-AFC4-6F175D3DCCD1}">
              <a14:hiddenFill xmlns:a14="http://schemas.microsoft.com/office/drawing/2010/main">
                <a:solidFill>
                  <a:srgbClr val="FFFFFF"/>
                </a:solidFill>
              </a14:hiddenFill>
            </a:ext>
          </a:extLst>
        </p:spPr>
      </p:pic>
      <p:pic>
        <p:nvPicPr>
          <p:cNvPr id="1382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371600"/>
            <a:ext cx="2667000" cy="50292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13824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371600"/>
            <a:ext cx="2895600" cy="5029200"/>
          </a:xfrm>
          <a:prstGeom prst="rect">
            <a:avLst/>
          </a:prstGeom>
          <a:noFill/>
          <a:ln w="57150" algn="ctr">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138247" name="Freeform 10"/>
          <p:cNvSpPr>
            <a:spLocks/>
          </p:cNvSpPr>
          <p:nvPr/>
        </p:nvSpPr>
        <p:spPr bwMode="auto">
          <a:xfrm flipH="1">
            <a:off x="914400" y="3276600"/>
            <a:ext cx="304800" cy="762000"/>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accent1">
              <a:lumMod val="60000"/>
              <a:lumOff val="40000"/>
            </a:schemeClr>
          </a:solidFill>
          <a:ln w="9525" cap="flat" cmpd="sng">
            <a:solidFill>
              <a:schemeClr val="bg1"/>
            </a:solidFill>
            <a:prstDash val="solid"/>
            <a:round/>
            <a:headEnd/>
            <a:tailEnd/>
          </a:ln>
        </p:spPr>
        <p:txBody>
          <a:bodyPr/>
          <a:lstStyle/>
          <a:p>
            <a:endParaRPr lang="en-US"/>
          </a:p>
        </p:txBody>
      </p:sp>
      <p:sp>
        <p:nvSpPr>
          <p:cNvPr id="138248" name="Freeform 9"/>
          <p:cNvSpPr>
            <a:spLocks/>
          </p:cNvSpPr>
          <p:nvPr/>
        </p:nvSpPr>
        <p:spPr bwMode="auto">
          <a:xfrm>
            <a:off x="1447800" y="3352800"/>
            <a:ext cx="546100" cy="752475"/>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accent1">
              <a:lumMod val="60000"/>
              <a:lumOff val="40000"/>
            </a:schemeClr>
          </a:solidFill>
          <a:ln w="9525" cap="flat" cmpd="sng">
            <a:solidFill>
              <a:schemeClr val="bg1"/>
            </a:solidFill>
            <a:prstDash val="solid"/>
            <a:round/>
            <a:headEnd/>
            <a:tailEnd/>
          </a:ln>
        </p:spPr>
        <p:txBody>
          <a:bodyPr/>
          <a:lstStyle/>
          <a:p>
            <a:endParaRPr lang="en-US"/>
          </a:p>
        </p:txBody>
      </p:sp>
      <p:sp>
        <p:nvSpPr>
          <p:cNvPr id="138249" name="Oval 7"/>
          <p:cNvSpPr>
            <a:spLocks noChangeArrowheads="1"/>
          </p:cNvSpPr>
          <p:nvPr/>
        </p:nvSpPr>
        <p:spPr bwMode="auto">
          <a:xfrm>
            <a:off x="1066800" y="3962400"/>
            <a:ext cx="457200" cy="457200"/>
          </a:xfrm>
          <a:prstGeom prst="ellipse">
            <a:avLst/>
          </a:prstGeom>
          <a:solidFill>
            <a:srgbClr val="FFFF00"/>
          </a:solidFill>
          <a:ln w="38100" algn="ctr">
            <a:solidFill>
              <a:schemeClr val="bg1"/>
            </a:solidFill>
            <a:round/>
            <a:headEnd/>
            <a:tailEnd/>
          </a:ln>
        </p:spPr>
        <p:txBody>
          <a:bodyPr wrap="none" anchor="ctr"/>
          <a:lstStyle/>
          <a:p>
            <a:endParaRPr lang="en-US"/>
          </a:p>
        </p:txBody>
      </p:sp>
      <p:sp>
        <p:nvSpPr>
          <p:cNvPr id="138250" name="Freeform 13"/>
          <p:cNvSpPr>
            <a:spLocks/>
          </p:cNvSpPr>
          <p:nvPr/>
        </p:nvSpPr>
        <p:spPr bwMode="auto">
          <a:xfrm flipH="1">
            <a:off x="3352800" y="4724400"/>
            <a:ext cx="914400" cy="1143000"/>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accent1">
              <a:lumMod val="60000"/>
              <a:lumOff val="40000"/>
            </a:schemeClr>
          </a:solidFill>
          <a:ln w="9525" cap="flat" cmpd="sng">
            <a:solidFill>
              <a:schemeClr val="bg1"/>
            </a:solidFill>
            <a:prstDash val="solid"/>
            <a:round/>
            <a:headEnd/>
            <a:tailEnd/>
          </a:ln>
        </p:spPr>
        <p:txBody>
          <a:bodyPr/>
          <a:lstStyle/>
          <a:p>
            <a:endParaRPr lang="en-US"/>
          </a:p>
        </p:txBody>
      </p:sp>
      <p:sp>
        <p:nvSpPr>
          <p:cNvPr id="138251" name="Freeform 12"/>
          <p:cNvSpPr>
            <a:spLocks/>
          </p:cNvSpPr>
          <p:nvPr/>
        </p:nvSpPr>
        <p:spPr bwMode="auto">
          <a:xfrm>
            <a:off x="4572000" y="4038600"/>
            <a:ext cx="685800" cy="1819275"/>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accent1">
              <a:lumMod val="60000"/>
              <a:lumOff val="40000"/>
            </a:schemeClr>
          </a:solidFill>
          <a:ln w="9525" cap="flat" cmpd="sng">
            <a:solidFill>
              <a:schemeClr val="bg1"/>
            </a:solidFill>
            <a:prstDash val="solid"/>
            <a:round/>
            <a:headEnd/>
            <a:tailEnd/>
          </a:ln>
        </p:spPr>
        <p:txBody>
          <a:bodyPr/>
          <a:lstStyle/>
          <a:p>
            <a:endParaRPr lang="en-US"/>
          </a:p>
        </p:txBody>
      </p:sp>
      <p:sp>
        <p:nvSpPr>
          <p:cNvPr id="138252" name="Oval 11"/>
          <p:cNvSpPr>
            <a:spLocks noChangeArrowheads="1"/>
          </p:cNvSpPr>
          <p:nvPr/>
        </p:nvSpPr>
        <p:spPr bwMode="auto">
          <a:xfrm>
            <a:off x="4191000" y="5638800"/>
            <a:ext cx="685800" cy="685800"/>
          </a:xfrm>
          <a:prstGeom prst="ellipse">
            <a:avLst/>
          </a:prstGeom>
          <a:solidFill>
            <a:srgbClr val="FFFF00"/>
          </a:solidFill>
          <a:ln w="38100" algn="ctr">
            <a:solidFill>
              <a:schemeClr val="bg1"/>
            </a:solidFill>
            <a:round/>
            <a:headEnd/>
            <a:tailEnd/>
          </a:ln>
        </p:spPr>
        <p:txBody>
          <a:bodyPr wrap="none" anchor="ctr"/>
          <a:lstStyle/>
          <a:p>
            <a:endParaRPr lang="en-US"/>
          </a:p>
        </p:txBody>
      </p:sp>
      <p:sp>
        <p:nvSpPr>
          <p:cNvPr id="138253" name="Freeform 16"/>
          <p:cNvSpPr>
            <a:spLocks/>
          </p:cNvSpPr>
          <p:nvPr/>
        </p:nvSpPr>
        <p:spPr bwMode="auto">
          <a:xfrm flipH="1">
            <a:off x="6248400" y="4343400"/>
            <a:ext cx="838200" cy="1828800"/>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accent1">
              <a:lumMod val="60000"/>
              <a:lumOff val="40000"/>
            </a:schemeClr>
          </a:solidFill>
          <a:ln w="9525" cap="flat" cmpd="sng">
            <a:solidFill>
              <a:schemeClr val="bg1"/>
            </a:solidFill>
            <a:prstDash val="solid"/>
            <a:round/>
            <a:headEnd/>
            <a:tailEnd/>
          </a:ln>
        </p:spPr>
        <p:txBody>
          <a:bodyPr/>
          <a:lstStyle/>
          <a:p>
            <a:endParaRPr lang="en-US"/>
          </a:p>
        </p:txBody>
      </p:sp>
      <p:sp>
        <p:nvSpPr>
          <p:cNvPr id="138254" name="Freeform 15"/>
          <p:cNvSpPr>
            <a:spLocks/>
          </p:cNvSpPr>
          <p:nvPr/>
        </p:nvSpPr>
        <p:spPr bwMode="auto">
          <a:xfrm>
            <a:off x="7543800" y="4800600"/>
            <a:ext cx="609600" cy="1219200"/>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accent1">
              <a:lumMod val="60000"/>
              <a:lumOff val="40000"/>
            </a:schemeClr>
          </a:solidFill>
          <a:ln w="9525" cap="flat" cmpd="sng">
            <a:solidFill>
              <a:schemeClr val="bg1"/>
            </a:solidFill>
            <a:prstDash val="solid"/>
            <a:round/>
            <a:headEnd/>
            <a:tailEnd/>
          </a:ln>
        </p:spPr>
        <p:txBody>
          <a:bodyPr/>
          <a:lstStyle/>
          <a:p>
            <a:endParaRPr lang="en-US"/>
          </a:p>
        </p:txBody>
      </p:sp>
      <p:sp>
        <p:nvSpPr>
          <p:cNvPr id="138255" name="Oval 14"/>
          <p:cNvSpPr>
            <a:spLocks noChangeArrowheads="1"/>
          </p:cNvSpPr>
          <p:nvPr/>
        </p:nvSpPr>
        <p:spPr bwMode="auto">
          <a:xfrm>
            <a:off x="6934200" y="5715000"/>
            <a:ext cx="685800" cy="685800"/>
          </a:xfrm>
          <a:prstGeom prst="ellipse">
            <a:avLst/>
          </a:prstGeom>
          <a:solidFill>
            <a:srgbClr val="FFFF00"/>
          </a:solidFill>
          <a:ln w="38100" algn="ctr">
            <a:solidFill>
              <a:schemeClr val="bg1"/>
            </a:solidFill>
            <a:round/>
            <a:headEnd/>
            <a:tailEnd/>
          </a:ln>
        </p:spPr>
        <p:txBody>
          <a:bodyPr wrap="none" anchor="ctr"/>
          <a:lstStyle/>
          <a:p>
            <a:endParaRPr lang="en-US"/>
          </a:p>
        </p:txBody>
      </p:sp>
      <p:sp>
        <p:nvSpPr>
          <p:cNvPr id="2" name="Rectangle 1"/>
          <p:cNvSpPr/>
          <p:nvPr/>
        </p:nvSpPr>
        <p:spPr>
          <a:xfrm>
            <a:off x="228600" y="1371600"/>
            <a:ext cx="72167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3097946" y="1378021"/>
            <a:ext cx="71205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6072415" y="1436078"/>
            <a:ext cx="686406"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8047807" y="767140"/>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51160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97798567"/>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solidFill>
                            <a:srgbClr val="FF00FF"/>
                          </a:solidFill>
                        </a:rPr>
                        <a:t>HI</a:t>
                      </a:r>
                      <a:r>
                        <a:rPr lang="en-US" baseline="0" dirty="0" smtClean="0">
                          <a:solidFill>
                            <a:srgbClr val="FF00FF"/>
                          </a:solidFill>
                        </a:rPr>
                        <a:t>P </a:t>
                      </a:r>
                      <a:r>
                        <a:rPr lang="en-US" baseline="0" dirty="0" err="1" smtClean="0">
                          <a:solidFill>
                            <a:srgbClr val="FF00FF"/>
                          </a:solidFill>
                        </a:rPr>
                        <a:t>HIP</a:t>
                      </a:r>
                      <a:r>
                        <a:rPr lang="en-US" baseline="0" dirty="0" smtClean="0">
                          <a:solidFill>
                            <a:srgbClr val="FF00FF"/>
                          </a:solidFill>
                        </a:rPr>
                        <a:t/>
                      </a:r>
                      <a:br>
                        <a:rPr lang="en-US" baseline="0" dirty="0" smtClean="0">
                          <a:solidFill>
                            <a:srgbClr val="FF00FF"/>
                          </a:solidFill>
                        </a:rPr>
                      </a:br>
                      <a:r>
                        <a:rPr lang="en-US" baseline="0" dirty="0" smtClean="0">
                          <a:solidFill>
                            <a:srgbClr val="FF00FF"/>
                          </a:solidFill>
                        </a:rPr>
                        <a:t>HOORAY</a:t>
                      </a:r>
                      <a:endParaRPr lang="en-US" dirty="0">
                        <a:solidFill>
                          <a:srgbClr val="FF00FF"/>
                        </a:solidFill>
                      </a:endParaRPr>
                    </a:p>
                  </a:txBody>
                  <a:tcPr>
                    <a:noFill/>
                  </a:tcPr>
                </a:tc>
                <a:tc>
                  <a:txBody>
                    <a:bodyPr/>
                    <a:lstStyle/>
                    <a:p>
                      <a:pPr algn="ctr"/>
                      <a:r>
                        <a:rPr lang="en-US" dirty="0" smtClean="0"/>
                        <a:t>SPIRAL</a:t>
                      </a:r>
                      <a:br>
                        <a:rPr lang="en-US" dirty="0" smtClean="0"/>
                      </a:br>
                      <a:r>
                        <a:rPr lang="en-US" dirty="0" err="1" smtClean="0"/>
                        <a:t>SPIRAL</a:t>
                      </a:r>
                      <a:endParaRPr lang="en-US" dirty="0"/>
                    </a:p>
                  </a:txBody>
                  <a:tcPr>
                    <a:noFill/>
                  </a:tcPr>
                </a:tc>
                <a:tc>
                  <a:txBody>
                    <a:bodyPr/>
                    <a:lstStyle/>
                    <a:p>
                      <a:pPr algn="ctr"/>
                      <a:r>
                        <a:rPr lang="en-US" dirty="0" smtClean="0"/>
                        <a:t>SHAPE-UP</a:t>
                      </a:r>
                      <a:endParaRPr lang="en-US" dirty="0"/>
                    </a:p>
                  </a:txBody>
                  <a:tcPr>
                    <a:noFill/>
                  </a:tcPr>
                </a:tc>
                <a:tc>
                  <a:txBody>
                    <a:bodyPr/>
                    <a:lstStyle/>
                    <a:p>
                      <a:pPr algn="ctr"/>
                      <a:r>
                        <a:rPr lang="en-US" dirty="0" smtClean="0"/>
                        <a:t>LIFE</a:t>
                      </a:r>
                    </a:p>
                    <a:p>
                      <a:pPr algn="ctr"/>
                      <a:r>
                        <a:rPr lang="en-US" dirty="0" smtClean="0"/>
                        <a:t>LINE</a:t>
                      </a:r>
                      <a:endParaRPr lang="en-US" dirty="0"/>
                    </a:p>
                  </a:txBody>
                  <a:tcPr>
                    <a:noFill/>
                  </a:tcPr>
                </a:tc>
                <a:tc>
                  <a:txBody>
                    <a:bodyPr/>
                    <a:lstStyle/>
                    <a:p>
                      <a:pPr algn="ctr"/>
                      <a:r>
                        <a:rPr lang="en-US" dirty="0" smtClean="0"/>
                        <a:t>-Bonus-</a:t>
                      </a:r>
                    </a:p>
                    <a:p>
                      <a:pPr algn="ctr"/>
                      <a:r>
                        <a:rPr lang="en-US" dirty="0" smtClean="0"/>
                        <a:t>FAMILY</a:t>
                      </a:r>
                      <a:r>
                        <a:rPr lang="en-US" baseline="0" dirty="0" smtClean="0"/>
                        <a:t> JEANS</a:t>
                      </a:r>
                      <a:endParaRPr lang="en-US" dirty="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2874270" y="228600"/>
            <a:ext cx="3395481" cy="461665"/>
          </a:xfrm>
          <a:prstGeom prst="rect">
            <a:avLst/>
          </a:prstGeom>
          <a:noFill/>
        </p:spPr>
        <p:txBody>
          <a:bodyPr wrap="none" lIns="91440" tIns="45720" rIns="91440" bIns="45720">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DNA Review Game</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97152581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body" idx="1"/>
          </p:nvPr>
        </p:nvSpPr>
        <p:spPr>
          <a:xfrm>
            <a:off x="195942" y="152400"/>
            <a:ext cx="8795657" cy="5715000"/>
          </a:xfrm>
        </p:spPr>
        <p:txBody>
          <a:bodyPr/>
          <a:lstStyle/>
          <a:p>
            <a:pPr eaLnBrk="1" hangingPunct="1"/>
            <a:r>
              <a:rPr lang="en-US" dirty="0" smtClean="0">
                <a:solidFill>
                  <a:srgbClr val="66FF99"/>
                </a:solidFill>
              </a:rPr>
              <a:t>This scientist took X-Ray pictures of DNA’s structure and lectured about phosphate being a part of the outside of the molecule.</a:t>
            </a:r>
          </a:p>
          <a:p>
            <a:pPr lvl="1" eaLnBrk="1" hangingPunct="1"/>
            <a:r>
              <a:rPr lang="en-US" dirty="0" smtClean="0">
                <a:solidFill>
                  <a:srgbClr val="FF9900"/>
                </a:solidFill>
              </a:rPr>
              <a:t> Watson attended her lecture.</a:t>
            </a:r>
          </a:p>
        </p:txBody>
      </p:sp>
      <p:pic>
        <p:nvPicPr>
          <p:cNvPr id="13005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438400"/>
            <a:ext cx="5181600" cy="4156075"/>
          </a:xfrm>
          <a:prstGeom prst="rect">
            <a:avLst/>
          </a:prstGeom>
          <a:noFill/>
          <a:ln w="76200" cmpd="tri">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36873"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336699"/>
                </a:outerShdw>
              </a:effectLst>
              <a:latin typeface="Tahoma"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362199"/>
            <a:ext cx="3200400" cy="4232275"/>
          </a:xfrm>
          <a:prstGeom prst="rect">
            <a:avLst/>
          </a:prstGeom>
          <a:noFill/>
          <a:ln w="76200">
            <a:solidFill>
              <a:schemeClr val="bg1">
                <a:lumMod val="85000"/>
                <a:lumOff val="1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855493" y="139767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ounded Rectangle 6"/>
          <p:cNvSpPr/>
          <p:nvPr/>
        </p:nvSpPr>
        <p:spPr bwMode="auto">
          <a:xfrm>
            <a:off x="1447800" y="1752600"/>
            <a:ext cx="914400" cy="457200"/>
          </a:xfrm>
          <a:prstGeom prst="roundRect">
            <a:avLst/>
          </a:prstGeom>
          <a:solidFill>
            <a:schemeClr val="bg1">
              <a:lumMod val="95000"/>
              <a:lumOff val="5000"/>
            </a:schemeClr>
          </a:solidFill>
          <a:ln w="9525"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48882498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body" idx="1"/>
          </p:nvPr>
        </p:nvSpPr>
        <p:spPr>
          <a:xfrm>
            <a:off x="195942" y="152400"/>
            <a:ext cx="8795657" cy="5715000"/>
          </a:xfrm>
        </p:spPr>
        <p:txBody>
          <a:bodyPr/>
          <a:lstStyle/>
          <a:p>
            <a:pPr eaLnBrk="1" hangingPunct="1"/>
            <a:r>
              <a:rPr lang="en-US" dirty="0" smtClean="0">
                <a:solidFill>
                  <a:srgbClr val="66FF99"/>
                </a:solidFill>
              </a:rPr>
              <a:t>This scientist took X-Ray pictures of DNA’s structure and lectured about phosphate being a part of the outside of the molecule.</a:t>
            </a:r>
          </a:p>
          <a:p>
            <a:pPr lvl="1" eaLnBrk="1" hangingPunct="1"/>
            <a:r>
              <a:rPr lang="en-US" dirty="0" smtClean="0">
                <a:solidFill>
                  <a:srgbClr val="FF9900"/>
                </a:solidFill>
              </a:rPr>
              <a:t> Watson attended her lecture.</a:t>
            </a:r>
          </a:p>
        </p:txBody>
      </p:sp>
      <p:pic>
        <p:nvPicPr>
          <p:cNvPr id="13005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438400"/>
            <a:ext cx="5181600" cy="4156075"/>
          </a:xfrm>
          <a:prstGeom prst="rect">
            <a:avLst/>
          </a:prstGeom>
          <a:noFill/>
          <a:ln w="76200" cmpd="tri">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36873"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336699"/>
                </a:outerShdw>
              </a:effectLst>
              <a:latin typeface="Tahoma"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362199"/>
            <a:ext cx="3200400" cy="4232275"/>
          </a:xfrm>
          <a:prstGeom prst="rect">
            <a:avLst/>
          </a:prstGeom>
          <a:noFill/>
          <a:ln w="76200">
            <a:solidFill>
              <a:schemeClr val="bg1">
                <a:lumMod val="85000"/>
                <a:lumOff val="1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855493" y="139767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364258" y="2362199"/>
            <a:ext cx="6950942" cy="923330"/>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9933FF"/>
                </a:solidFill>
                <a:effectLst>
                  <a:outerShdw blurRad="50800" algn="tl" rotWithShape="0">
                    <a:srgbClr val="000000"/>
                  </a:outerShdw>
                </a:effectLst>
              </a:rPr>
              <a:t>Rosalind Franklin</a:t>
            </a:r>
            <a:endParaRPr lang="en-US" sz="5400" b="1" cap="none" spc="0" dirty="0">
              <a:ln w="17780" cmpd="sng">
                <a:solidFill>
                  <a:sysClr val="windowText" lastClr="000000"/>
                </a:solidFill>
                <a:prstDash val="solid"/>
                <a:miter lim="800000"/>
              </a:ln>
              <a:solidFill>
                <a:srgbClr val="9933FF"/>
              </a:solidFill>
              <a:effectLst>
                <a:outerShdw blurRad="50800" algn="tl" rotWithShape="0">
                  <a:srgbClr val="000000"/>
                </a:outerShdw>
              </a:effectLst>
            </a:endParaRPr>
          </a:p>
        </p:txBody>
      </p:sp>
      <p:sp>
        <p:nvSpPr>
          <p:cNvPr id="8" name="Rounded Rectangle 7"/>
          <p:cNvSpPr/>
          <p:nvPr/>
        </p:nvSpPr>
        <p:spPr bwMode="auto">
          <a:xfrm>
            <a:off x="1447800" y="1752600"/>
            <a:ext cx="914400" cy="457200"/>
          </a:xfrm>
          <a:prstGeom prst="roundRect">
            <a:avLst/>
          </a:prstGeom>
          <a:solidFill>
            <a:schemeClr val="bg1">
              <a:lumMod val="95000"/>
              <a:lumOff val="5000"/>
            </a:schemeClr>
          </a:solidFill>
          <a:ln w="9525"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45637756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body" idx="1"/>
          </p:nvPr>
        </p:nvSpPr>
        <p:spPr>
          <a:xfrm>
            <a:off x="195942" y="152400"/>
            <a:ext cx="8795657" cy="5715000"/>
          </a:xfrm>
        </p:spPr>
        <p:txBody>
          <a:bodyPr/>
          <a:lstStyle/>
          <a:p>
            <a:pPr eaLnBrk="1" hangingPunct="1"/>
            <a:r>
              <a:rPr lang="en-US" dirty="0" smtClean="0">
                <a:solidFill>
                  <a:srgbClr val="66FF99"/>
                </a:solidFill>
              </a:rPr>
              <a:t>This scientist took X-Ray pictures of DNA’s structure and lectured about phosphate being a part of the outside of the molecule.</a:t>
            </a:r>
          </a:p>
          <a:p>
            <a:pPr lvl="1" eaLnBrk="1" hangingPunct="1"/>
            <a:r>
              <a:rPr lang="en-US" dirty="0" smtClean="0">
                <a:solidFill>
                  <a:srgbClr val="FF9900"/>
                </a:solidFill>
              </a:rPr>
              <a:t> Watson attended her lecture.</a:t>
            </a:r>
          </a:p>
        </p:txBody>
      </p:sp>
      <p:pic>
        <p:nvPicPr>
          <p:cNvPr id="13005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438400"/>
            <a:ext cx="5181600" cy="4156075"/>
          </a:xfrm>
          <a:prstGeom prst="rect">
            <a:avLst/>
          </a:prstGeom>
          <a:noFill/>
          <a:ln w="76200" cmpd="tri">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36873"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336699"/>
                </a:outerShdw>
              </a:effectLst>
              <a:latin typeface="Tahoma"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362199"/>
            <a:ext cx="3200400" cy="4232275"/>
          </a:xfrm>
          <a:prstGeom prst="rect">
            <a:avLst/>
          </a:prstGeom>
          <a:noFill/>
          <a:ln w="76200">
            <a:solidFill>
              <a:schemeClr val="bg1">
                <a:lumMod val="85000"/>
                <a:lumOff val="1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855493" y="139767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364258" y="2362199"/>
            <a:ext cx="6950942" cy="923330"/>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9933FF"/>
                </a:solidFill>
                <a:effectLst>
                  <a:outerShdw blurRad="50800" algn="tl" rotWithShape="0">
                    <a:srgbClr val="000000"/>
                  </a:outerShdw>
                </a:effectLst>
              </a:rPr>
              <a:t>Rosalind Franklin</a:t>
            </a:r>
            <a:endParaRPr lang="en-US" sz="5400" b="1" cap="none" spc="0" dirty="0">
              <a:ln w="17780" cmpd="sng">
                <a:solidFill>
                  <a:sysClr val="windowText" lastClr="000000"/>
                </a:solidFill>
                <a:prstDash val="solid"/>
                <a:miter lim="800000"/>
              </a:ln>
              <a:solidFill>
                <a:srgbClr val="9933FF"/>
              </a:solidFill>
              <a:effectLst>
                <a:outerShdw blurRad="50800" algn="tl" rotWithShape="0">
                  <a:srgbClr val="000000"/>
                </a:outerShdw>
              </a:effectLst>
            </a:endParaRPr>
          </a:p>
        </p:txBody>
      </p:sp>
      <p:sp>
        <p:nvSpPr>
          <p:cNvPr id="8" name="Rounded Rectangle 7"/>
          <p:cNvSpPr/>
          <p:nvPr/>
        </p:nvSpPr>
        <p:spPr bwMode="auto">
          <a:xfrm>
            <a:off x="1447800" y="1752600"/>
            <a:ext cx="914400" cy="457200"/>
          </a:xfrm>
          <a:prstGeom prst="roundRect">
            <a:avLst/>
          </a:prstGeom>
          <a:solidFill>
            <a:schemeClr val="bg1">
              <a:lumMod val="95000"/>
              <a:lumOff val="5000"/>
            </a:schemeClr>
          </a:solidFill>
          <a:ln w="76200"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45637756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body" idx="1"/>
          </p:nvPr>
        </p:nvSpPr>
        <p:spPr>
          <a:xfrm>
            <a:off x="195942" y="152400"/>
            <a:ext cx="8795657" cy="5715000"/>
          </a:xfrm>
        </p:spPr>
        <p:txBody>
          <a:bodyPr/>
          <a:lstStyle/>
          <a:p>
            <a:pPr eaLnBrk="1" hangingPunct="1"/>
            <a:r>
              <a:rPr lang="en-US" dirty="0" smtClean="0">
                <a:solidFill>
                  <a:srgbClr val="66FF99"/>
                </a:solidFill>
              </a:rPr>
              <a:t>This scientist took X-Ray pictures of DNA’s structure and lectured about phosphate being a part of the outside of the molecule.</a:t>
            </a:r>
          </a:p>
          <a:p>
            <a:pPr lvl="1" eaLnBrk="1" hangingPunct="1"/>
            <a:r>
              <a:rPr lang="en-US" dirty="0" smtClean="0">
                <a:solidFill>
                  <a:srgbClr val="FF9900"/>
                </a:solidFill>
              </a:rPr>
              <a:t> Watson attended her lecture.</a:t>
            </a:r>
          </a:p>
        </p:txBody>
      </p:sp>
      <p:pic>
        <p:nvPicPr>
          <p:cNvPr id="13005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438400"/>
            <a:ext cx="5181600" cy="4156075"/>
          </a:xfrm>
          <a:prstGeom prst="rect">
            <a:avLst/>
          </a:prstGeom>
          <a:noFill/>
          <a:ln w="76200" cmpd="tri">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36873"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336699"/>
                </a:outerShdw>
              </a:effectLst>
              <a:latin typeface="Tahoma"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362199"/>
            <a:ext cx="3200400" cy="4232275"/>
          </a:xfrm>
          <a:prstGeom prst="rect">
            <a:avLst/>
          </a:prstGeom>
          <a:noFill/>
          <a:ln w="76200">
            <a:solidFill>
              <a:schemeClr val="bg1">
                <a:lumMod val="85000"/>
                <a:lumOff val="1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855493" y="139767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364258" y="2362199"/>
            <a:ext cx="6950942" cy="923330"/>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9933FF"/>
                </a:solidFill>
                <a:effectLst>
                  <a:outerShdw blurRad="50800" algn="tl" rotWithShape="0">
                    <a:srgbClr val="000000"/>
                  </a:outerShdw>
                </a:effectLst>
              </a:rPr>
              <a:t>Rosalind Franklin</a:t>
            </a:r>
            <a:endParaRPr lang="en-US" sz="5400" b="1" cap="none" spc="0" dirty="0">
              <a:ln w="17780" cmpd="sng">
                <a:solidFill>
                  <a:sysClr val="windowText" lastClr="000000"/>
                </a:solidFill>
                <a:prstDash val="solid"/>
                <a:miter lim="800000"/>
              </a:ln>
              <a:solidFill>
                <a:srgbClr val="9933FF"/>
              </a:solidFill>
              <a:effectLst>
                <a:outerShdw blurRad="50800" algn="tl" rotWithShape="0">
                  <a:srgbClr val="000000"/>
                </a:outerShdw>
              </a:effectLst>
            </a:endParaRPr>
          </a:p>
        </p:txBody>
      </p:sp>
    </p:spTree>
    <p:extLst>
      <p:ext uri="{BB962C8B-B14F-4D97-AF65-F5344CB8AC3E}">
        <p14:creationId xmlns:p14="http://schemas.microsoft.com/office/powerpoint/2010/main" val="245637756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64516555"/>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HI</a:t>
                      </a:r>
                      <a:r>
                        <a:rPr lang="en-US" baseline="0" dirty="0" smtClean="0"/>
                        <a:t>P </a:t>
                      </a:r>
                      <a:r>
                        <a:rPr lang="en-US" baseline="0" dirty="0" err="1" smtClean="0"/>
                        <a:t>HIP</a:t>
                      </a:r>
                      <a:r>
                        <a:rPr lang="en-US" baseline="0" dirty="0" smtClean="0"/>
                        <a:t/>
                      </a:r>
                      <a:br>
                        <a:rPr lang="en-US" baseline="0" dirty="0" smtClean="0"/>
                      </a:br>
                      <a:r>
                        <a:rPr lang="en-US" baseline="0" dirty="0" smtClean="0"/>
                        <a:t>HOORAY</a:t>
                      </a:r>
                      <a:endParaRPr lang="en-US" dirty="0"/>
                    </a:p>
                  </a:txBody>
                  <a:tcPr>
                    <a:noFill/>
                  </a:tcPr>
                </a:tc>
                <a:tc>
                  <a:txBody>
                    <a:bodyPr/>
                    <a:lstStyle/>
                    <a:p>
                      <a:pPr algn="ctr"/>
                      <a:r>
                        <a:rPr lang="en-US" dirty="0" smtClean="0">
                          <a:solidFill>
                            <a:srgbClr val="FF5050"/>
                          </a:solidFill>
                        </a:rPr>
                        <a:t>SPIRAL</a:t>
                      </a:r>
                      <a:br>
                        <a:rPr lang="en-US" dirty="0" smtClean="0">
                          <a:solidFill>
                            <a:srgbClr val="FF5050"/>
                          </a:solidFill>
                        </a:rPr>
                      </a:br>
                      <a:r>
                        <a:rPr lang="en-US" dirty="0" err="1" smtClean="0">
                          <a:solidFill>
                            <a:srgbClr val="FF5050"/>
                          </a:solidFill>
                        </a:rPr>
                        <a:t>SPIRAL</a:t>
                      </a:r>
                      <a:endParaRPr lang="en-US" dirty="0">
                        <a:solidFill>
                          <a:srgbClr val="FF5050"/>
                        </a:solidFill>
                      </a:endParaRPr>
                    </a:p>
                  </a:txBody>
                  <a:tcPr>
                    <a:noFill/>
                  </a:tcPr>
                </a:tc>
                <a:tc>
                  <a:txBody>
                    <a:bodyPr/>
                    <a:lstStyle/>
                    <a:p>
                      <a:pPr algn="ctr"/>
                      <a:r>
                        <a:rPr lang="en-US" dirty="0" smtClean="0"/>
                        <a:t>SHAPE-UP</a:t>
                      </a:r>
                      <a:endParaRPr lang="en-US" dirty="0"/>
                    </a:p>
                  </a:txBody>
                  <a:tcPr>
                    <a:noFill/>
                  </a:tcPr>
                </a:tc>
                <a:tc>
                  <a:txBody>
                    <a:bodyPr/>
                    <a:lstStyle/>
                    <a:p>
                      <a:pPr algn="ctr"/>
                      <a:r>
                        <a:rPr lang="en-US" dirty="0" smtClean="0"/>
                        <a:t>LIFE</a:t>
                      </a:r>
                    </a:p>
                    <a:p>
                      <a:pPr algn="ctr"/>
                      <a:r>
                        <a:rPr lang="en-US" dirty="0" smtClean="0"/>
                        <a:t>LINE</a:t>
                      </a:r>
                      <a:endParaRPr lang="en-US" dirty="0"/>
                    </a:p>
                  </a:txBody>
                  <a:tcPr>
                    <a:noFill/>
                  </a:tcPr>
                </a:tc>
                <a:tc>
                  <a:txBody>
                    <a:bodyPr/>
                    <a:lstStyle/>
                    <a:p>
                      <a:pPr algn="ctr"/>
                      <a:r>
                        <a:rPr lang="en-US" dirty="0" smtClean="0"/>
                        <a:t>-Bonus-</a:t>
                      </a:r>
                    </a:p>
                    <a:p>
                      <a:pPr algn="ctr"/>
                      <a:r>
                        <a:rPr lang="en-US" dirty="0" smtClean="0"/>
                        <a:t>FAMILY</a:t>
                      </a:r>
                      <a:r>
                        <a:rPr lang="en-US" baseline="0" dirty="0" smtClean="0"/>
                        <a:t> JEANS</a:t>
                      </a:r>
                      <a:endParaRPr lang="en-US" dirty="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2874270" y="228600"/>
            <a:ext cx="3395481" cy="461665"/>
          </a:xfrm>
          <a:prstGeom prst="rect">
            <a:avLst/>
          </a:prstGeom>
          <a:noFill/>
        </p:spPr>
        <p:txBody>
          <a:bodyPr wrap="none" lIns="91440" tIns="45720" rIns="91440" bIns="45720">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DNA Review Game</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52684086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04777776"/>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HI</a:t>
                      </a:r>
                      <a:r>
                        <a:rPr lang="en-US" baseline="0" dirty="0" smtClean="0"/>
                        <a:t>P </a:t>
                      </a:r>
                      <a:r>
                        <a:rPr lang="en-US" baseline="0" dirty="0" err="1" smtClean="0"/>
                        <a:t>HIP</a:t>
                      </a:r>
                      <a:r>
                        <a:rPr lang="en-US" baseline="0" dirty="0" smtClean="0"/>
                        <a:t/>
                      </a:r>
                      <a:br>
                        <a:rPr lang="en-US" baseline="0" dirty="0" smtClean="0"/>
                      </a:br>
                      <a:r>
                        <a:rPr lang="en-US" baseline="0" dirty="0" smtClean="0"/>
                        <a:t>HOORAY</a:t>
                      </a:r>
                      <a:endParaRPr lang="en-US" dirty="0"/>
                    </a:p>
                  </a:txBody>
                  <a:tcPr>
                    <a:noFill/>
                  </a:tcPr>
                </a:tc>
                <a:tc>
                  <a:txBody>
                    <a:bodyPr/>
                    <a:lstStyle/>
                    <a:p>
                      <a:pPr algn="ctr"/>
                      <a:r>
                        <a:rPr lang="en-US" dirty="0" smtClean="0"/>
                        <a:t>SPIRAL</a:t>
                      </a:r>
                      <a:br>
                        <a:rPr lang="en-US" dirty="0" smtClean="0"/>
                      </a:br>
                      <a:r>
                        <a:rPr lang="en-US" dirty="0" err="1" smtClean="0"/>
                        <a:t>SPIRAL</a:t>
                      </a:r>
                      <a:endParaRPr lang="en-US" dirty="0"/>
                    </a:p>
                  </a:txBody>
                  <a:tcPr>
                    <a:noFill/>
                  </a:tcPr>
                </a:tc>
                <a:tc>
                  <a:txBody>
                    <a:bodyPr/>
                    <a:lstStyle/>
                    <a:p>
                      <a:pPr algn="ctr"/>
                      <a:r>
                        <a:rPr lang="en-US" dirty="0" smtClean="0"/>
                        <a:t>SHAPE-UP</a:t>
                      </a:r>
                      <a:endParaRPr lang="en-US" dirty="0"/>
                    </a:p>
                  </a:txBody>
                  <a:tcPr>
                    <a:noFill/>
                  </a:tcPr>
                </a:tc>
                <a:tc>
                  <a:txBody>
                    <a:bodyPr/>
                    <a:lstStyle/>
                    <a:p>
                      <a:pPr algn="ctr"/>
                      <a:r>
                        <a:rPr lang="en-US" dirty="0" smtClean="0"/>
                        <a:t>LIFE</a:t>
                      </a:r>
                    </a:p>
                    <a:p>
                      <a:pPr algn="ctr"/>
                      <a:r>
                        <a:rPr lang="en-US" dirty="0" smtClean="0"/>
                        <a:t>LINE</a:t>
                      </a:r>
                      <a:endParaRPr lang="en-US" dirty="0"/>
                    </a:p>
                  </a:txBody>
                  <a:tcPr>
                    <a:noFill/>
                  </a:tcPr>
                </a:tc>
                <a:tc>
                  <a:txBody>
                    <a:bodyPr/>
                    <a:lstStyle/>
                    <a:p>
                      <a:pPr algn="ctr"/>
                      <a:r>
                        <a:rPr lang="en-US" dirty="0" smtClean="0"/>
                        <a:t>-Bonus-</a:t>
                      </a:r>
                    </a:p>
                    <a:p>
                      <a:pPr algn="ctr"/>
                      <a:r>
                        <a:rPr lang="en-US" dirty="0" smtClean="0"/>
                        <a:t>FAMILY</a:t>
                      </a:r>
                      <a:r>
                        <a:rPr lang="en-US" baseline="0" dirty="0" smtClean="0"/>
                        <a:t> JEANS</a:t>
                      </a:r>
                      <a:endParaRPr lang="en-US" dirty="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2874270" y="228600"/>
            <a:ext cx="3395481" cy="461665"/>
          </a:xfrm>
          <a:prstGeom prst="rect">
            <a:avLst/>
          </a:prstGeom>
          <a:noFill/>
        </p:spPr>
        <p:txBody>
          <a:bodyPr wrap="none" lIns="91440" tIns="45720" rIns="91440" bIns="45720">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DNA Review Game</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6613792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9459" name="Rectangle 3"/>
          <p:cNvSpPr>
            <a:spLocks noGrp="1" noChangeArrowheads="1"/>
          </p:cNvSpPr>
          <p:nvPr>
            <p:ph type="body" idx="1"/>
          </p:nvPr>
        </p:nvSpPr>
        <p:spPr>
          <a:xfrm>
            <a:off x="152399" y="152400"/>
            <a:ext cx="3962401" cy="3857624"/>
          </a:xfrm>
        </p:spPr>
        <p:txBody>
          <a:bodyPr/>
          <a:lstStyle/>
          <a:p>
            <a:pPr eaLnBrk="1" hangingPunct="1">
              <a:defRPr/>
            </a:pPr>
            <a:r>
              <a:rPr lang="en-US" dirty="0" smtClean="0"/>
              <a:t>Which one is A, B, and C?</a:t>
            </a:r>
          </a:p>
          <a:p>
            <a:pPr eaLnBrk="1" hangingPunct="1">
              <a:defRPr/>
            </a:pPr>
            <a:r>
              <a:rPr lang="en-US" sz="2800" dirty="0" smtClean="0">
                <a:solidFill>
                  <a:srgbClr val="FF99FF"/>
                </a:solidFill>
              </a:rPr>
              <a:t>A.) </a:t>
            </a:r>
            <a:r>
              <a:rPr lang="en-US" sz="2800" dirty="0" smtClean="0">
                <a:solidFill>
                  <a:schemeClr val="bg1"/>
                </a:solidFill>
              </a:rPr>
              <a:t>mRNA, DNA, Sugar Complex</a:t>
            </a:r>
          </a:p>
          <a:p>
            <a:pPr eaLnBrk="1" hangingPunct="1">
              <a:defRPr/>
            </a:pPr>
            <a:r>
              <a:rPr lang="en-US" sz="2800" dirty="0" smtClean="0">
                <a:solidFill>
                  <a:srgbClr val="FF9900"/>
                </a:solidFill>
              </a:rPr>
              <a:t>B.) </a:t>
            </a:r>
            <a:r>
              <a:rPr lang="en-US" sz="2800" dirty="0" smtClean="0">
                <a:solidFill>
                  <a:schemeClr val="bg1"/>
                </a:solidFill>
              </a:rPr>
              <a:t>Hydrogen Bond, mRNA, DNA wrap.</a:t>
            </a:r>
          </a:p>
          <a:p>
            <a:pPr eaLnBrk="1" hangingPunct="1">
              <a:defRPr/>
            </a:pPr>
            <a:r>
              <a:rPr lang="en-US" sz="2800" dirty="0" smtClean="0">
                <a:solidFill>
                  <a:srgbClr val="66FFCC"/>
                </a:solidFill>
              </a:rPr>
              <a:t>C.) </a:t>
            </a:r>
            <a:r>
              <a:rPr lang="en-US" sz="2800" dirty="0" smtClean="0">
                <a:solidFill>
                  <a:schemeClr val="bg1"/>
                </a:solidFill>
              </a:rPr>
              <a:t>Phosphate Group, 5 Carbon Sugar, Nitrogen Base</a:t>
            </a:r>
          </a:p>
          <a:p>
            <a:pPr eaLnBrk="1" hangingPunct="1">
              <a:defRPr/>
            </a:pPr>
            <a:r>
              <a:rPr lang="en-US" sz="2800" dirty="0" smtClean="0">
                <a:solidFill>
                  <a:srgbClr val="9933FF"/>
                </a:solidFill>
              </a:rPr>
              <a:t>D.) </a:t>
            </a:r>
            <a:r>
              <a:rPr lang="en-US" sz="2800" dirty="0" smtClean="0">
                <a:solidFill>
                  <a:schemeClr val="bg1"/>
                </a:solidFill>
              </a:rPr>
              <a:t>Enzymes, Helix, Ribosomal Unit.</a:t>
            </a:r>
          </a:p>
        </p:txBody>
      </p:sp>
      <p:pic>
        <p:nvPicPr>
          <p:cNvPr id="167939" name="Picture 5" descr="dna_molecu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28600"/>
            <a:ext cx="4419600" cy="6172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0185"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2" name="Freeform 1"/>
          <p:cNvSpPr/>
          <p:nvPr/>
        </p:nvSpPr>
        <p:spPr bwMode="auto">
          <a:xfrm>
            <a:off x="6545943" y="246743"/>
            <a:ext cx="1320800" cy="638628"/>
          </a:xfrm>
          <a:custGeom>
            <a:avLst/>
            <a:gdLst>
              <a:gd name="connsiteX0" fmla="*/ 290286 w 1320800"/>
              <a:gd name="connsiteY0" fmla="*/ 101600 h 638628"/>
              <a:gd name="connsiteX1" fmla="*/ 174171 w 1320800"/>
              <a:gd name="connsiteY1" fmla="*/ 130628 h 638628"/>
              <a:gd name="connsiteX2" fmla="*/ 87086 w 1320800"/>
              <a:gd name="connsiteY2" fmla="*/ 188686 h 638628"/>
              <a:gd name="connsiteX3" fmla="*/ 43543 w 1320800"/>
              <a:gd name="connsiteY3" fmla="*/ 217714 h 638628"/>
              <a:gd name="connsiteX4" fmla="*/ 0 w 1320800"/>
              <a:gd name="connsiteY4" fmla="*/ 246743 h 638628"/>
              <a:gd name="connsiteX5" fmla="*/ 14514 w 1320800"/>
              <a:gd name="connsiteY5" fmla="*/ 319314 h 638628"/>
              <a:gd name="connsiteX6" fmla="*/ 58057 w 1320800"/>
              <a:gd name="connsiteY6" fmla="*/ 348343 h 638628"/>
              <a:gd name="connsiteX7" fmla="*/ 145143 w 1320800"/>
              <a:gd name="connsiteY7" fmla="*/ 420914 h 638628"/>
              <a:gd name="connsiteX8" fmla="*/ 217714 w 1320800"/>
              <a:gd name="connsiteY8" fmla="*/ 478971 h 638628"/>
              <a:gd name="connsiteX9" fmla="*/ 304800 w 1320800"/>
              <a:gd name="connsiteY9" fmla="*/ 551543 h 638628"/>
              <a:gd name="connsiteX10" fmla="*/ 362857 w 1320800"/>
              <a:gd name="connsiteY10" fmla="*/ 580571 h 638628"/>
              <a:gd name="connsiteX11" fmla="*/ 508000 w 1320800"/>
              <a:gd name="connsiteY11" fmla="*/ 624114 h 638628"/>
              <a:gd name="connsiteX12" fmla="*/ 551543 w 1320800"/>
              <a:gd name="connsiteY12" fmla="*/ 638628 h 638628"/>
              <a:gd name="connsiteX13" fmla="*/ 827314 w 1320800"/>
              <a:gd name="connsiteY13" fmla="*/ 595086 h 638628"/>
              <a:gd name="connsiteX14" fmla="*/ 870857 w 1320800"/>
              <a:gd name="connsiteY14" fmla="*/ 580571 h 638628"/>
              <a:gd name="connsiteX15" fmla="*/ 914400 w 1320800"/>
              <a:gd name="connsiteY15" fmla="*/ 566057 h 638628"/>
              <a:gd name="connsiteX16" fmla="*/ 1103086 w 1320800"/>
              <a:gd name="connsiteY16" fmla="*/ 522514 h 638628"/>
              <a:gd name="connsiteX17" fmla="*/ 1146628 w 1320800"/>
              <a:gd name="connsiteY17" fmla="*/ 493486 h 638628"/>
              <a:gd name="connsiteX18" fmla="*/ 1233714 w 1320800"/>
              <a:gd name="connsiteY18" fmla="*/ 449943 h 638628"/>
              <a:gd name="connsiteX19" fmla="*/ 1262743 w 1320800"/>
              <a:gd name="connsiteY19" fmla="*/ 406400 h 638628"/>
              <a:gd name="connsiteX20" fmla="*/ 1306286 w 1320800"/>
              <a:gd name="connsiteY20" fmla="*/ 377371 h 638628"/>
              <a:gd name="connsiteX21" fmla="*/ 1320800 w 1320800"/>
              <a:gd name="connsiteY21" fmla="*/ 333828 h 638628"/>
              <a:gd name="connsiteX22" fmla="*/ 1291771 w 1320800"/>
              <a:gd name="connsiteY22" fmla="*/ 203200 h 638628"/>
              <a:gd name="connsiteX23" fmla="*/ 1248228 w 1320800"/>
              <a:gd name="connsiteY23" fmla="*/ 174171 h 638628"/>
              <a:gd name="connsiteX24" fmla="*/ 1190171 w 1320800"/>
              <a:gd name="connsiteY24" fmla="*/ 116114 h 638628"/>
              <a:gd name="connsiteX25" fmla="*/ 1117600 w 1320800"/>
              <a:gd name="connsiteY25" fmla="*/ 43543 h 638628"/>
              <a:gd name="connsiteX26" fmla="*/ 1030514 w 1320800"/>
              <a:gd name="connsiteY26" fmla="*/ 14514 h 638628"/>
              <a:gd name="connsiteX27" fmla="*/ 986971 w 1320800"/>
              <a:gd name="connsiteY27" fmla="*/ 0 h 638628"/>
              <a:gd name="connsiteX28" fmla="*/ 914400 w 1320800"/>
              <a:gd name="connsiteY28" fmla="*/ 14514 h 638628"/>
              <a:gd name="connsiteX29" fmla="*/ 870857 w 1320800"/>
              <a:gd name="connsiteY29" fmla="*/ 43543 h 638628"/>
              <a:gd name="connsiteX30" fmla="*/ 783771 w 1320800"/>
              <a:gd name="connsiteY30" fmla="*/ 72571 h 638628"/>
              <a:gd name="connsiteX31" fmla="*/ 783771 w 1320800"/>
              <a:gd name="connsiteY31" fmla="*/ 72571 h 638628"/>
              <a:gd name="connsiteX32" fmla="*/ 667657 w 1320800"/>
              <a:gd name="connsiteY32" fmla="*/ 101600 h 638628"/>
              <a:gd name="connsiteX33" fmla="*/ 159657 w 1320800"/>
              <a:gd name="connsiteY33" fmla="*/ 101600 h 638628"/>
              <a:gd name="connsiteX34" fmla="*/ 72571 w 1320800"/>
              <a:gd name="connsiteY34" fmla="*/ 130628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0800" h="638628">
                <a:moveTo>
                  <a:pt x="290286" y="101600"/>
                </a:moveTo>
                <a:cubicBezTo>
                  <a:pt x="270182" y="105621"/>
                  <a:pt x="199275" y="116681"/>
                  <a:pt x="174171" y="130628"/>
                </a:cubicBezTo>
                <a:cubicBezTo>
                  <a:pt x="143674" y="147571"/>
                  <a:pt x="116114" y="169334"/>
                  <a:pt x="87086" y="188686"/>
                </a:cubicBezTo>
                <a:lnTo>
                  <a:pt x="43543" y="217714"/>
                </a:lnTo>
                <a:lnTo>
                  <a:pt x="0" y="246743"/>
                </a:lnTo>
                <a:cubicBezTo>
                  <a:pt x="4838" y="270933"/>
                  <a:pt x="2275" y="297895"/>
                  <a:pt x="14514" y="319314"/>
                </a:cubicBezTo>
                <a:cubicBezTo>
                  <a:pt x="23169" y="334460"/>
                  <a:pt x="44656" y="337176"/>
                  <a:pt x="58057" y="348343"/>
                </a:cubicBezTo>
                <a:cubicBezTo>
                  <a:pt x="169805" y="441467"/>
                  <a:pt x="37041" y="348848"/>
                  <a:pt x="145143" y="420914"/>
                </a:cubicBezTo>
                <a:cubicBezTo>
                  <a:pt x="210062" y="518295"/>
                  <a:pt x="133586" y="422886"/>
                  <a:pt x="217714" y="478971"/>
                </a:cubicBezTo>
                <a:cubicBezTo>
                  <a:pt x="397830" y="599047"/>
                  <a:pt x="138596" y="456569"/>
                  <a:pt x="304800" y="551543"/>
                </a:cubicBezTo>
                <a:cubicBezTo>
                  <a:pt x="323586" y="562278"/>
                  <a:pt x="342768" y="572535"/>
                  <a:pt x="362857" y="580571"/>
                </a:cubicBezTo>
                <a:cubicBezTo>
                  <a:pt x="449092" y="615065"/>
                  <a:pt x="433150" y="602729"/>
                  <a:pt x="508000" y="624114"/>
                </a:cubicBezTo>
                <a:cubicBezTo>
                  <a:pt x="522711" y="628317"/>
                  <a:pt x="537029" y="633790"/>
                  <a:pt x="551543" y="638628"/>
                </a:cubicBezTo>
                <a:cubicBezTo>
                  <a:pt x="770728" y="621768"/>
                  <a:pt x="680389" y="644061"/>
                  <a:pt x="827314" y="595086"/>
                </a:cubicBezTo>
                <a:lnTo>
                  <a:pt x="870857" y="580571"/>
                </a:lnTo>
                <a:lnTo>
                  <a:pt x="914400" y="566057"/>
                </a:lnTo>
                <a:cubicBezTo>
                  <a:pt x="1015888" y="498397"/>
                  <a:pt x="891837" y="571263"/>
                  <a:pt x="1103086" y="522514"/>
                </a:cubicBezTo>
                <a:cubicBezTo>
                  <a:pt x="1120083" y="518592"/>
                  <a:pt x="1131026" y="501287"/>
                  <a:pt x="1146628" y="493486"/>
                </a:cubicBezTo>
                <a:cubicBezTo>
                  <a:pt x="1266816" y="433392"/>
                  <a:pt x="1108922" y="533136"/>
                  <a:pt x="1233714" y="449943"/>
                </a:cubicBezTo>
                <a:cubicBezTo>
                  <a:pt x="1243390" y="435429"/>
                  <a:pt x="1250408" y="418735"/>
                  <a:pt x="1262743" y="406400"/>
                </a:cubicBezTo>
                <a:cubicBezTo>
                  <a:pt x="1275078" y="394065"/>
                  <a:pt x="1295389" y="390993"/>
                  <a:pt x="1306286" y="377371"/>
                </a:cubicBezTo>
                <a:cubicBezTo>
                  <a:pt x="1315843" y="365424"/>
                  <a:pt x="1315962" y="348342"/>
                  <a:pt x="1320800" y="333828"/>
                </a:cubicBezTo>
                <a:cubicBezTo>
                  <a:pt x="1320651" y="332932"/>
                  <a:pt x="1306817" y="222007"/>
                  <a:pt x="1291771" y="203200"/>
                </a:cubicBezTo>
                <a:cubicBezTo>
                  <a:pt x="1280874" y="189578"/>
                  <a:pt x="1262742" y="183847"/>
                  <a:pt x="1248228" y="174171"/>
                </a:cubicBezTo>
                <a:cubicBezTo>
                  <a:pt x="1216561" y="79168"/>
                  <a:pt x="1260543" y="172412"/>
                  <a:pt x="1190171" y="116114"/>
                </a:cubicBezTo>
                <a:cubicBezTo>
                  <a:pt x="1111549" y="53217"/>
                  <a:pt x="1215575" y="87087"/>
                  <a:pt x="1117600" y="43543"/>
                </a:cubicBezTo>
                <a:cubicBezTo>
                  <a:pt x="1089638" y="31116"/>
                  <a:pt x="1059543" y="24190"/>
                  <a:pt x="1030514" y="14514"/>
                </a:cubicBezTo>
                <a:lnTo>
                  <a:pt x="986971" y="0"/>
                </a:lnTo>
                <a:cubicBezTo>
                  <a:pt x="962781" y="4838"/>
                  <a:pt x="937499" y="5852"/>
                  <a:pt x="914400" y="14514"/>
                </a:cubicBezTo>
                <a:cubicBezTo>
                  <a:pt x="898067" y="20639"/>
                  <a:pt x="886798" y="36458"/>
                  <a:pt x="870857" y="43543"/>
                </a:cubicBezTo>
                <a:cubicBezTo>
                  <a:pt x="842895" y="55970"/>
                  <a:pt x="812800" y="62895"/>
                  <a:pt x="783771" y="72571"/>
                </a:cubicBezTo>
                <a:lnTo>
                  <a:pt x="783771" y="72571"/>
                </a:lnTo>
                <a:lnTo>
                  <a:pt x="667657" y="101600"/>
                </a:lnTo>
                <a:cubicBezTo>
                  <a:pt x="460198" y="90075"/>
                  <a:pt x="364943" y="74824"/>
                  <a:pt x="159657" y="101600"/>
                </a:cubicBezTo>
                <a:cubicBezTo>
                  <a:pt x="129315" y="105558"/>
                  <a:pt x="72571" y="130628"/>
                  <a:pt x="72571" y="130628"/>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3" name="Freeform 2"/>
          <p:cNvSpPr/>
          <p:nvPr/>
        </p:nvSpPr>
        <p:spPr bwMode="auto">
          <a:xfrm>
            <a:off x="7155543" y="609600"/>
            <a:ext cx="1407886" cy="1698171"/>
          </a:xfrm>
          <a:custGeom>
            <a:avLst/>
            <a:gdLst>
              <a:gd name="connsiteX0" fmla="*/ 972457 w 1407886"/>
              <a:gd name="connsiteY0" fmla="*/ 0 h 1698171"/>
              <a:gd name="connsiteX1" fmla="*/ 827314 w 1407886"/>
              <a:gd name="connsiteY1" fmla="*/ 14514 h 1698171"/>
              <a:gd name="connsiteX2" fmla="*/ 783771 w 1407886"/>
              <a:gd name="connsiteY2" fmla="*/ 43543 h 1698171"/>
              <a:gd name="connsiteX3" fmla="*/ 740228 w 1407886"/>
              <a:gd name="connsiteY3" fmla="*/ 58057 h 1698171"/>
              <a:gd name="connsiteX4" fmla="*/ 653143 w 1407886"/>
              <a:gd name="connsiteY4" fmla="*/ 130629 h 1698171"/>
              <a:gd name="connsiteX5" fmla="*/ 609600 w 1407886"/>
              <a:gd name="connsiteY5" fmla="*/ 174171 h 1698171"/>
              <a:gd name="connsiteX6" fmla="*/ 522514 w 1407886"/>
              <a:gd name="connsiteY6" fmla="*/ 217714 h 1698171"/>
              <a:gd name="connsiteX7" fmla="*/ 449943 w 1407886"/>
              <a:gd name="connsiteY7" fmla="*/ 290286 h 1698171"/>
              <a:gd name="connsiteX8" fmla="*/ 406400 w 1407886"/>
              <a:gd name="connsiteY8" fmla="*/ 319314 h 1698171"/>
              <a:gd name="connsiteX9" fmla="*/ 362857 w 1407886"/>
              <a:gd name="connsiteY9" fmla="*/ 362857 h 1698171"/>
              <a:gd name="connsiteX10" fmla="*/ 275771 w 1407886"/>
              <a:gd name="connsiteY10" fmla="*/ 391886 h 1698171"/>
              <a:gd name="connsiteX11" fmla="*/ 232228 w 1407886"/>
              <a:gd name="connsiteY11" fmla="*/ 420914 h 1698171"/>
              <a:gd name="connsiteX12" fmla="*/ 203200 w 1407886"/>
              <a:gd name="connsiteY12" fmla="*/ 464457 h 1698171"/>
              <a:gd name="connsiteX13" fmla="*/ 116114 w 1407886"/>
              <a:gd name="connsiteY13" fmla="*/ 522514 h 1698171"/>
              <a:gd name="connsiteX14" fmla="*/ 87086 w 1407886"/>
              <a:gd name="connsiteY14" fmla="*/ 566057 h 1698171"/>
              <a:gd name="connsiteX15" fmla="*/ 0 w 1407886"/>
              <a:gd name="connsiteY15" fmla="*/ 653143 h 1698171"/>
              <a:gd name="connsiteX16" fmla="*/ 14514 w 1407886"/>
              <a:gd name="connsiteY16" fmla="*/ 769257 h 1698171"/>
              <a:gd name="connsiteX17" fmla="*/ 43543 w 1407886"/>
              <a:gd name="connsiteY17" fmla="*/ 856343 h 1698171"/>
              <a:gd name="connsiteX18" fmla="*/ 87086 w 1407886"/>
              <a:gd name="connsiteY18" fmla="*/ 957943 h 1698171"/>
              <a:gd name="connsiteX19" fmla="*/ 145143 w 1407886"/>
              <a:gd name="connsiteY19" fmla="*/ 1045029 h 1698171"/>
              <a:gd name="connsiteX20" fmla="*/ 174171 w 1407886"/>
              <a:gd name="connsiteY20" fmla="*/ 1088571 h 1698171"/>
              <a:gd name="connsiteX21" fmla="*/ 232228 w 1407886"/>
              <a:gd name="connsiteY21" fmla="*/ 1219200 h 1698171"/>
              <a:gd name="connsiteX22" fmla="*/ 275771 w 1407886"/>
              <a:gd name="connsiteY22" fmla="*/ 1262743 h 1698171"/>
              <a:gd name="connsiteX23" fmla="*/ 333828 w 1407886"/>
              <a:gd name="connsiteY23" fmla="*/ 1364343 h 1698171"/>
              <a:gd name="connsiteX24" fmla="*/ 391886 w 1407886"/>
              <a:gd name="connsiteY24" fmla="*/ 1451429 h 1698171"/>
              <a:gd name="connsiteX25" fmla="*/ 435428 w 1407886"/>
              <a:gd name="connsiteY25" fmla="*/ 1480457 h 1698171"/>
              <a:gd name="connsiteX26" fmla="*/ 508000 w 1407886"/>
              <a:gd name="connsiteY26" fmla="*/ 1553029 h 1698171"/>
              <a:gd name="connsiteX27" fmla="*/ 638628 w 1407886"/>
              <a:gd name="connsiteY27" fmla="*/ 1654629 h 1698171"/>
              <a:gd name="connsiteX28" fmla="*/ 725714 w 1407886"/>
              <a:gd name="connsiteY28" fmla="*/ 1698171 h 1698171"/>
              <a:gd name="connsiteX29" fmla="*/ 856343 w 1407886"/>
              <a:gd name="connsiteY29" fmla="*/ 1683657 h 1698171"/>
              <a:gd name="connsiteX30" fmla="*/ 943428 w 1407886"/>
              <a:gd name="connsiteY30" fmla="*/ 1654629 h 1698171"/>
              <a:gd name="connsiteX31" fmla="*/ 1132114 w 1407886"/>
              <a:gd name="connsiteY31" fmla="*/ 1611086 h 1698171"/>
              <a:gd name="connsiteX32" fmla="*/ 1190171 w 1407886"/>
              <a:gd name="connsiteY32" fmla="*/ 1524000 h 1698171"/>
              <a:gd name="connsiteX33" fmla="*/ 1248228 w 1407886"/>
              <a:gd name="connsiteY33" fmla="*/ 1436914 h 1698171"/>
              <a:gd name="connsiteX34" fmla="*/ 1262743 w 1407886"/>
              <a:gd name="connsiteY34" fmla="*/ 1393371 h 1698171"/>
              <a:gd name="connsiteX35" fmla="*/ 1306286 w 1407886"/>
              <a:gd name="connsiteY35" fmla="*/ 1364343 h 1698171"/>
              <a:gd name="connsiteX36" fmla="*/ 1349828 w 1407886"/>
              <a:gd name="connsiteY36" fmla="*/ 1277257 h 1698171"/>
              <a:gd name="connsiteX37" fmla="*/ 1378857 w 1407886"/>
              <a:gd name="connsiteY37" fmla="*/ 1233714 h 1698171"/>
              <a:gd name="connsiteX38" fmla="*/ 1364343 w 1407886"/>
              <a:gd name="connsiteY38" fmla="*/ 841829 h 1698171"/>
              <a:gd name="connsiteX39" fmla="*/ 1393371 w 1407886"/>
              <a:gd name="connsiteY39" fmla="*/ 188686 h 1698171"/>
              <a:gd name="connsiteX40" fmla="*/ 1407886 w 1407886"/>
              <a:gd name="connsiteY40" fmla="*/ 145143 h 1698171"/>
              <a:gd name="connsiteX41" fmla="*/ 1364343 w 1407886"/>
              <a:gd name="connsiteY41" fmla="*/ 101600 h 1698171"/>
              <a:gd name="connsiteX42" fmla="*/ 1233714 w 1407886"/>
              <a:gd name="connsiteY42" fmla="*/ 29029 h 1698171"/>
              <a:gd name="connsiteX43" fmla="*/ 1175657 w 1407886"/>
              <a:gd name="connsiteY43" fmla="*/ 14514 h 1698171"/>
              <a:gd name="connsiteX44" fmla="*/ 885371 w 1407886"/>
              <a:gd name="connsiteY44" fmla="*/ 29029 h 1698171"/>
              <a:gd name="connsiteX45" fmla="*/ 798286 w 1407886"/>
              <a:gd name="connsiteY45" fmla="*/ 58057 h 1698171"/>
              <a:gd name="connsiteX46" fmla="*/ 653143 w 1407886"/>
              <a:gd name="connsiteY46" fmla="*/ 101600 h 1698171"/>
              <a:gd name="connsiteX47" fmla="*/ 595086 w 1407886"/>
              <a:gd name="connsiteY47" fmla="*/ 130629 h 1698171"/>
              <a:gd name="connsiteX48" fmla="*/ 508000 w 1407886"/>
              <a:gd name="connsiteY48" fmla="*/ 159657 h 1698171"/>
              <a:gd name="connsiteX49" fmla="*/ 391886 w 1407886"/>
              <a:gd name="connsiteY49" fmla="*/ 203200 h 1698171"/>
              <a:gd name="connsiteX50" fmla="*/ 348343 w 1407886"/>
              <a:gd name="connsiteY50" fmla="*/ 232229 h 1698171"/>
              <a:gd name="connsiteX51" fmla="*/ 232228 w 1407886"/>
              <a:gd name="connsiteY51" fmla="*/ 261257 h 1698171"/>
              <a:gd name="connsiteX52" fmla="*/ 145143 w 1407886"/>
              <a:gd name="connsiteY52" fmla="*/ 290286 h 1698171"/>
              <a:gd name="connsiteX53" fmla="*/ 101600 w 1407886"/>
              <a:gd name="connsiteY53" fmla="*/ 304800 h 1698171"/>
              <a:gd name="connsiteX54" fmla="*/ 58057 w 1407886"/>
              <a:gd name="connsiteY54" fmla="*/ 333829 h 1698171"/>
              <a:gd name="connsiteX55" fmla="*/ 14514 w 1407886"/>
              <a:gd name="connsiteY55" fmla="*/ 348343 h 1698171"/>
              <a:gd name="connsiteX56" fmla="*/ 14514 w 1407886"/>
              <a:gd name="connsiteY56" fmla="*/ 362857 h 169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07886" h="1698171">
                <a:moveTo>
                  <a:pt x="972457" y="0"/>
                </a:moveTo>
                <a:cubicBezTo>
                  <a:pt x="924076" y="4838"/>
                  <a:pt x="874691" y="3581"/>
                  <a:pt x="827314" y="14514"/>
                </a:cubicBezTo>
                <a:cubicBezTo>
                  <a:pt x="810317" y="18436"/>
                  <a:pt x="799373" y="35742"/>
                  <a:pt x="783771" y="43543"/>
                </a:cubicBezTo>
                <a:cubicBezTo>
                  <a:pt x="770087" y="50385"/>
                  <a:pt x="754742" y="53219"/>
                  <a:pt x="740228" y="58057"/>
                </a:cubicBezTo>
                <a:cubicBezTo>
                  <a:pt x="613039" y="185249"/>
                  <a:pt x="774370" y="29608"/>
                  <a:pt x="653143" y="130629"/>
                </a:cubicBezTo>
                <a:cubicBezTo>
                  <a:pt x="637374" y="143769"/>
                  <a:pt x="625369" y="161031"/>
                  <a:pt x="609600" y="174171"/>
                </a:cubicBezTo>
                <a:cubicBezTo>
                  <a:pt x="572083" y="205435"/>
                  <a:pt x="566156" y="203167"/>
                  <a:pt x="522514" y="217714"/>
                </a:cubicBezTo>
                <a:cubicBezTo>
                  <a:pt x="406395" y="295128"/>
                  <a:pt x="546709" y="193520"/>
                  <a:pt x="449943" y="290286"/>
                </a:cubicBezTo>
                <a:cubicBezTo>
                  <a:pt x="437608" y="302621"/>
                  <a:pt x="419801" y="308147"/>
                  <a:pt x="406400" y="319314"/>
                </a:cubicBezTo>
                <a:cubicBezTo>
                  <a:pt x="390631" y="332455"/>
                  <a:pt x="380800" y="352888"/>
                  <a:pt x="362857" y="362857"/>
                </a:cubicBezTo>
                <a:cubicBezTo>
                  <a:pt x="336109" y="377717"/>
                  <a:pt x="301231" y="374913"/>
                  <a:pt x="275771" y="391886"/>
                </a:cubicBezTo>
                <a:lnTo>
                  <a:pt x="232228" y="420914"/>
                </a:lnTo>
                <a:cubicBezTo>
                  <a:pt x="222552" y="435428"/>
                  <a:pt x="216328" y="452970"/>
                  <a:pt x="203200" y="464457"/>
                </a:cubicBezTo>
                <a:cubicBezTo>
                  <a:pt x="176944" y="487431"/>
                  <a:pt x="116114" y="522514"/>
                  <a:pt x="116114" y="522514"/>
                </a:cubicBezTo>
                <a:cubicBezTo>
                  <a:pt x="106438" y="537028"/>
                  <a:pt x="98675" y="553019"/>
                  <a:pt x="87086" y="566057"/>
                </a:cubicBezTo>
                <a:cubicBezTo>
                  <a:pt x="59812" y="596740"/>
                  <a:pt x="0" y="653143"/>
                  <a:pt x="0" y="653143"/>
                </a:cubicBezTo>
                <a:cubicBezTo>
                  <a:pt x="4838" y="691848"/>
                  <a:pt x="6341" y="731117"/>
                  <a:pt x="14514" y="769257"/>
                </a:cubicBezTo>
                <a:cubicBezTo>
                  <a:pt x="20925" y="799177"/>
                  <a:pt x="33867" y="827314"/>
                  <a:pt x="43543" y="856343"/>
                </a:cubicBezTo>
                <a:cubicBezTo>
                  <a:pt x="58559" y="901392"/>
                  <a:pt x="60180" y="913100"/>
                  <a:pt x="87086" y="957943"/>
                </a:cubicBezTo>
                <a:cubicBezTo>
                  <a:pt x="105036" y="987859"/>
                  <a:pt x="125791" y="1016000"/>
                  <a:pt x="145143" y="1045029"/>
                </a:cubicBezTo>
                <a:cubicBezTo>
                  <a:pt x="154819" y="1059543"/>
                  <a:pt x="168655" y="1072023"/>
                  <a:pt x="174171" y="1088571"/>
                </a:cubicBezTo>
                <a:cubicBezTo>
                  <a:pt x="195266" y="1151856"/>
                  <a:pt x="193895" y="1173200"/>
                  <a:pt x="232228" y="1219200"/>
                </a:cubicBezTo>
                <a:cubicBezTo>
                  <a:pt x="245369" y="1234969"/>
                  <a:pt x="262630" y="1246974"/>
                  <a:pt x="275771" y="1262743"/>
                </a:cubicBezTo>
                <a:cubicBezTo>
                  <a:pt x="311638" y="1305783"/>
                  <a:pt x="303404" y="1313637"/>
                  <a:pt x="333828" y="1364343"/>
                </a:cubicBezTo>
                <a:cubicBezTo>
                  <a:pt x="351778" y="1394259"/>
                  <a:pt x="362857" y="1432076"/>
                  <a:pt x="391886" y="1451429"/>
                </a:cubicBezTo>
                <a:lnTo>
                  <a:pt x="435428" y="1480457"/>
                </a:lnTo>
                <a:cubicBezTo>
                  <a:pt x="488647" y="1560284"/>
                  <a:pt x="435429" y="1492554"/>
                  <a:pt x="508000" y="1553029"/>
                </a:cubicBezTo>
                <a:cubicBezTo>
                  <a:pt x="558089" y="1594770"/>
                  <a:pt x="565268" y="1630176"/>
                  <a:pt x="638628" y="1654629"/>
                </a:cubicBezTo>
                <a:cubicBezTo>
                  <a:pt x="698720" y="1674659"/>
                  <a:pt x="669441" y="1660657"/>
                  <a:pt x="725714" y="1698171"/>
                </a:cubicBezTo>
                <a:cubicBezTo>
                  <a:pt x="769257" y="1693333"/>
                  <a:pt x="813383" y="1692249"/>
                  <a:pt x="856343" y="1683657"/>
                </a:cubicBezTo>
                <a:cubicBezTo>
                  <a:pt x="886347" y="1677656"/>
                  <a:pt x="913743" y="1662050"/>
                  <a:pt x="943428" y="1654629"/>
                </a:cubicBezTo>
                <a:cubicBezTo>
                  <a:pt x="1083476" y="1619617"/>
                  <a:pt x="1020422" y="1633424"/>
                  <a:pt x="1132114" y="1611086"/>
                </a:cubicBezTo>
                <a:cubicBezTo>
                  <a:pt x="1159872" y="1527811"/>
                  <a:pt x="1126750" y="1605542"/>
                  <a:pt x="1190171" y="1524000"/>
                </a:cubicBezTo>
                <a:cubicBezTo>
                  <a:pt x="1211590" y="1496461"/>
                  <a:pt x="1237195" y="1470012"/>
                  <a:pt x="1248228" y="1436914"/>
                </a:cubicBezTo>
                <a:cubicBezTo>
                  <a:pt x="1253066" y="1422400"/>
                  <a:pt x="1253185" y="1405318"/>
                  <a:pt x="1262743" y="1393371"/>
                </a:cubicBezTo>
                <a:cubicBezTo>
                  <a:pt x="1273640" y="1379750"/>
                  <a:pt x="1291772" y="1374019"/>
                  <a:pt x="1306286" y="1364343"/>
                </a:cubicBezTo>
                <a:cubicBezTo>
                  <a:pt x="1389482" y="1239546"/>
                  <a:pt x="1289732" y="1397449"/>
                  <a:pt x="1349828" y="1277257"/>
                </a:cubicBezTo>
                <a:cubicBezTo>
                  <a:pt x="1357629" y="1261655"/>
                  <a:pt x="1369181" y="1248228"/>
                  <a:pt x="1378857" y="1233714"/>
                </a:cubicBezTo>
                <a:cubicBezTo>
                  <a:pt x="1374019" y="1103086"/>
                  <a:pt x="1364343" y="972547"/>
                  <a:pt x="1364343" y="841829"/>
                </a:cubicBezTo>
                <a:cubicBezTo>
                  <a:pt x="1364343" y="708980"/>
                  <a:pt x="1342821" y="390884"/>
                  <a:pt x="1393371" y="188686"/>
                </a:cubicBezTo>
                <a:cubicBezTo>
                  <a:pt x="1397082" y="173843"/>
                  <a:pt x="1403048" y="159657"/>
                  <a:pt x="1407886" y="145143"/>
                </a:cubicBezTo>
                <a:cubicBezTo>
                  <a:pt x="1393372" y="130629"/>
                  <a:pt x="1380546" y="114202"/>
                  <a:pt x="1364343" y="101600"/>
                </a:cubicBezTo>
                <a:cubicBezTo>
                  <a:pt x="1303976" y="54648"/>
                  <a:pt x="1293055" y="45984"/>
                  <a:pt x="1233714" y="29029"/>
                </a:cubicBezTo>
                <a:cubicBezTo>
                  <a:pt x="1214534" y="23549"/>
                  <a:pt x="1195009" y="19352"/>
                  <a:pt x="1175657" y="14514"/>
                </a:cubicBezTo>
                <a:cubicBezTo>
                  <a:pt x="1078895" y="19352"/>
                  <a:pt x="981615" y="17924"/>
                  <a:pt x="885371" y="29029"/>
                </a:cubicBezTo>
                <a:cubicBezTo>
                  <a:pt x="854974" y="32536"/>
                  <a:pt x="827971" y="50636"/>
                  <a:pt x="798286" y="58057"/>
                </a:cubicBezTo>
                <a:cubicBezTo>
                  <a:pt x="756614" y="68475"/>
                  <a:pt x="688484" y="83929"/>
                  <a:pt x="653143" y="101600"/>
                </a:cubicBezTo>
                <a:cubicBezTo>
                  <a:pt x="633791" y="111276"/>
                  <a:pt x="615175" y="122593"/>
                  <a:pt x="595086" y="130629"/>
                </a:cubicBezTo>
                <a:cubicBezTo>
                  <a:pt x="566676" y="141993"/>
                  <a:pt x="535368" y="145973"/>
                  <a:pt x="508000" y="159657"/>
                </a:cubicBezTo>
                <a:cubicBezTo>
                  <a:pt x="432101" y="197607"/>
                  <a:pt x="470934" y="183438"/>
                  <a:pt x="391886" y="203200"/>
                </a:cubicBezTo>
                <a:cubicBezTo>
                  <a:pt x="377372" y="212876"/>
                  <a:pt x="363945" y="224428"/>
                  <a:pt x="348343" y="232229"/>
                </a:cubicBezTo>
                <a:cubicBezTo>
                  <a:pt x="313112" y="249845"/>
                  <a:pt x="268662" y="251320"/>
                  <a:pt x="232228" y="261257"/>
                </a:cubicBezTo>
                <a:cubicBezTo>
                  <a:pt x="202708" y="269308"/>
                  <a:pt x="174171" y="280610"/>
                  <a:pt x="145143" y="290286"/>
                </a:cubicBezTo>
                <a:lnTo>
                  <a:pt x="101600" y="304800"/>
                </a:lnTo>
                <a:cubicBezTo>
                  <a:pt x="87086" y="314476"/>
                  <a:pt x="73659" y="326028"/>
                  <a:pt x="58057" y="333829"/>
                </a:cubicBezTo>
                <a:cubicBezTo>
                  <a:pt x="44373" y="340671"/>
                  <a:pt x="27244" y="339857"/>
                  <a:pt x="14514" y="348343"/>
                </a:cubicBezTo>
                <a:cubicBezTo>
                  <a:pt x="10489" y="351027"/>
                  <a:pt x="14514" y="358019"/>
                  <a:pt x="14514" y="362857"/>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4" name="Freeform 3"/>
          <p:cNvSpPr/>
          <p:nvPr/>
        </p:nvSpPr>
        <p:spPr bwMode="auto">
          <a:xfrm>
            <a:off x="7256727" y="2206171"/>
            <a:ext cx="1480873" cy="914400"/>
          </a:xfrm>
          <a:custGeom>
            <a:avLst/>
            <a:gdLst>
              <a:gd name="connsiteX0" fmla="*/ 421330 w 1480873"/>
              <a:gd name="connsiteY0" fmla="*/ 87086 h 914400"/>
              <a:gd name="connsiteX1" fmla="*/ 116530 w 1480873"/>
              <a:gd name="connsiteY1" fmla="*/ 87086 h 914400"/>
              <a:gd name="connsiteX2" fmla="*/ 29444 w 1480873"/>
              <a:gd name="connsiteY2" fmla="*/ 116115 h 914400"/>
              <a:gd name="connsiteX3" fmla="*/ 416 w 1480873"/>
              <a:gd name="connsiteY3" fmla="*/ 203200 h 914400"/>
              <a:gd name="connsiteX4" fmla="*/ 29444 w 1480873"/>
              <a:gd name="connsiteY4" fmla="*/ 377372 h 914400"/>
              <a:gd name="connsiteX5" fmla="*/ 43959 w 1480873"/>
              <a:gd name="connsiteY5" fmla="*/ 420915 h 914400"/>
              <a:gd name="connsiteX6" fmla="*/ 160073 w 1480873"/>
              <a:gd name="connsiteY6" fmla="*/ 551543 h 914400"/>
              <a:gd name="connsiteX7" fmla="*/ 247159 w 1480873"/>
              <a:gd name="connsiteY7" fmla="*/ 624115 h 914400"/>
              <a:gd name="connsiteX8" fmla="*/ 276187 w 1480873"/>
              <a:gd name="connsiteY8" fmla="*/ 667658 h 914400"/>
              <a:gd name="connsiteX9" fmla="*/ 479387 w 1480873"/>
              <a:gd name="connsiteY9" fmla="*/ 783772 h 914400"/>
              <a:gd name="connsiteX10" fmla="*/ 537444 w 1480873"/>
              <a:gd name="connsiteY10" fmla="*/ 798286 h 914400"/>
              <a:gd name="connsiteX11" fmla="*/ 580987 w 1480873"/>
              <a:gd name="connsiteY11" fmla="*/ 812800 h 914400"/>
              <a:gd name="connsiteX12" fmla="*/ 697102 w 1480873"/>
              <a:gd name="connsiteY12" fmla="*/ 841829 h 914400"/>
              <a:gd name="connsiteX13" fmla="*/ 900302 w 1480873"/>
              <a:gd name="connsiteY13" fmla="*/ 899886 h 914400"/>
              <a:gd name="connsiteX14" fmla="*/ 958359 w 1480873"/>
              <a:gd name="connsiteY14" fmla="*/ 914400 h 914400"/>
              <a:gd name="connsiteX15" fmla="*/ 1147044 w 1480873"/>
              <a:gd name="connsiteY15" fmla="*/ 899886 h 914400"/>
              <a:gd name="connsiteX16" fmla="*/ 1190587 w 1480873"/>
              <a:gd name="connsiteY16" fmla="*/ 885372 h 914400"/>
              <a:gd name="connsiteX17" fmla="*/ 1277673 w 1480873"/>
              <a:gd name="connsiteY17" fmla="*/ 812800 h 914400"/>
              <a:gd name="connsiteX18" fmla="*/ 1306702 w 1480873"/>
              <a:gd name="connsiteY18" fmla="*/ 769258 h 914400"/>
              <a:gd name="connsiteX19" fmla="*/ 1350244 w 1480873"/>
              <a:gd name="connsiteY19" fmla="*/ 740229 h 914400"/>
              <a:gd name="connsiteX20" fmla="*/ 1364759 w 1480873"/>
              <a:gd name="connsiteY20" fmla="*/ 696686 h 914400"/>
              <a:gd name="connsiteX21" fmla="*/ 1422816 w 1480873"/>
              <a:gd name="connsiteY21" fmla="*/ 609600 h 914400"/>
              <a:gd name="connsiteX22" fmla="*/ 1437330 w 1480873"/>
              <a:gd name="connsiteY22" fmla="*/ 566058 h 914400"/>
              <a:gd name="connsiteX23" fmla="*/ 1466359 w 1480873"/>
              <a:gd name="connsiteY23" fmla="*/ 522515 h 914400"/>
              <a:gd name="connsiteX24" fmla="*/ 1480873 w 1480873"/>
              <a:gd name="connsiteY24" fmla="*/ 464458 h 914400"/>
              <a:gd name="connsiteX25" fmla="*/ 1451844 w 1480873"/>
              <a:gd name="connsiteY25" fmla="*/ 319315 h 914400"/>
              <a:gd name="connsiteX26" fmla="*/ 1335730 w 1480873"/>
              <a:gd name="connsiteY26" fmla="*/ 188686 h 914400"/>
              <a:gd name="connsiteX27" fmla="*/ 1292187 w 1480873"/>
              <a:gd name="connsiteY27" fmla="*/ 159658 h 914400"/>
              <a:gd name="connsiteX28" fmla="*/ 1248644 w 1480873"/>
              <a:gd name="connsiteY28" fmla="*/ 116115 h 914400"/>
              <a:gd name="connsiteX29" fmla="*/ 1219616 w 1480873"/>
              <a:gd name="connsiteY29" fmla="*/ 72572 h 914400"/>
              <a:gd name="connsiteX30" fmla="*/ 1088987 w 1480873"/>
              <a:gd name="connsiteY30" fmla="*/ 0 h 914400"/>
              <a:gd name="connsiteX31" fmla="*/ 929330 w 1480873"/>
              <a:gd name="connsiteY31" fmla="*/ 14515 h 914400"/>
              <a:gd name="connsiteX32" fmla="*/ 522930 w 1480873"/>
              <a:gd name="connsiteY32" fmla="*/ 29029 h 914400"/>
              <a:gd name="connsiteX33" fmla="*/ 464873 w 1480873"/>
              <a:gd name="connsiteY33" fmla="*/ 43543 h 914400"/>
              <a:gd name="connsiteX34" fmla="*/ 319730 w 1480873"/>
              <a:gd name="connsiteY34" fmla="*/ 58058 h 914400"/>
              <a:gd name="connsiteX35" fmla="*/ 261673 w 1480873"/>
              <a:gd name="connsiteY35" fmla="*/ 72572 h 914400"/>
              <a:gd name="connsiteX36" fmla="*/ 160073 w 1480873"/>
              <a:gd name="connsiteY36" fmla="*/ 101600 h 914400"/>
              <a:gd name="connsiteX37" fmla="*/ 29444 w 1480873"/>
              <a:gd name="connsiteY37" fmla="*/ 8708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80873" h="914400">
                <a:moveTo>
                  <a:pt x="421330" y="87086"/>
                </a:moveTo>
                <a:cubicBezTo>
                  <a:pt x="290645" y="60949"/>
                  <a:pt x="316976" y="59752"/>
                  <a:pt x="116530" y="87086"/>
                </a:cubicBezTo>
                <a:cubicBezTo>
                  <a:pt x="86212" y="91220"/>
                  <a:pt x="29444" y="116115"/>
                  <a:pt x="29444" y="116115"/>
                </a:cubicBezTo>
                <a:cubicBezTo>
                  <a:pt x="19768" y="145143"/>
                  <a:pt x="-3379" y="172838"/>
                  <a:pt x="416" y="203200"/>
                </a:cubicBezTo>
                <a:cubicBezTo>
                  <a:pt x="12194" y="297430"/>
                  <a:pt x="8134" y="302788"/>
                  <a:pt x="29444" y="377372"/>
                </a:cubicBezTo>
                <a:cubicBezTo>
                  <a:pt x="33647" y="392083"/>
                  <a:pt x="37117" y="407231"/>
                  <a:pt x="43959" y="420915"/>
                </a:cubicBezTo>
                <a:cubicBezTo>
                  <a:pt x="69861" y="472719"/>
                  <a:pt x="121600" y="513070"/>
                  <a:pt x="160073" y="551543"/>
                </a:cubicBezTo>
                <a:cubicBezTo>
                  <a:pt x="215952" y="607422"/>
                  <a:pt x="186536" y="583699"/>
                  <a:pt x="247159" y="624115"/>
                </a:cubicBezTo>
                <a:cubicBezTo>
                  <a:pt x="256835" y="638629"/>
                  <a:pt x="263059" y="656171"/>
                  <a:pt x="276187" y="667658"/>
                </a:cubicBezTo>
                <a:cubicBezTo>
                  <a:pt x="310738" y="697890"/>
                  <a:pt x="441889" y="774398"/>
                  <a:pt x="479387" y="783772"/>
                </a:cubicBezTo>
                <a:cubicBezTo>
                  <a:pt x="498739" y="788610"/>
                  <a:pt x="518264" y="792806"/>
                  <a:pt x="537444" y="798286"/>
                </a:cubicBezTo>
                <a:cubicBezTo>
                  <a:pt x="552155" y="802489"/>
                  <a:pt x="566227" y="808774"/>
                  <a:pt x="580987" y="812800"/>
                </a:cubicBezTo>
                <a:cubicBezTo>
                  <a:pt x="619477" y="823297"/>
                  <a:pt x="659253" y="829212"/>
                  <a:pt x="697102" y="841829"/>
                </a:cubicBezTo>
                <a:cubicBezTo>
                  <a:pt x="822037" y="883475"/>
                  <a:pt x="754501" y="863437"/>
                  <a:pt x="900302" y="899886"/>
                </a:cubicBezTo>
                <a:lnTo>
                  <a:pt x="958359" y="914400"/>
                </a:lnTo>
                <a:cubicBezTo>
                  <a:pt x="1021254" y="909562"/>
                  <a:pt x="1084450" y="907710"/>
                  <a:pt x="1147044" y="899886"/>
                </a:cubicBezTo>
                <a:cubicBezTo>
                  <a:pt x="1162225" y="897988"/>
                  <a:pt x="1176903" y="892214"/>
                  <a:pt x="1190587" y="885372"/>
                </a:cubicBezTo>
                <a:cubicBezTo>
                  <a:pt x="1223207" y="869062"/>
                  <a:pt x="1254745" y="840314"/>
                  <a:pt x="1277673" y="812800"/>
                </a:cubicBezTo>
                <a:cubicBezTo>
                  <a:pt x="1288840" y="799399"/>
                  <a:pt x="1294367" y="781593"/>
                  <a:pt x="1306702" y="769258"/>
                </a:cubicBezTo>
                <a:cubicBezTo>
                  <a:pt x="1319037" y="756923"/>
                  <a:pt x="1335730" y="749905"/>
                  <a:pt x="1350244" y="740229"/>
                </a:cubicBezTo>
                <a:cubicBezTo>
                  <a:pt x="1355082" y="725715"/>
                  <a:pt x="1357329" y="710060"/>
                  <a:pt x="1364759" y="696686"/>
                </a:cubicBezTo>
                <a:cubicBezTo>
                  <a:pt x="1381702" y="666188"/>
                  <a:pt x="1422816" y="609600"/>
                  <a:pt x="1422816" y="609600"/>
                </a:cubicBezTo>
                <a:cubicBezTo>
                  <a:pt x="1427654" y="595086"/>
                  <a:pt x="1430488" y="579742"/>
                  <a:pt x="1437330" y="566058"/>
                </a:cubicBezTo>
                <a:cubicBezTo>
                  <a:pt x="1445131" y="550456"/>
                  <a:pt x="1459487" y="538549"/>
                  <a:pt x="1466359" y="522515"/>
                </a:cubicBezTo>
                <a:cubicBezTo>
                  <a:pt x="1474217" y="504180"/>
                  <a:pt x="1476035" y="483810"/>
                  <a:pt x="1480873" y="464458"/>
                </a:cubicBezTo>
                <a:cubicBezTo>
                  <a:pt x="1475523" y="427007"/>
                  <a:pt x="1472112" y="359851"/>
                  <a:pt x="1451844" y="319315"/>
                </a:cubicBezTo>
                <a:cubicBezTo>
                  <a:pt x="1430029" y="275686"/>
                  <a:pt x="1364584" y="207921"/>
                  <a:pt x="1335730" y="188686"/>
                </a:cubicBezTo>
                <a:cubicBezTo>
                  <a:pt x="1321216" y="179010"/>
                  <a:pt x="1305588" y="170825"/>
                  <a:pt x="1292187" y="159658"/>
                </a:cubicBezTo>
                <a:cubicBezTo>
                  <a:pt x="1276418" y="146517"/>
                  <a:pt x="1261785" y="131884"/>
                  <a:pt x="1248644" y="116115"/>
                </a:cubicBezTo>
                <a:cubicBezTo>
                  <a:pt x="1237477" y="102714"/>
                  <a:pt x="1232744" y="84059"/>
                  <a:pt x="1219616" y="72572"/>
                </a:cubicBezTo>
                <a:cubicBezTo>
                  <a:pt x="1158193" y="18827"/>
                  <a:pt x="1148791" y="19936"/>
                  <a:pt x="1088987" y="0"/>
                </a:cubicBezTo>
                <a:cubicBezTo>
                  <a:pt x="1035768" y="4838"/>
                  <a:pt x="982698" y="11778"/>
                  <a:pt x="929330" y="14515"/>
                </a:cubicBezTo>
                <a:cubicBezTo>
                  <a:pt x="793955" y="21457"/>
                  <a:pt x="658219" y="20574"/>
                  <a:pt x="522930" y="29029"/>
                </a:cubicBezTo>
                <a:cubicBezTo>
                  <a:pt x="503021" y="30273"/>
                  <a:pt x="484620" y="40722"/>
                  <a:pt x="464873" y="43543"/>
                </a:cubicBezTo>
                <a:cubicBezTo>
                  <a:pt x="416739" y="50419"/>
                  <a:pt x="368111" y="53220"/>
                  <a:pt x="319730" y="58058"/>
                </a:cubicBezTo>
                <a:cubicBezTo>
                  <a:pt x="300378" y="62896"/>
                  <a:pt x="280853" y="67092"/>
                  <a:pt x="261673" y="72572"/>
                </a:cubicBezTo>
                <a:cubicBezTo>
                  <a:pt x="115916" y="114216"/>
                  <a:pt x="341568" y="56227"/>
                  <a:pt x="160073" y="101600"/>
                </a:cubicBezTo>
                <a:lnTo>
                  <a:pt x="29444" y="87086"/>
                </a:ln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5" name="Rectangle 4"/>
          <p:cNvSpPr/>
          <p:nvPr/>
        </p:nvSpPr>
        <p:spPr>
          <a:xfrm>
            <a:off x="3003911" y="5051646"/>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4724400" y="4191000"/>
            <a:ext cx="582211"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5284840" y="4393724"/>
            <a:ext cx="575799"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5860639" y="4335666"/>
            <a:ext cx="556563"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ight Arrow 8"/>
          <p:cNvSpPr/>
          <p:nvPr/>
        </p:nvSpPr>
        <p:spPr bwMode="auto">
          <a:xfrm>
            <a:off x="2133600" y="756556"/>
            <a:ext cx="1295400" cy="25762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364307314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9459" name="Rectangle 3"/>
          <p:cNvSpPr>
            <a:spLocks noGrp="1" noChangeArrowheads="1"/>
          </p:cNvSpPr>
          <p:nvPr>
            <p:ph type="body" idx="1"/>
          </p:nvPr>
        </p:nvSpPr>
        <p:spPr>
          <a:xfrm>
            <a:off x="152399" y="152400"/>
            <a:ext cx="3962401" cy="3857624"/>
          </a:xfrm>
        </p:spPr>
        <p:txBody>
          <a:bodyPr/>
          <a:lstStyle/>
          <a:p>
            <a:pPr eaLnBrk="1" hangingPunct="1">
              <a:defRPr/>
            </a:pPr>
            <a:r>
              <a:rPr lang="en-US" dirty="0" smtClean="0"/>
              <a:t>Which one is A, B, and C?</a:t>
            </a:r>
          </a:p>
          <a:p>
            <a:pPr eaLnBrk="1" hangingPunct="1">
              <a:defRPr/>
            </a:pPr>
            <a:r>
              <a:rPr lang="en-US" sz="2800" dirty="0" smtClean="0">
                <a:solidFill>
                  <a:srgbClr val="FF99FF"/>
                </a:solidFill>
              </a:rPr>
              <a:t>A.) mRNA, DNA, Sugar Complex</a:t>
            </a:r>
          </a:p>
          <a:p>
            <a:pPr eaLnBrk="1" hangingPunct="1">
              <a:defRPr/>
            </a:pPr>
            <a:r>
              <a:rPr lang="en-US" sz="2800" dirty="0" smtClean="0">
                <a:solidFill>
                  <a:srgbClr val="FF9900"/>
                </a:solidFill>
              </a:rPr>
              <a:t>B.) </a:t>
            </a:r>
            <a:r>
              <a:rPr lang="en-US" sz="2800" dirty="0" smtClean="0">
                <a:solidFill>
                  <a:schemeClr val="bg1"/>
                </a:solidFill>
              </a:rPr>
              <a:t>Hydrogen Bond, mRNA, DNA wrap.</a:t>
            </a:r>
          </a:p>
          <a:p>
            <a:pPr eaLnBrk="1" hangingPunct="1">
              <a:defRPr/>
            </a:pPr>
            <a:r>
              <a:rPr lang="en-US" sz="2800" dirty="0" smtClean="0">
                <a:solidFill>
                  <a:srgbClr val="66FFCC"/>
                </a:solidFill>
              </a:rPr>
              <a:t>C.) </a:t>
            </a:r>
            <a:r>
              <a:rPr lang="en-US" sz="2800" dirty="0" smtClean="0">
                <a:solidFill>
                  <a:schemeClr val="bg1"/>
                </a:solidFill>
              </a:rPr>
              <a:t>Phosphate Group, 5 Carbon Sugar, Nitrogen Base</a:t>
            </a:r>
          </a:p>
          <a:p>
            <a:pPr eaLnBrk="1" hangingPunct="1">
              <a:defRPr/>
            </a:pPr>
            <a:r>
              <a:rPr lang="en-US" sz="2800" dirty="0" smtClean="0">
                <a:solidFill>
                  <a:srgbClr val="9933FF"/>
                </a:solidFill>
              </a:rPr>
              <a:t>D.) </a:t>
            </a:r>
            <a:r>
              <a:rPr lang="en-US" sz="2800" dirty="0" smtClean="0">
                <a:solidFill>
                  <a:schemeClr val="bg1"/>
                </a:solidFill>
              </a:rPr>
              <a:t>Enzymes, Helix, Ribosomal Unit.</a:t>
            </a:r>
          </a:p>
        </p:txBody>
      </p:sp>
      <p:pic>
        <p:nvPicPr>
          <p:cNvPr id="167939" name="Picture 5" descr="dna_molecu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28600"/>
            <a:ext cx="4419600" cy="6172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0185"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2" name="Freeform 1"/>
          <p:cNvSpPr/>
          <p:nvPr/>
        </p:nvSpPr>
        <p:spPr bwMode="auto">
          <a:xfrm>
            <a:off x="6545943" y="246743"/>
            <a:ext cx="1320800" cy="638628"/>
          </a:xfrm>
          <a:custGeom>
            <a:avLst/>
            <a:gdLst>
              <a:gd name="connsiteX0" fmla="*/ 290286 w 1320800"/>
              <a:gd name="connsiteY0" fmla="*/ 101600 h 638628"/>
              <a:gd name="connsiteX1" fmla="*/ 174171 w 1320800"/>
              <a:gd name="connsiteY1" fmla="*/ 130628 h 638628"/>
              <a:gd name="connsiteX2" fmla="*/ 87086 w 1320800"/>
              <a:gd name="connsiteY2" fmla="*/ 188686 h 638628"/>
              <a:gd name="connsiteX3" fmla="*/ 43543 w 1320800"/>
              <a:gd name="connsiteY3" fmla="*/ 217714 h 638628"/>
              <a:gd name="connsiteX4" fmla="*/ 0 w 1320800"/>
              <a:gd name="connsiteY4" fmla="*/ 246743 h 638628"/>
              <a:gd name="connsiteX5" fmla="*/ 14514 w 1320800"/>
              <a:gd name="connsiteY5" fmla="*/ 319314 h 638628"/>
              <a:gd name="connsiteX6" fmla="*/ 58057 w 1320800"/>
              <a:gd name="connsiteY6" fmla="*/ 348343 h 638628"/>
              <a:gd name="connsiteX7" fmla="*/ 145143 w 1320800"/>
              <a:gd name="connsiteY7" fmla="*/ 420914 h 638628"/>
              <a:gd name="connsiteX8" fmla="*/ 217714 w 1320800"/>
              <a:gd name="connsiteY8" fmla="*/ 478971 h 638628"/>
              <a:gd name="connsiteX9" fmla="*/ 304800 w 1320800"/>
              <a:gd name="connsiteY9" fmla="*/ 551543 h 638628"/>
              <a:gd name="connsiteX10" fmla="*/ 362857 w 1320800"/>
              <a:gd name="connsiteY10" fmla="*/ 580571 h 638628"/>
              <a:gd name="connsiteX11" fmla="*/ 508000 w 1320800"/>
              <a:gd name="connsiteY11" fmla="*/ 624114 h 638628"/>
              <a:gd name="connsiteX12" fmla="*/ 551543 w 1320800"/>
              <a:gd name="connsiteY12" fmla="*/ 638628 h 638628"/>
              <a:gd name="connsiteX13" fmla="*/ 827314 w 1320800"/>
              <a:gd name="connsiteY13" fmla="*/ 595086 h 638628"/>
              <a:gd name="connsiteX14" fmla="*/ 870857 w 1320800"/>
              <a:gd name="connsiteY14" fmla="*/ 580571 h 638628"/>
              <a:gd name="connsiteX15" fmla="*/ 914400 w 1320800"/>
              <a:gd name="connsiteY15" fmla="*/ 566057 h 638628"/>
              <a:gd name="connsiteX16" fmla="*/ 1103086 w 1320800"/>
              <a:gd name="connsiteY16" fmla="*/ 522514 h 638628"/>
              <a:gd name="connsiteX17" fmla="*/ 1146628 w 1320800"/>
              <a:gd name="connsiteY17" fmla="*/ 493486 h 638628"/>
              <a:gd name="connsiteX18" fmla="*/ 1233714 w 1320800"/>
              <a:gd name="connsiteY18" fmla="*/ 449943 h 638628"/>
              <a:gd name="connsiteX19" fmla="*/ 1262743 w 1320800"/>
              <a:gd name="connsiteY19" fmla="*/ 406400 h 638628"/>
              <a:gd name="connsiteX20" fmla="*/ 1306286 w 1320800"/>
              <a:gd name="connsiteY20" fmla="*/ 377371 h 638628"/>
              <a:gd name="connsiteX21" fmla="*/ 1320800 w 1320800"/>
              <a:gd name="connsiteY21" fmla="*/ 333828 h 638628"/>
              <a:gd name="connsiteX22" fmla="*/ 1291771 w 1320800"/>
              <a:gd name="connsiteY22" fmla="*/ 203200 h 638628"/>
              <a:gd name="connsiteX23" fmla="*/ 1248228 w 1320800"/>
              <a:gd name="connsiteY23" fmla="*/ 174171 h 638628"/>
              <a:gd name="connsiteX24" fmla="*/ 1190171 w 1320800"/>
              <a:gd name="connsiteY24" fmla="*/ 116114 h 638628"/>
              <a:gd name="connsiteX25" fmla="*/ 1117600 w 1320800"/>
              <a:gd name="connsiteY25" fmla="*/ 43543 h 638628"/>
              <a:gd name="connsiteX26" fmla="*/ 1030514 w 1320800"/>
              <a:gd name="connsiteY26" fmla="*/ 14514 h 638628"/>
              <a:gd name="connsiteX27" fmla="*/ 986971 w 1320800"/>
              <a:gd name="connsiteY27" fmla="*/ 0 h 638628"/>
              <a:gd name="connsiteX28" fmla="*/ 914400 w 1320800"/>
              <a:gd name="connsiteY28" fmla="*/ 14514 h 638628"/>
              <a:gd name="connsiteX29" fmla="*/ 870857 w 1320800"/>
              <a:gd name="connsiteY29" fmla="*/ 43543 h 638628"/>
              <a:gd name="connsiteX30" fmla="*/ 783771 w 1320800"/>
              <a:gd name="connsiteY30" fmla="*/ 72571 h 638628"/>
              <a:gd name="connsiteX31" fmla="*/ 783771 w 1320800"/>
              <a:gd name="connsiteY31" fmla="*/ 72571 h 638628"/>
              <a:gd name="connsiteX32" fmla="*/ 667657 w 1320800"/>
              <a:gd name="connsiteY32" fmla="*/ 101600 h 638628"/>
              <a:gd name="connsiteX33" fmla="*/ 159657 w 1320800"/>
              <a:gd name="connsiteY33" fmla="*/ 101600 h 638628"/>
              <a:gd name="connsiteX34" fmla="*/ 72571 w 1320800"/>
              <a:gd name="connsiteY34" fmla="*/ 130628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0800" h="638628">
                <a:moveTo>
                  <a:pt x="290286" y="101600"/>
                </a:moveTo>
                <a:cubicBezTo>
                  <a:pt x="270182" y="105621"/>
                  <a:pt x="199275" y="116681"/>
                  <a:pt x="174171" y="130628"/>
                </a:cubicBezTo>
                <a:cubicBezTo>
                  <a:pt x="143674" y="147571"/>
                  <a:pt x="116114" y="169334"/>
                  <a:pt x="87086" y="188686"/>
                </a:cubicBezTo>
                <a:lnTo>
                  <a:pt x="43543" y="217714"/>
                </a:lnTo>
                <a:lnTo>
                  <a:pt x="0" y="246743"/>
                </a:lnTo>
                <a:cubicBezTo>
                  <a:pt x="4838" y="270933"/>
                  <a:pt x="2275" y="297895"/>
                  <a:pt x="14514" y="319314"/>
                </a:cubicBezTo>
                <a:cubicBezTo>
                  <a:pt x="23169" y="334460"/>
                  <a:pt x="44656" y="337176"/>
                  <a:pt x="58057" y="348343"/>
                </a:cubicBezTo>
                <a:cubicBezTo>
                  <a:pt x="169805" y="441467"/>
                  <a:pt x="37041" y="348848"/>
                  <a:pt x="145143" y="420914"/>
                </a:cubicBezTo>
                <a:cubicBezTo>
                  <a:pt x="210062" y="518295"/>
                  <a:pt x="133586" y="422886"/>
                  <a:pt x="217714" y="478971"/>
                </a:cubicBezTo>
                <a:cubicBezTo>
                  <a:pt x="397830" y="599047"/>
                  <a:pt x="138596" y="456569"/>
                  <a:pt x="304800" y="551543"/>
                </a:cubicBezTo>
                <a:cubicBezTo>
                  <a:pt x="323586" y="562278"/>
                  <a:pt x="342768" y="572535"/>
                  <a:pt x="362857" y="580571"/>
                </a:cubicBezTo>
                <a:cubicBezTo>
                  <a:pt x="449092" y="615065"/>
                  <a:pt x="433150" y="602729"/>
                  <a:pt x="508000" y="624114"/>
                </a:cubicBezTo>
                <a:cubicBezTo>
                  <a:pt x="522711" y="628317"/>
                  <a:pt x="537029" y="633790"/>
                  <a:pt x="551543" y="638628"/>
                </a:cubicBezTo>
                <a:cubicBezTo>
                  <a:pt x="770728" y="621768"/>
                  <a:pt x="680389" y="644061"/>
                  <a:pt x="827314" y="595086"/>
                </a:cubicBezTo>
                <a:lnTo>
                  <a:pt x="870857" y="580571"/>
                </a:lnTo>
                <a:lnTo>
                  <a:pt x="914400" y="566057"/>
                </a:lnTo>
                <a:cubicBezTo>
                  <a:pt x="1015888" y="498397"/>
                  <a:pt x="891837" y="571263"/>
                  <a:pt x="1103086" y="522514"/>
                </a:cubicBezTo>
                <a:cubicBezTo>
                  <a:pt x="1120083" y="518592"/>
                  <a:pt x="1131026" y="501287"/>
                  <a:pt x="1146628" y="493486"/>
                </a:cubicBezTo>
                <a:cubicBezTo>
                  <a:pt x="1266816" y="433392"/>
                  <a:pt x="1108922" y="533136"/>
                  <a:pt x="1233714" y="449943"/>
                </a:cubicBezTo>
                <a:cubicBezTo>
                  <a:pt x="1243390" y="435429"/>
                  <a:pt x="1250408" y="418735"/>
                  <a:pt x="1262743" y="406400"/>
                </a:cubicBezTo>
                <a:cubicBezTo>
                  <a:pt x="1275078" y="394065"/>
                  <a:pt x="1295389" y="390993"/>
                  <a:pt x="1306286" y="377371"/>
                </a:cubicBezTo>
                <a:cubicBezTo>
                  <a:pt x="1315843" y="365424"/>
                  <a:pt x="1315962" y="348342"/>
                  <a:pt x="1320800" y="333828"/>
                </a:cubicBezTo>
                <a:cubicBezTo>
                  <a:pt x="1320651" y="332932"/>
                  <a:pt x="1306817" y="222007"/>
                  <a:pt x="1291771" y="203200"/>
                </a:cubicBezTo>
                <a:cubicBezTo>
                  <a:pt x="1280874" y="189578"/>
                  <a:pt x="1262742" y="183847"/>
                  <a:pt x="1248228" y="174171"/>
                </a:cubicBezTo>
                <a:cubicBezTo>
                  <a:pt x="1216561" y="79168"/>
                  <a:pt x="1260543" y="172412"/>
                  <a:pt x="1190171" y="116114"/>
                </a:cubicBezTo>
                <a:cubicBezTo>
                  <a:pt x="1111549" y="53217"/>
                  <a:pt x="1215575" y="87087"/>
                  <a:pt x="1117600" y="43543"/>
                </a:cubicBezTo>
                <a:cubicBezTo>
                  <a:pt x="1089638" y="31116"/>
                  <a:pt x="1059543" y="24190"/>
                  <a:pt x="1030514" y="14514"/>
                </a:cubicBezTo>
                <a:lnTo>
                  <a:pt x="986971" y="0"/>
                </a:lnTo>
                <a:cubicBezTo>
                  <a:pt x="962781" y="4838"/>
                  <a:pt x="937499" y="5852"/>
                  <a:pt x="914400" y="14514"/>
                </a:cubicBezTo>
                <a:cubicBezTo>
                  <a:pt x="898067" y="20639"/>
                  <a:pt x="886798" y="36458"/>
                  <a:pt x="870857" y="43543"/>
                </a:cubicBezTo>
                <a:cubicBezTo>
                  <a:pt x="842895" y="55970"/>
                  <a:pt x="812800" y="62895"/>
                  <a:pt x="783771" y="72571"/>
                </a:cubicBezTo>
                <a:lnTo>
                  <a:pt x="783771" y="72571"/>
                </a:lnTo>
                <a:lnTo>
                  <a:pt x="667657" y="101600"/>
                </a:lnTo>
                <a:cubicBezTo>
                  <a:pt x="460198" y="90075"/>
                  <a:pt x="364943" y="74824"/>
                  <a:pt x="159657" y="101600"/>
                </a:cubicBezTo>
                <a:cubicBezTo>
                  <a:pt x="129315" y="105558"/>
                  <a:pt x="72571" y="130628"/>
                  <a:pt x="72571" y="130628"/>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3" name="Freeform 2"/>
          <p:cNvSpPr/>
          <p:nvPr/>
        </p:nvSpPr>
        <p:spPr bwMode="auto">
          <a:xfrm>
            <a:off x="7155543" y="609600"/>
            <a:ext cx="1407886" cy="1698171"/>
          </a:xfrm>
          <a:custGeom>
            <a:avLst/>
            <a:gdLst>
              <a:gd name="connsiteX0" fmla="*/ 972457 w 1407886"/>
              <a:gd name="connsiteY0" fmla="*/ 0 h 1698171"/>
              <a:gd name="connsiteX1" fmla="*/ 827314 w 1407886"/>
              <a:gd name="connsiteY1" fmla="*/ 14514 h 1698171"/>
              <a:gd name="connsiteX2" fmla="*/ 783771 w 1407886"/>
              <a:gd name="connsiteY2" fmla="*/ 43543 h 1698171"/>
              <a:gd name="connsiteX3" fmla="*/ 740228 w 1407886"/>
              <a:gd name="connsiteY3" fmla="*/ 58057 h 1698171"/>
              <a:gd name="connsiteX4" fmla="*/ 653143 w 1407886"/>
              <a:gd name="connsiteY4" fmla="*/ 130629 h 1698171"/>
              <a:gd name="connsiteX5" fmla="*/ 609600 w 1407886"/>
              <a:gd name="connsiteY5" fmla="*/ 174171 h 1698171"/>
              <a:gd name="connsiteX6" fmla="*/ 522514 w 1407886"/>
              <a:gd name="connsiteY6" fmla="*/ 217714 h 1698171"/>
              <a:gd name="connsiteX7" fmla="*/ 449943 w 1407886"/>
              <a:gd name="connsiteY7" fmla="*/ 290286 h 1698171"/>
              <a:gd name="connsiteX8" fmla="*/ 406400 w 1407886"/>
              <a:gd name="connsiteY8" fmla="*/ 319314 h 1698171"/>
              <a:gd name="connsiteX9" fmla="*/ 362857 w 1407886"/>
              <a:gd name="connsiteY9" fmla="*/ 362857 h 1698171"/>
              <a:gd name="connsiteX10" fmla="*/ 275771 w 1407886"/>
              <a:gd name="connsiteY10" fmla="*/ 391886 h 1698171"/>
              <a:gd name="connsiteX11" fmla="*/ 232228 w 1407886"/>
              <a:gd name="connsiteY11" fmla="*/ 420914 h 1698171"/>
              <a:gd name="connsiteX12" fmla="*/ 203200 w 1407886"/>
              <a:gd name="connsiteY12" fmla="*/ 464457 h 1698171"/>
              <a:gd name="connsiteX13" fmla="*/ 116114 w 1407886"/>
              <a:gd name="connsiteY13" fmla="*/ 522514 h 1698171"/>
              <a:gd name="connsiteX14" fmla="*/ 87086 w 1407886"/>
              <a:gd name="connsiteY14" fmla="*/ 566057 h 1698171"/>
              <a:gd name="connsiteX15" fmla="*/ 0 w 1407886"/>
              <a:gd name="connsiteY15" fmla="*/ 653143 h 1698171"/>
              <a:gd name="connsiteX16" fmla="*/ 14514 w 1407886"/>
              <a:gd name="connsiteY16" fmla="*/ 769257 h 1698171"/>
              <a:gd name="connsiteX17" fmla="*/ 43543 w 1407886"/>
              <a:gd name="connsiteY17" fmla="*/ 856343 h 1698171"/>
              <a:gd name="connsiteX18" fmla="*/ 87086 w 1407886"/>
              <a:gd name="connsiteY18" fmla="*/ 957943 h 1698171"/>
              <a:gd name="connsiteX19" fmla="*/ 145143 w 1407886"/>
              <a:gd name="connsiteY19" fmla="*/ 1045029 h 1698171"/>
              <a:gd name="connsiteX20" fmla="*/ 174171 w 1407886"/>
              <a:gd name="connsiteY20" fmla="*/ 1088571 h 1698171"/>
              <a:gd name="connsiteX21" fmla="*/ 232228 w 1407886"/>
              <a:gd name="connsiteY21" fmla="*/ 1219200 h 1698171"/>
              <a:gd name="connsiteX22" fmla="*/ 275771 w 1407886"/>
              <a:gd name="connsiteY22" fmla="*/ 1262743 h 1698171"/>
              <a:gd name="connsiteX23" fmla="*/ 333828 w 1407886"/>
              <a:gd name="connsiteY23" fmla="*/ 1364343 h 1698171"/>
              <a:gd name="connsiteX24" fmla="*/ 391886 w 1407886"/>
              <a:gd name="connsiteY24" fmla="*/ 1451429 h 1698171"/>
              <a:gd name="connsiteX25" fmla="*/ 435428 w 1407886"/>
              <a:gd name="connsiteY25" fmla="*/ 1480457 h 1698171"/>
              <a:gd name="connsiteX26" fmla="*/ 508000 w 1407886"/>
              <a:gd name="connsiteY26" fmla="*/ 1553029 h 1698171"/>
              <a:gd name="connsiteX27" fmla="*/ 638628 w 1407886"/>
              <a:gd name="connsiteY27" fmla="*/ 1654629 h 1698171"/>
              <a:gd name="connsiteX28" fmla="*/ 725714 w 1407886"/>
              <a:gd name="connsiteY28" fmla="*/ 1698171 h 1698171"/>
              <a:gd name="connsiteX29" fmla="*/ 856343 w 1407886"/>
              <a:gd name="connsiteY29" fmla="*/ 1683657 h 1698171"/>
              <a:gd name="connsiteX30" fmla="*/ 943428 w 1407886"/>
              <a:gd name="connsiteY30" fmla="*/ 1654629 h 1698171"/>
              <a:gd name="connsiteX31" fmla="*/ 1132114 w 1407886"/>
              <a:gd name="connsiteY31" fmla="*/ 1611086 h 1698171"/>
              <a:gd name="connsiteX32" fmla="*/ 1190171 w 1407886"/>
              <a:gd name="connsiteY32" fmla="*/ 1524000 h 1698171"/>
              <a:gd name="connsiteX33" fmla="*/ 1248228 w 1407886"/>
              <a:gd name="connsiteY33" fmla="*/ 1436914 h 1698171"/>
              <a:gd name="connsiteX34" fmla="*/ 1262743 w 1407886"/>
              <a:gd name="connsiteY34" fmla="*/ 1393371 h 1698171"/>
              <a:gd name="connsiteX35" fmla="*/ 1306286 w 1407886"/>
              <a:gd name="connsiteY35" fmla="*/ 1364343 h 1698171"/>
              <a:gd name="connsiteX36" fmla="*/ 1349828 w 1407886"/>
              <a:gd name="connsiteY36" fmla="*/ 1277257 h 1698171"/>
              <a:gd name="connsiteX37" fmla="*/ 1378857 w 1407886"/>
              <a:gd name="connsiteY37" fmla="*/ 1233714 h 1698171"/>
              <a:gd name="connsiteX38" fmla="*/ 1364343 w 1407886"/>
              <a:gd name="connsiteY38" fmla="*/ 841829 h 1698171"/>
              <a:gd name="connsiteX39" fmla="*/ 1393371 w 1407886"/>
              <a:gd name="connsiteY39" fmla="*/ 188686 h 1698171"/>
              <a:gd name="connsiteX40" fmla="*/ 1407886 w 1407886"/>
              <a:gd name="connsiteY40" fmla="*/ 145143 h 1698171"/>
              <a:gd name="connsiteX41" fmla="*/ 1364343 w 1407886"/>
              <a:gd name="connsiteY41" fmla="*/ 101600 h 1698171"/>
              <a:gd name="connsiteX42" fmla="*/ 1233714 w 1407886"/>
              <a:gd name="connsiteY42" fmla="*/ 29029 h 1698171"/>
              <a:gd name="connsiteX43" fmla="*/ 1175657 w 1407886"/>
              <a:gd name="connsiteY43" fmla="*/ 14514 h 1698171"/>
              <a:gd name="connsiteX44" fmla="*/ 885371 w 1407886"/>
              <a:gd name="connsiteY44" fmla="*/ 29029 h 1698171"/>
              <a:gd name="connsiteX45" fmla="*/ 798286 w 1407886"/>
              <a:gd name="connsiteY45" fmla="*/ 58057 h 1698171"/>
              <a:gd name="connsiteX46" fmla="*/ 653143 w 1407886"/>
              <a:gd name="connsiteY46" fmla="*/ 101600 h 1698171"/>
              <a:gd name="connsiteX47" fmla="*/ 595086 w 1407886"/>
              <a:gd name="connsiteY47" fmla="*/ 130629 h 1698171"/>
              <a:gd name="connsiteX48" fmla="*/ 508000 w 1407886"/>
              <a:gd name="connsiteY48" fmla="*/ 159657 h 1698171"/>
              <a:gd name="connsiteX49" fmla="*/ 391886 w 1407886"/>
              <a:gd name="connsiteY49" fmla="*/ 203200 h 1698171"/>
              <a:gd name="connsiteX50" fmla="*/ 348343 w 1407886"/>
              <a:gd name="connsiteY50" fmla="*/ 232229 h 1698171"/>
              <a:gd name="connsiteX51" fmla="*/ 232228 w 1407886"/>
              <a:gd name="connsiteY51" fmla="*/ 261257 h 1698171"/>
              <a:gd name="connsiteX52" fmla="*/ 145143 w 1407886"/>
              <a:gd name="connsiteY52" fmla="*/ 290286 h 1698171"/>
              <a:gd name="connsiteX53" fmla="*/ 101600 w 1407886"/>
              <a:gd name="connsiteY53" fmla="*/ 304800 h 1698171"/>
              <a:gd name="connsiteX54" fmla="*/ 58057 w 1407886"/>
              <a:gd name="connsiteY54" fmla="*/ 333829 h 1698171"/>
              <a:gd name="connsiteX55" fmla="*/ 14514 w 1407886"/>
              <a:gd name="connsiteY55" fmla="*/ 348343 h 1698171"/>
              <a:gd name="connsiteX56" fmla="*/ 14514 w 1407886"/>
              <a:gd name="connsiteY56" fmla="*/ 362857 h 169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07886" h="1698171">
                <a:moveTo>
                  <a:pt x="972457" y="0"/>
                </a:moveTo>
                <a:cubicBezTo>
                  <a:pt x="924076" y="4838"/>
                  <a:pt x="874691" y="3581"/>
                  <a:pt x="827314" y="14514"/>
                </a:cubicBezTo>
                <a:cubicBezTo>
                  <a:pt x="810317" y="18436"/>
                  <a:pt x="799373" y="35742"/>
                  <a:pt x="783771" y="43543"/>
                </a:cubicBezTo>
                <a:cubicBezTo>
                  <a:pt x="770087" y="50385"/>
                  <a:pt x="754742" y="53219"/>
                  <a:pt x="740228" y="58057"/>
                </a:cubicBezTo>
                <a:cubicBezTo>
                  <a:pt x="613039" y="185249"/>
                  <a:pt x="774370" y="29608"/>
                  <a:pt x="653143" y="130629"/>
                </a:cubicBezTo>
                <a:cubicBezTo>
                  <a:pt x="637374" y="143769"/>
                  <a:pt x="625369" y="161031"/>
                  <a:pt x="609600" y="174171"/>
                </a:cubicBezTo>
                <a:cubicBezTo>
                  <a:pt x="572083" y="205435"/>
                  <a:pt x="566156" y="203167"/>
                  <a:pt x="522514" y="217714"/>
                </a:cubicBezTo>
                <a:cubicBezTo>
                  <a:pt x="406395" y="295128"/>
                  <a:pt x="546709" y="193520"/>
                  <a:pt x="449943" y="290286"/>
                </a:cubicBezTo>
                <a:cubicBezTo>
                  <a:pt x="437608" y="302621"/>
                  <a:pt x="419801" y="308147"/>
                  <a:pt x="406400" y="319314"/>
                </a:cubicBezTo>
                <a:cubicBezTo>
                  <a:pt x="390631" y="332455"/>
                  <a:pt x="380800" y="352888"/>
                  <a:pt x="362857" y="362857"/>
                </a:cubicBezTo>
                <a:cubicBezTo>
                  <a:pt x="336109" y="377717"/>
                  <a:pt x="301231" y="374913"/>
                  <a:pt x="275771" y="391886"/>
                </a:cubicBezTo>
                <a:lnTo>
                  <a:pt x="232228" y="420914"/>
                </a:lnTo>
                <a:cubicBezTo>
                  <a:pt x="222552" y="435428"/>
                  <a:pt x="216328" y="452970"/>
                  <a:pt x="203200" y="464457"/>
                </a:cubicBezTo>
                <a:cubicBezTo>
                  <a:pt x="176944" y="487431"/>
                  <a:pt x="116114" y="522514"/>
                  <a:pt x="116114" y="522514"/>
                </a:cubicBezTo>
                <a:cubicBezTo>
                  <a:pt x="106438" y="537028"/>
                  <a:pt x="98675" y="553019"/>
                  <a:pt x="87086" y="566057"/>
                </a:cubicBezTo>
                <a:cubicBezTo>
                  <a:pt x="59812" y="596740"/>
                  <a:pt x="0" y="653143"/>
                  <a:pt x="0" y="653143"/>
                </a:cubicBezTo>
                <a:cubicBezTo>
                  <a:pt x="4838" y="691848"/>
                  <a:pt x="6341" y="731117"/>
                  <a:pt x="14514" y="769257"/>
                </a:cubicBezTo>
                <a:cubicBezTo>
                  <a:pt x="20925" y="799177"/>
                  <a:pt x="33867" y="827314"/>
                  <a:pt x="43543" y="856343"/>
                </a:cubicBezTo>
                <a:cubicBezTo>
                  <a:pt x="58559" y="901392"/>
                  <a:pt x="60180" y="913100"/>
                  <a:pt x="87086" y="957943"/>
                </a:cubicBezTo>
                <a:cubicBezTo>
                  <a:pt x="105036" y="987859"/>
                  <a:pt x="125791" y="1016000"/>
                  <a:pt x="145143" y="1045029"/>
                </a:cubicBezTo>
                <a:cubicBezTo>
                  <a:pt x="154819" y="1059543"/>
                  <a:pt x="168655" y="1072023"/>
                  <a:pt x="174171" y="1088571"/>
                </a:cubicBezTo>
                <a:cubicBezTo>
                  <a:pt x="195266" y="1151856"/>
                  <a:pt x="193895" y="1173200"/>
                  <a:pt x="232228" y="1219200"/>
                </a:cubicBezTo>
                <a:cubicBezTo>
                  <a:pt x="245369" y="1234969"/>
                  <a:pt x="262630" y="1246974"/>
                  <a:pt x="275771" y="1262743"/>
                </a:cubicBezTo>
                <a:cubicBezTo>
                  <a:pt x="311638" y="1305783"/>
                  <a:pt x="303404" y="1313637"/>
                  <a:pt x="333828" y="1364343"/>
                </a:cubicBezTo>
                <a:cubicBezTo>
                  <a:pt x="351778" y="1394259"/>
                  <a:pt x="362857" y="1432076"/>
                  <a:pt x="391886" y="1451429"/>
                </a:cubicBezTo>
                <a:lnTo>
                  <a:pt x="435428" y="1480457"/>
                </a:lnTo>
                <a:cubicBezTo>
                  <a:pt x="488647" y="1560284"/>
                  <a:pt x="435429" y="1492554"/>
                  <a:pt x="508000" y="1553029"/>
                </a:cubicBezTo>
                <a:cubicBezTo>
                  <a:pt x="558089" y="1594770"/>
                  <a:pt x="565268" y="1630176"/>
                  <a:pt x="638628" y="1654629"/>
                </a:cubicBezTo>
                <a:cubicBezTo>
                  <a:pt x="698720" y="1674659"/>
                  <a:pt x="669441" y="1660657"/>
                  <a:pt x="725714" y="1698171"/>
                </a:cubicBezTo>
                <a:cubicBezTo>
                  <a:pt x="769257" y="1693333"/>
                  <a:pt x="813383" y="1692249"/>
                  <a:pt x="856343" y="1683657"/>
                </a:cubicBezTo>
                <a:cubicBezTo>
                  <a:pt x="886347" y="1677656"/>
                  <a:pt x="913743" y="1662050"/>
                  <a:pt x="943428" y="1654629"/>
                </a:cubicBezTo>
                <a:cubicBezTo>
                  <a:pt x="1083476" y="1619617"/>
                  <a:pt x="1020422" y="1633424"/>
                  <a:pt x="1132114" y="1611086"/>
                </a:cubicBezTo>
                <a:cubicBezTo>
                  <a:pt x="1159872" y="1527811"/>
                  <a:pt x="1126750" y="1605542"/>
                  <a:pt x="1190171" y="1524000"/>
                </a:cubicBezTo>
                <a:cubicBezTo>
                  <a:pt x="1211590" y="1496461"/>
                  <a:pt x="1237195" y="1470012"/>
                  <a:pt x="1248228" y="1436914"/>
                </a:cubicBezTo>
                <a:cubicBezTo>
                  <a:pt x="1253066" y="1422400"/>
                  <a:pt x="1253185" y="1405318"/>
                  <a:pt x="1262743" y="1393371"/>
                </a:cubicBezTo>
                <a:cubicBezTo>
                  <a:pt x="1273640" y="1379750"/>
                  <a:pt x="1291772" y="1374019"/>
                  <a:pt x="1306286" y="1364343"/>
                </a:cubicBezTo>
                <a:cubicBezTo>
                  <a:pt x="1389482" y="1239546"/>
                  <a:pt x="1289732" y="1397449"/>
                  <a:pt x="1349828" y="1277257"/>
                </a:cubicBezTo>
                <a:cubicBezTo>
                  <a:pt x="1357629" y="1261655"/>
                  <a:pt x="1369181" y="1248228"/>
                  <a:pt x="1378857" y="1233714"/>
                </a:cubicBezTo>
                <a:cubicBezTo>
                  <a:pt x="1374019" y="1103086"/>
                  <a:pt x="1364343" y="972547"/>
                  <a:pt x="1364343" y="841829"/>
                </a:cubicBezTo>
                <a:cubicBezTo>
                  <a:pt x="1364343" y="708980"/>
                  <a:pt x="1342821" y="390884"/>
                  <a:pt x="1393371" y="188686"/>
                </a:cubicBezTo>
                <a:cubicBezTo>
                  <a:pt x="1397082" y="173843"/>
                  <a:pt x="1403048" y="159657"/>
                  <a:pt x="1407886" y="145143"/>
                </a:cubicBezTo>
                <a:cubicBezTo>
                  <a:pt x="1393372" y="130629"/>
                  <a:pt x="1380546" y="114202"/>
                  <a:pt x="1364343" y="101600"/>
                </a:cubicBezTo>
                <a:cubicBezTo>
                  <a:pt x="1303976" y="54648"/>
                  <a:pt x="1293055" y="45984"/>
                  <a:pt x="1233714" y="29029"/>
                </a:cubicBezTo>
                <a:cubicBezTo>
                  <a:pt x="1214534" y="23549"/>
                  <a:pt x="1195009" y="19352"/>
                  <a:pt x="1175657" y="14514"/>
                </a:cubicBezTo>
                <a:cubicBezTo>
                  <a:pt x="1078895" y="19352"/>
                  <a:pt x="981615" y="17924"/>
                  <a:pt x="885371" y="29029"/>
                </a:cubicBezTo>
                <a:cubicBezTo>
                  <a:pt x="854974" y="32536"/>
                  <a:pt x="827971" y="50636"/>
                  <a:pt x="798286" y="58057"/>
                </a:cubicBezTo>
                <a:cubicBezTo>
                  <a:pt x="756614" y="68475"/>
                  <a:pt x="688484" y="83929"/>
                  <a:pt x="653143" y="101600"/>
                </a:cubicBezTo>
                <a:cubicBezTo>
                  <a:pt x="633791" y="111276"/>
                  <a:pt x="615175" y="122593"/>
                  <a:pt x="595086" y="130629"/>
                </a:cubicBezTo>
                <a:cubicBezTo>
                  <a:pt x="566676" y="141993"/>
                  <a:pt x="535368" y="145973"/>
                  <a:pt x="508000" y="159657"/>
                </a:cubicBezTo>
                <a:cubicBezTo>
                  <a:pt x="432101" y="197607"/>
                  <a:pt x="470934" y="183438"/>
                  <a:pt x="391886" y="203200"/>
                </a:cubicBezTo>
                <a:cubicBezTo>
                  <a:pt x="377372" y="212876"/>
                  <a:pt x="363945" y="224428"/>
                  <a:pt x="348343" y="232229"/>
                </a:cubicBezTo>
                <a:cubicBezTo>
                  <a:pt x="313112" y="249845"/>
                  <a:pt x="268662" y="251320"/>
                  <a:pt x="232228" y="261257"/>
                </a:cubicBezTo>
                <a:cubicBezTo>
                  <a:pt x="202708" y="269308"/>
                  <a:pt x="174171" y="280610"/>
                  <a:pt x="145143" y="290286"/>
                </a:cubicBezTo>
                <a:lnTo>
                  <a:pt x="101600" y="304800"/>
                </a:lnTo>
                <a:cubicBezTo>
                  <a:pt x="87086" y="314476"/>
                  <a:pt x="73659" y="326028"/>
                  <a:pt x="58057" y="333829"/>
                </a:cubicBezTo>
                <a:cubicBezTo>
                  <a:pt x="44373" y="340671"/>
                  <a:pt x="27244" y="339857"/>
                  <a:pt x="14514" y="348343"/>
                </a:cubicBezTo>
                <a:cubicBezTo>
                  <a:pt x="10489" y="351027"/>
                  <a:pt x="14514" y="358019"/>
                  <a:pt x="14514" y="362857"/>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4" name="Freeform 3"/>
          <p:cNvSpPr/>
          <p:nvPr/>
        </p:nvSpPr>
        <p:spPr bwMode="auto">
          <a:xfrm>
            <a:off x="7256727" y="2206171"/>
            <a:ext cx="1480873" cy="914400"/>
          </a:xfrm>
          <a:custGeom>
            <a:avLst/>
            <a:gdLst>
              <a:gd name="connsiteX0" fmla="*/ 421330 w 1480873"/>
              <a:gd name="connsiteY0" fmla="*/ 87086 h 914400"/>
              <a:gd name="connsiteX1" fmla="*/ 116530 w 1480873"/>
              <a:gd name="connsiteY1" fmla="*/ 87086 h 914400"/>
              <a:gd name="connsiteX2" fmla="*/ 29444 w 1480873"/>
              <a:gd name="connsiteY2" fmla="*/ 116115 h 914400"/>
              <a:gd name="connsiteX3" fmla="*/ 416 w 1480873"/>
              <a:gd name="connsiteY3" fmla="*/ 203200 h 914400"/>
              <a:gd name="connsiteX4" fmla="*/ 29444 w 1480873"/>
              <a:gd name="connsiteY4" fmla="*/ 377372 h 914400"/>
              <a:gd name="connsiteX5" fmla="*/ 43959 w 1480873"/>
              <a:gd name="connsiteY5" fmla="*/ 420915 h 914400"/>
              <a:gd name="connsiteX6" fmla="*/ 160073 w 1480873"/>
              <a:gd name="connsiteY6" fmla="*/ 551543 h 914400"/>
              <a:gd name="connsiteX7" fmla="*/ 247159 w 1480873"/>
              <a:gd name="connsiteY7" fmla="*/ 624115 h 914400"/>
              <a:gd name="connsiteX8" fmla="*/ 276187 w 1480873"/>
              <a:gd name="connsiteY8" fmla="*/ 667658 h 914400"/>
              <a:gd name="connsiteX9" fmla="*/ 479387 w 1480873"/>
              <a:gd name="connsiteY9" fmla="*/ 783772 h 914400"/>
              <a:gd name="connsiteX10" fmla="*/ 537444 w 1480873"/>
              <a:gd name="connsiteY10" fmla="*/ 798286 h 914400"/>
              <a:gd name="connsiteX11" fmla="*/ 580987 w 1480873"/>
              <a:gd name="connsiteY11" fmla="*/ 812800 h 914400"/>
              <a:gd name="connsiteX12" fmla="*/ 697102 w 1480873"/>
              <a:gd name="connsiteY12" fmla="*/ 841829 h 914400"/>
              <a:gd name="connsiteX13" fmla="*/ 900302 w 1480873"/>
              <a:gd name="connsiteY13" fmla="*/ 899886 h 914400"/>
              <a:gd name="connsiteX14" fmla="*/ 958359 w 1480873"/>
              <a:gd name="connsiteY14" fmla="*/ 914400 h 914400"/>
              <a:gd name="connsiteX15" fmla="*/ 1147044 w 1480873"/>
              <a:gd name="connsiteY15" fmla="*/ 899886 h 914400"/>
              <a:gd name="connsiteX16" fmla="*/ 1190587 w 1480873"/>
              <a:gd name="connsiteY16" fmla="*/ 885372 h 914400"/>
              <a:gd name="connsiteX17" fmla="*/ 1277673 w 1480873"/>
              <a:gd name="connsiteY17" fmla="*/ 812800 h 914400"/>
              <a:gd name="connsiteX18" fmla="*/ 1306702 w 1480873"/>
              <a:gd name="connsiteY18" fmla="*/ 769258 h 914400"/>
              <a:gd name="connsiteX19" fmla="*/ 1350244 w 1480873"/>
              <a:gd name="connsiteY19" fmla="*/ 740229 h 914400"/>
              <a:gd name="connsiteX20" fmla="*/ 1364759 w 1480873"/>
              <a:gd name="connsiteY20" fmla="*/ 696686 h 914400"/>
              <a:gd name="connsiteX21" fmla="*/ 1422816 w 1480873"/>
              <a:gd name="connsiteY21" fmla="*/ 609600 h 914400"/>
              <a:gd name="connsiteX22" fmla="*/ 1437330 w 1480873"/>
              <a:gd name="connsiteY22" fmla="*/ 566058 h 914400"/>
              <a:gd name="connsiteX23" fmla="*/ 1466359 w 1480873"/>
              <a:gd name="connsiteY23" fmla="*/ 522515 h 914400"/>
              <a:gd name="connsiteX24" fmla="*/ 1480873 w 1480873"/>
              <a:gd name="connsiteY24" fmla="*/ 464458 h 914400"/>
              <a:gd name="connsiteX25" fmla="*/ 1451844 w 1480873"/>
              <a:gd name="connsiteY25" fmla="*/ 319315 h 914400"/>
              <a:gd name="connsiteX26" fmla="*/ 1335730 w 1480873"/>
              <a:gd name="connsiteY26" fmla="*/ 188686 h 914400"/>
              <a:gd name="connsiteX27" fmla="*/ 1292187 w 1480873"/>
              <a:gd name="connsiteY27" fmla="*/ 159658 h 914400"/>
              <a:gd name="connsiteX28" fmla="*/ 1248644 w 1480873"/>
              <a:gd name="connsiteY28" fmla="*/ 116115 h 914400"/>
              <a:gd name="connsiteX29" fmla="*/ 1219616 w 1480873"/>
              <a:gd name="connsiteY29" fmla="*/ 72572 h 914400"/>
              <a:gd name="connsiteX30" fmla="*/ 1088987 w 1480873"/>
              <a:gd name="connsiteY30" fmla="*/ 0 h 914400"/>
              <a:gd name="connsiteX31" fmla="*/ 929330 w 1480873"/>
              <a:gd name="connsiteY31" fmla="*/ 14515 h 914400"/>
              <a:gd name="connsiteX32" fmla="*/ 522930 w 1480873"/>
              <a:gd name="connsiteY32" fmla="*/ 29029 h 914400"/>
              <a:gd name="connsiteX33" fmla="*/ 464873 w 1480873"/>
              <a:gd name="connsiteY33" fmla="*/ 43543 h 914400"/>
              <a:gd name="connsiteX34" fmla="*/ 319730 w 1480873"/>
              <a:gd name="connsiteY34" fmla="*/ 58058 h 914400"/>
              <a:gd name="connsiteX35" fmla="*/ 261673 w 1480873"/>
              <a:gd name="connsiteY35" fmla="*/ 72572 h 914400"/>
              <a:gd name="connsiteX36" fmla="*/ 160073 w 1480873"/>
              <a:gd name="connsiteY36" fmla="*/ 101600 h 914400"/>
              <a:gd name="connsiteX37" fmla="*/ 29444 w 1480873"/>
              <a:gd name="connsiteY37" fmla="*/ 8708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80873" h="914400">
                <a:moveTo>
                  <a:pt x="421330" y="87086"/>
                </a:moveTo>
                <a:cubicBezTo>
                  <a:pt x="290645" y="60949"/>
                  <a:pt x="316976" y="59752"/>
                  <a:pt x="116530" y="87086"/>
                </a:cubicBezTo>
                <a:cubicBezTo>
                  <a:pt x="86212" y="91220"/>
                  <a:pt x="29444" y="116115"/>
                  <a:pt x="29444" y="116115"/>
                </a:cubicBezTo>
                <a:cubicBezTo>
                  <a:pt x="19768" y="145143"/>
                  <a:pt x="-3379" y="172838"/>
                  <a:pt x="416" y="203200"/>
                </a:cubicBezTo>
                <a:cubicBezTo>
                  <a:pt x="12194" y="297430"/>
                  <a:pt x="8134" y="302788"/>
                  <a:pt x="29444" y="377372"/>
                </a:cubicBezTo>
                <a:cubicBezTo>
                  <a:pt x="33647" y="392083"/>
                  <a:pt x="37117" y="407231"/>
                  <a:pt x="43959" y="420915"/>
                </a:cubicBezTo>
                <a:cubicBezTo>
                  <a:pt x="69861" y="472719"/>
                  <a:pt x="121600" y="513070"/>
                  <a:pt x="160073" y="551543"/>
                </a:cubicBezTo>
                <a:cubicBezTo>
                  <a:pt x="215952" y="607422"/>
                  <a:pt x="186536" y="583699"/>
                  <a:pt x="247159" y="624115"/>
                </a:cubicBezTo>
                <a:cubicBezTo>
                  <a:pt x="256835" y="638629"/>
                  <a:pt x="263059" y="656171"/>
                  <a:pt x="276187" y="667658"/>
                </a:cubicBezTo>
                <a:cubicBezTo>
                  <a:pt x="310738" y="697890"/>
                  <a:pt x="441889" y="774398"/>
                  <a:pt x="479387" y="783772"/>
                </a:cubicBezTo>
                <a:cubicBezTo>
                  <a:pt x="498739" y="788610"/>
                  <a:pt x="518264" y="792806"/>
                  <a:pt x="537444" y="798286"/>
                </a:cubicBezTo>
                <a:cubicBezTo>
                  <a:pt x="552155" y="802489"/>
                  <a:pt x="566227" y="808774"/>
                  <a:pt x="580987" y="812800"/>
                </a:cubicBezTo>
                <a:cubicBezTo>
                  <a:pt x="619477" y="823297"/>
                  <a:pt x="659253" y="829212"/>
                  <a:pt x="697102" y="841829"/>
                </a:cubicBezTo>
                <a:cubicBezTo>
                  <a:pt x="822037" y="883475"/>
                  <a:pt x="754501" y="863437"/>
                  <a:pt x="900302" y="899886"/>
                </a:cubicBezTo>
                <a:lnTo>
                  <a:pt x="958359" y="914400"/>
                </a:lnTo>
                <a:cubicBezTo>
                  <a:pt x="1021254" y="909562"/>
                  <a:pt x="1084450" y="907710"/>
                  <a:pt x="1147044" y="899886"/>
                </a:cubicBezTo>
                <a:cubicBezTo>
                  <a:pt x="1162225" y="897988"/>
                  <a:pt x="1176903" y="892214"/>
                  <a:pt x="1190587" y="885372"/>
                </a:cubicBezTo>
                <a:cubicBezTo>
                  <a:pt x="1223207" y="869062"/>
                  <a:pt x="1254745" y="840314"/>
                  <a:pt x="1277673" y="812800"/>
                </a:cubicBezTo>
                <a:cubicBezTo>
                  <a:pt x="1288840" y="799399"/>
                  <a:pt x="1294367" y="781593"/>
                  <a:pt x="1306702" y="769258"/>
                </a:cubicBezTo>
                <a:cubicBezTo>
                  <a:pt x="1319037" y="756923"/>
                  <a:pt x="1335730" y="749905"/>
                  <a:pt x="1350244" y="740229"/>
                </a:cubicBezTo>
                <a:cubicBezTo>
                  <a:pt x="1355082" y="725715"/>
                  <a:pt x="1357329" y="710060"/>
                  <a:pt x="1364759" y="696686"/>
                </a:cubicBezTo>
                <a:cubicBezTo>
                  <a:pt x="1381702" y="666188"/>
                  <a:pt x="1422816" y="609600"/>
                  <a:pt x="1422816" y="609600"/>
                </a:cubicBezTo>
                <a:cubicBezTo>
                  <a:pt x="1427654" y="595086"/>
                  <a:pt x="1430488" y="579742"/>
                  <a:pt x="1437330" y="566058"/>
                </a:cubicBezTo>
                <a:cubicBezTo>
                  <a:pt x="1445131" y="550456"/>
                  <a:pt x="1459487" y="538549"/>
                  <a:pt x="1466359" y="522515"/>
                </a:cubicBezTo>
                <a:cubicBezTo>
                  <a:pt x="1474217" y="504180"/>
                  <a:pt x="1476035" y="483810"/>
                  <a:pt x="1480873" y="464458"/>
                </a:cubicBezTo>
                <a:cubicBezTo>
                  <a:pt x="1475523" y="427007"/>
                  <a:pt x="1472112" y="359851"/>
                  <a:pt x="1451844" y="319315"/>
                </a:cubicBezTo>
                <a:cubicBezTo>
                  <a:pt x="1430029" y="275686"/>
                  <a:pt x="1364584" y="207921"/>
                  <a:pt x="1335730" y="188686"/>
                </a:cubicBezTo>
                <a:cubicBezTo>
                  <a:pt x="1321216" y="179010"/>
                  <a:pt x="1305588" y="170825"/>
                  <a:pt x="1292187" y="159658"/>
                </a:cubicBezTo>
                <a:cubicBezTo>
                  <a:pt x="1276418" y="146517"/>
                  <a:pt x="1261785" y="131884"/>
                  <a:pt x="1248644" y="116115"/>
                </a:cubicBezTo>
                <a:cubicBezTo>
                  <a:pt x="1237477" y="102714"/>
                  <a:pt x="1232744" y="84059"/>
                  <a:pt x="1219616" y="72572"/>
                </a:cubicBezTo>
                <a:cubicBezTo>
                  <a:pt x="1158193" y="18827"/>
                  <a:pt x="1148791" y="19936"/>
                  <a:pt x="1088987" y="0"/>
                </a:cubicBezTo>
                <a:cubicBezTo>
                  <a:pt x="1035768" y="4838"/>
                  <a:pt x="982698" y="11778"/>
                  <a:pt x="929330" y="14515"/>
                </a:cubicBezTo>
                <a:cubicBezTo>
                  <a:pt x="793955" y="21457"/>
                  <a:pt x="658219" y="20574"/>
                  <a:pt x="522930" y="29029"/>
                </a:cubicBezTo>
                <a:cubicBezTo>
                  <a:pt x="503021" y="30273"/>
                  <a:pt x="484620" y="40722"/>
                  <a:pt x="464873" y="43543"/>
                </a:cubicBezTo>
                <a:cubicBezTo>
                  <a:pt x="416739" y="50419"/>
                  <a:pt x="368111" y="53220"/>
                  <a:pt x="319730" y="58058"/>
                </a:cubicBezTo>
                <a:cubicBezTo>
                  <a:pt x="300378" y="62896"/>
                  <a:pt x="280853" y="67092"/>
                  <a:pt x="261673" y="72572"/>
                </a:cubicBezTo>
                <a:cubicBezTo>
                  <a:pt x="115916" y="114216"/>
                  <a:pt x="341568" y="56227"/>
                  <a:pt x="160073" y="101600"/>
                </a:cubicBezTo>
                <a:lnTo>
                  <a:pt x="29444" y="87086"/>
                </a:ln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5" name="Rectangle 4"/>
          <p:cNvSpPr/>
          <p:nvPr/>
        </p:nvSpPr>
        <p:spPr>
          <a:xfrm>
            <a:off x="3003911" y="5051646"/>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4724400" y="4191000"/>
            <a:ext cx="582211"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5284840" y="4393724"/>
            <a:ext cx="575799"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5860639" y="4335666"/>
            <a:ext cx="556563"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ight Arrow 8"/>
          <p:cNvSpPr/>
          <p:nvPr/>
        </p:nvSpPr>
        <p:spPr bwMode="auto">
          <a:xfrm>
            <a:off x="2133600" y="756556"/>
            <a:ext cx="1295400" cy="25762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352538247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9459" name="Rectangle 3"/>
          <p:cNvSpPr>
            <a:spLocks noGrp="1" noChangeArrowheads="1"/>
          </p:cNvSpPr>
          <p:nvPr>
            <p:ph type="body" idx="1"/>
          </p:nvPr>
        </p:nvSpPr>
        <p:spPr>
          <a:xfrm>
            <a:off x="152399" y="152400"/>
            <a:ext cx="3962401" cy="3857624"/>
          </a:xfrm>
        </p:spPr>
        <p:txBody>
          <a:bodyPr/>
          <a:lstStyle/>
          <a:p>
            <a:pPr eaLnBrk="1" hangingPunct="1">
              <a:defRPr/>
            </a:pPr>
            <a:r>
              <a:rPr lang="en-US" dirty="0" smtClean="0"/>
              <a:t>Which one is A, B, and C?</a:t>
            </a:r>
          </a:p>
          <a:p>
            <a:pPr eaLnBrk="1" hangingPunct="1">
              <a:defRPr/>
            </a:pPr>
            <a:r>
              <a:rPr lang="en-US" sz="2800" dirty="0" smtClean="0">
                <a:solidFill>
                  <a:srgbClr val="FF99FF"/>
                </a:solidFill>
              </a:rPr>
              <a:t>A.) mRNA, DNA, Sugar Complex</a:t>
            </a:r>
          </a:p>
          <a:p>
            <a:pPr eaLnBrk="1" hangingPunct="1">
              <a:defRPr/>
            </a:pPr>
            <a:r>
              <a:rPr lang="en-US" sz="2800" dirty="0" smtClean="0">
                <a:solidFill>
                  <a:srgbClr val="FF9900"/>
                </a:solidFill>
              </a:rPr>
              <a:t>B.) Hydrogen Bond, mRNA, DNA wrap.</a:t>
            </a:r>
          </a:p>
          <a:p>
            <a:pPr eaLnBrk="1" hangingPunct="1">
              <a:defRPr/>
            </a:pPr>
            <a:r>
              <a:rPr lang="en-US" sz="2800" dirty="0" smtClean="0">
                <a:solidFill>
                  <a:srgbClr val="66FFCC"/>
                </a:solidFill>
              </a:rPr>
              <a:t>C.) </a:t>
            </a:r>
            <a:r>
              <a:rPr lang="en-US" sz="2800" dirty="0" smtClean="0">
                <a:solidFill>
                  <a:schemeClr val="bg1"/>
                </a:solidFill>
              </a:rPr>
              <a:t>Phosphate Group, 5 Carbon Sugar, Nitrogen Base</a:t>
            </a:r>
          </a:p>
          <a:p>
            <a:pPr eaLnBrk="1" hangingPunct="1">
              <a:defRPr/>
            </a:pPr>
            <a:r>
              <a:rPr lang="en-US" sz="2800" dirty="0" smtClean="0">
                <a:solidFill>
                  <a:srgbClr val="9933FF"/>
                </a:solidFill>
              </a:rPr>
              <a:t>D.) </a:t>
            </a:r>
            <a:r>
              <a:rPr lang="en-US" sz="2800" dirty="0" smtClean="0">
                <a:solidFill>
                  <a:schemeClr val="bg1"/>
                </a:solidFill>
              </a:rPr>
              <a:t>Enzymes, Helix, Ribosomal Unit.</a:t>
            </a:r>
          </a:p>
        </p:txBody>
      </p:sp>
      <p:pic>
        <p:nvPicPr>
          <p:cNvPr id="167939" name="Picture 5" descr="dna_molecu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28600"/>
            <a:ext cx="4419600" cy="6172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0185"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2" name="Freeform 1"/>
          <p:cNvSpPr/>
          <p:nvPr/>
        </p:nvSpPr>
        <p:spPr bwMode="auto">
          <a:xfrm>
            <a:off x="6545943" y="246743"/>
            <a:ext cx="1320800" cy="638628"/>
          </a:xfrm>
          <a:custGeom>
            <a:avLst/>
            <a:gdLst>
              <a:gd name="connsiteX0" fmla="*/ 290286 w 1320800"/>
              <a:gd name="connsiteY0" fmla="*/ 101600 h 638628"/>
              <a:gd name="connsiteX1" fmla="*/ 174171 w 1320800"/>
              <a:gd name="connsiteY1" fmla="*/ 130628 h 638628"/>
              <a:gd name="connsiteX2" fmla="*/ 87086 w 1320800"/>
              <a:gd name="connsiteY2" fmla="*/ 188686 h 638628"/>
              <a:gd name="connsiteX3" fmla="*/ 43543 w 1320800"/>
              <a:gd name="connsiteY3" fmla="*/ 217714 h 638628"/>
              <a:gd name="connsiteX4" fmla="*/ 0 w 1320800"/>
              <a:gd name="connsiteY4" fmla="*/ 246743 h 638628"/>
              <a:gd name="connsiteX5" fmla="*/ 14514 w 1320800"/>
              <a:gd name="connsiteY5" fmla="*/ 319314 h 638628"/>
              <a:gd name="connsiteX6" fmla="*/ 58057 w 1320800"/>
              <a:gd name="connsiteY6" fmla="*/ 348343 h 638628"/>
              <a:gd name="connsiteX7" fmla="*/ 145143 w 1320800"/>
              <a:gd name="connsiteY7" fmla="*/ 420914 h 638628"/>
              <a:gd name="connsiteX8" fmla="*/ 217714 w 1320800"/>
              <a:gd name="connsiteY8" fmla="*/ 478971 h 638628"/>
              <a:gd name="connsiteX9" fmla="*/ 304800 w 1320800"/>
              <a:gd name="connsiteY9" fmla="*/ 551543 h 638628"/>
              <a:gd name="connsiteX10" fmla="*/ 362857 w 1320800"/>
              <a:gd name="connsiteY10" fmla="*/ 580571 h 638628"/>
              <a:gd name="connsiteX11" fmla="*/ 508000 w 1320800"/>
              <a:gd name="connsiteY11" fmla="*/ 624114 h 638628"/>
              <a:gd name="connsiteX12" fmla="*/ 551543 w 1320800"/>
              <a:gd name="connsiteY12" fmla="*/ 638628 h 638628"/>
              <a:gd name="connsiteX13" fmla="*/ 827314 w 1320800"/>
              <a:gd name="connsiteY13" fmla="*/ 595086 h 638628"/>
              <a:gd name="connsiteX14" fmla="*/ 870857 w 1320800"/>
              <a:gd name="connsiteY14" fmla="*/ 580571 h 638628"/>
              <a:gd name="connsiteX15" fmla="*/ 914400 w 1320800"/>
              <a:gd name="connsiteY15" fmla="*/ 566057 h 638628"/>
              <a:gd name="connsiteX16" fmla="*/ 1103086 w 1320800"/>
              <a:gd name="connsiteY16" fmla="*/ 522514 h 638628"/>
              <a:gd name="connsiteX17" fmla="*/ 1146628 w 1320800"/>
              <a:gd name="connsiteY17" fmla="*/ 493486 h 638628"/>
              <a:gd name="connsiteX18" fmla="*/ 1233714 w 1320800"/>
              <a:gd name="connsiteY18" fmla="*/ 449943 h 638628"/>
              <a:gd name="connsiteX19" fmla="*/ 1262743 w 1320800"/>
              <a:gd name="connsiteY19" fmla="*/ 406400 h 638628"/>
              <a:gd name="connsiteX20" fmla="*/ 1306286 w 1320800"/>
              <a:gd name="connsiteY20" fmla="*/ 377371 h 638628"/>
              <a:gd name="connsiteX21" fmla="*/ 1320800 w 1320800"/>
              <a:gd name="connsiteY21" fmla="*/ 333828 h 638628"/>
              <a:gd name="connsiteX22" fmla="*/ 1291771 w 1320800"/>
              <a:gd name="connsiteY22" fmla="*/ 203200 h 638628"/>
              <a:gd name="connsiteX23" fmla="*/ 1248228 w 1320800"/>
              <a:gd name="connsiteY23" fmla="*/ 174171 h 638628"/>
              <a:gd name="connsiteX24" fmla="*/ 1190171 w 1320800"/>
              <a:gd name="connsiteY24" fmla="*/ 116114 h 638628"/>
              <a:gd name="connsiteX25" fmla="*/ 1117600 w 1320800"/>
              <a:gd name="connsiteY25" fmla="*/ 43543 h 638628"/>
              <a:gd name="connsiteX26" fmla="*/ 1030514 w 1320800"/>
              <a:gd name="connsiteY26" fmla="*/ 14514 h 638628"/>
              <a:gd name="connsiteX27" fmla="*/ 986971 w 1320800"/>
              <a:gd name="connsiteY27" fmla="*/ 0 h 638628"/>
              <a:gd name="connsiteX28" fmla="*/ 914400 w 1320800"/>
              <a:gd name="connsiteY28" fmla="*/ 14514 h 638628"/>
              <a:gd name="connsiteX29" fmla="*/ 870857 w 1320800"/>
              <a:gd name="connsiteY29" fmla="*/ 43543 h 638628"/>
              <a:gd name="connsiteX30" fmla="*/ 783771 w 1320800"/>
              <a:gd name="connsiteY30" fmla="*/ 72571 h 638628"/>
              <a:gd name="connsiteX31" fmla="*/ 783771 w 1320800"/>
              <a:gd name="connsiteY31" fmla="*/ 72571 h 638628"/>
              <a:gd name="connsiteX32" fmla="*/ 667657 w 1320800"/>
              <a:gd name="connsiteY32" fmla="*/ 101600 h 638628"/>
              <a:gd name="connsiteX33" fmla="*/ 159657 w 1320800"/>
              <a:gd name="connsiteY33" fmla="*/ 101600 h 638628"/>
              <a:gd name="connsiteX34" fmla="*/ 72571 w 1320800"/>
              <a:gd name="connsiteY34" fmla="*/ 130628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0800" h="638628">
                <a:moveTo>
                  <a:pt x="290286" y="101600"/>
                </a:moveTo>
                <a:cubicBezTo>
                  <a:pt x="270182" y="105621"/>
                  <a:pt x="199275" y="116681"/>
                  <a:pt x="174171" y="130628"/>
                </a:cubicBezTo>
                <a:cubicBezTo>
                  <a:pt x="143674" y="147571"/>
                  <a:pt x="116114" y="169334"/>
                  <a:pt x="87086" y="188686"/>
                </a:cubicBezTo>
                <a:lnTo>
                  <a:pt x="43543" y="217714"/>
                </a:lnTo>
                <a:lnTo>
                  <a:pt x="0" y="246743"/>
                </a:lnTo>
                <a:cubicBezTo>
                  <a:pt x="4838" y="270933"/>
                  <a:pt x="2275" y="297895"/>
                  <a:pt x="14514" y="319314"/>
                </a:cubicBezTo>
                <a:cubicBezTo>
                  <a:pt x="23169" y="334460"/>
                  <a:pt x="44656" y="337176"/>
                  <a:pt x="58057" y="348343"/>
                </a:cubicBezTo>
                <a:cubicBezTo>
                  <a:pt x="169805" y="441467"/>
                  <a:pt x="37041" y="348848"/>
                  <a:pt x="145143" y="420914"/>
                </a:cubicBezTo>
                <a:cubicBezTo>
                  <a:pt x="210062" y="518295"/>
                  <a:pt x="133586" y="422886"/>
                  <a:pt x="217714" y="478971"/>
                </a:cubicBezTo>
                <a:cubicBezTo>
                  <a:pt x="397830" y="599047"/>
                  <a:pt x="138596" y="456569"/>
                  <a:pt x="304800" y="551543"/>
                </a:cubicBezTo>
                <a:cubicBezTo>
                  <a:pt x="323586" y="562278"/>
                  <a:pt x="342768" y="572535"/>
                  <a:pt x="362857" y="580571"/>
                </a:cubicBezTo>
                <a:cubicBezTo>
                  <a:pt x="449092" y="615065"/>
                  <a:pt x="433150" y="602729"/>
                  <a:pt x="508000" y="624114"/>
                </a:cubicBezTo>
                <a:cubicBezTo>
                  <a:pt x="522711" y="628317"/>
                  <a:pt x="537029" y="633790"/>
                  <a:pt x="551543" y="638628"/>
                </a:cubicBezTo>
                <a:cubicBezTo>
                  <a:pt x="770728" y="621768"/>
                  <a:pt x="680389" y="644061"/>
                  <a:pt x="827314" y="595086"/>
                </a:cubicBezTo>
                <a:lnTo>
                  <a:pt x="870857" y="580571"/>
                </a:lnTo>
                <a:lnTo>
                  <a:pt x="914400" y="566057"/>
                </a:lnTo>
                <a:cubicBezTo>
                  <a:pt x="1015888" y="498397"/>
                  <a:pt x="891837" y="571263"/>
                  <a:pt x="1103086" y="522514"/>
                </a:cubicBezTo>
                <a:cubicBezTo>
                  <a:pt x="1120083" y="518592"/>
                  <a:pt x="1131026" y="501287"/>
                  <a:pt x="1146628" y="493486"/>
                </a:cubicBezTo>
                <a:cubicBezTo>
                  <a:pt x="1266816" y="433392"/>
                  <a:pt x="1108922" y="533136"/>
                  <a:pt x="1233714" y="449943"/>
                </a:cubicBezTo>
                <a:cubicBezTo>
                  <a:pt x="1243390" y="435429"/>
                  <a:pt x="1250408" y="418735"/>
                  <a:pt x="1262743" y="406400"/>
                </a:cubicBezTo>
                <a:cubicBezTo>
                  <a:pt x="1275078" y="394065"/>
                  <a:pt x="1295389" y="390993"/>
                  <a:pt x="1306286" y="377371"/>
                </a:cubicBezTo>
                <a:cubicBezTo>
                  <a:pt x="1315843" y="365424"/>
                  <a:pt x="1315962" y="348342"/>
                  <a:pt x="1320800" y="333828"/>
                </a:cubicBezTo>
                <a:cubicBezTo>
                  <a:pt x="1320651" y="332932"/>
                  <a:pt x="1306817" y="222007"/>
                  <a:pt x="1291771" y="203200"/>
                </a:cubicBezTo>
                <a:cubicBezTo>
                  <a:pt x="1280874" y="189578"/>
                  <a:pt x="1262742" y="183847"/>
                  <a:pt x="1248228" y="174171"/>
                </a:cubicBezTo>
                <a:cubicBezTo>
                  <a:pt x="1216561" y="79168"/>
                  <a:pt x="1260543" y="172412"/>
                  <a:pt x="1190171" y="116114"/>
                </a:cubicBezTo>
                <a:cubicBezTo>
                  <a:pt x="1111549" y="53217"/>
                  <a:pt x="1215575" y="87087"/>
                  <a:pt x="1117600" y="43543"/>
                </a:cubicBezTo>
                <a:cubicBezTo>
                  <a:pt x="1089638" y="31116"/>
                  <a:pt x="1059543" y="24190"/>
                  <a:pt x="1030514" y="14514"/>
                </a:cubicBezTo>
                <a:lnTo>
                  <a:pt x="986971" y="0"/>
                </a:lnTo>
                <a:cubicBezTo>
                  <a:pt x="962781" y="4838"/>
                  <a:pt x="937499" y="5852"/>
                  <a:pt x="914400" y="14514"/>
                </a:cubicBezTo>
                <a:cubicBezTo>
                  <a:pt x="898067" y="20639"/>
                  <a:pt x="886798" y="36458"/>
                  <a:pt x="870857" y="43543"/>
                </a:cubicBezTo>
                <a:cubicBezTo>
                  <a:pt x="842895" y="55970"/>
                  <a:pt x="812800" y="62895"/>
                  <a:pt x="783771" y="72571"/>
                </a:cubicBezTo>
                <a:lnTo>
                  <a:pt x="783771" y="72571"/>
                </a:lnTo>
                <a:lnTo>
                  <a:pt x="667657" y="101600"/>
                </a:lnTo>
                <a:cubicBezTo>
                  <a:pt x="460198" y="90075"/>
                  <a:pt x="364943" y="74824"/>
                  <a:pt x="159657" y="101600"/>
                </a:cubicBezTo>
                <a:cubicBezTo>
                  <a:pt x="129315" y="105558"/>
                  <a:pt x="72571" y="130628"/>
                  <a:pt x="72571" y="130628"/>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3" name="Freeform 2"/>
          <p:cNvSpPr/>
          <p:nvPr/>
        </p:nvSpPr>
        <p:spPr bwMode="auto">
          <a:xfrm>
            <a:off x="7155543" y="609600"/>
            <a:ext cx="1407886" cy="1698171"/>
          </a:xfrm>
          <a:custGeom>
            <a:avLst/>
            <a:gdLst>
              <a:gd name="connsiteX0" fmla="*/ 972457 w 1407886"/>
              <a:gd name="connsiteY0" fmla="*/ 0 h 1698171"/>
              <a:gd name="connsiteX1" fmla="*/ 827314 w 1407886"/>
              <a:gd name="connsiteY1" fmla="*/ 14514 h 1698171"/>
              <a:gd name="connsiteX2" fmla="*/ 783771 w 1407886"/>
              <a:gd name="connsiteY2" fmla="*/ 43543 h 1698171"/>
              <a:gd name="connsiteX3" fmla="*/ 740228 w 1407886"/>
              <a:gd name="connsiteY3" fmla="*/ 58057 h 1698171"/>
              <a:gd name="connsiteX4" fmla="*/ 653143 w 1407886"/>
              <a:gd name="connsiteY4" fmla="*/ 130629 h 1698171"/>
              <a:gd name="connsiteX5" fmla="*/ 609600 w 1407886"/>
              <a:gd name="connsiteY5" fmla="*/ 174171 h 1698171"/>
              <a:gd name="connsiteX6" fmla="*/ 522514 w 1407886"/>
              <a:gd name="connsiteY6" fmla="*/ 217714 h 1698171"/>
              <a:gd name="connsiteX7" fmla="*/ 449943 w 1407886"/>
              <a:gd name="connsiteY7" fmla="*/ 290286 h 1698171"/>
              <a:gd name="connsiteX8" fmla="*/ 406400 w 1407886"/>
              <a:gd name="connsiteY8" fmla="*/ 319314 h 1698171"/>
              <a:gd name="connsiteX9" fmla="*/ 362857 w 1407886"/>
              <a:gd name="connsiteY9" fmla="*/ 362857 h 1698171"/>
              <a:gd name="connsiteX10" fmla="*/ 275771 w 1407886"/>
              <a:gd name="connsiteY10" fmla="*/ 391886 h 1698171"/>
              <a:gd name="connsiteX11" fmla="*/ 232228 w 1407886"/>
              <a:gd name="connsiteY11" fmla="*/ 420914 h 1698171"/>
              <a:gd name="connsiteX12" fmla="*/ 203200 w 1407886"/>
              <a:gd name="connsiteY12" fmla="*/ 464457 h 1698171"/>
              <a:gd name="connsiteX13" fmla="*/ 116114 w 1407886"/>
              <a:gd name="connsiteY13" fmla="*/ 522514 h 1698171"/>
              <a:gd name="connsiteX14" fmla="*/ 87086 w 1407886"/>
              <a:gd name="connsiteY14" fmla="*/ 566057 h 1698171"/>
              <a:gd name="connsiteX15" fmla="*/ 0 w 1407886"/>
              <a:gd name="connsiteY15" fmla="*/ 653143 h 1698171"/>
              <a:gd name="connsiteX16" fmla="*/ 14514 w 1407886"/>
              <a:gd name="connsiteY16" fmla="*/ 769257 h 1698171"/>
              <a:gd name="connsiteX17" fmla="*/ 43543 w 1407886"/>
              <a:gd name="connsiteY17" fmla="*/ 856343 h 1698171"/>
              <a:gd name="connsiteX18" fmla="*/ 87086 w 1407886"/>
              <a:gd name="connsiteY18" fmla="*/ 957943 h 1698171"/>
              <a:gd name="connsiteX19" fmla="*/ 145143 w 1407886"/>
              <a:gd name="connsiteY19" fmla="*/ 1045029 h 1698171"/>
              <a:gd name="connsiteX20" fmla="*/ 174171 w 1407886"/>
              <a:gd name="connsiteY20" fmla="*/ 1088571 h 1698171"/>
              <a:gd name="connsiteX21" fmla="*/ 232228 w 1407886"/>
              <a:gd name="connsiteY21" fmla="*/ 1219200 h 1698171"/>
              <a:gd name="connsiteX22" fmla="*/ 275771 w 1407886"/>
              <a:gd name="connsiteY22" fmla="*/ 1262743 h 1698171"/>
              <a:gd name="connsiteX23" fmla="*/ 333828 w 1407886"/>
              <a:gd name="connsiteY23" fmla="*/ 1364343 h 1698171"/>
              <a:gd name="connsiteX24" fmla="*/ 391886 w 1407886"/>
              <a:gd name="connsiteY24" fmla="*/ 1451429 h 1698171"/>
              <a:gd name="connsiteX25" fmla="*/ 435428 w 1407886"/>
              <a:gd name="connsiteY25" fmla="*/ 1480457 h 1698171"/>
              <a:gd name="connsiteX26" fmla="*/ 508000 w 1407886"/>
              <a:gd name="connsiteY26" fmla="*/ 1553029 h 1698171"/>
              <a:gd name="connsiteX27" fmla="*/ 638628 w 1407886"/>
              <a:gd name="connsiteY27" fmla="*/ 1654629 h 1698171"/>
              <a:gd name="connsiteX28" fmla="*/ 725714 w 1407886"/>
              <a:gd name="connsiteY28" fmla="*/ 1698171 h 1698171"/>
              <a:gd name="connsiteX29" fmla="*/ 856343 w 1407886"/>
              <a:gd name="connsiteY29" fmla="*/ 1683657 h 1698171"/>
              <a:gd name="connsiteX30" fmla="*/ 943428 w 1407886"/>
              <a:gd name="connsiteY30" fmla="*/ 1654629 h 1698171"/>
              <a:gd name="connsiteX31" fmla="*/ 1132114 w 1407886"/>
              <a:gd name="connsiteY31" fmla="*/ 1611086 h 1698171"/>
              <a:gd name="connsiteX32" fmla="*/ 1190171 w 1407886"/>
              <a:gd name="connsiteY32" fmla="*/ 1524000 h 1698171"/>
              <a:gd name="connsiteX33" fmla="*/ 1248228 w 1407886"/>
              <a:gd name="connsiteY33" fmla="*/ 1436914 h 1698171"/>
              <a:gd name="connsiteX34" fmla="*/ 1262743 w 1407886"/>
              <a:gd name="connsiteY34" fmla="*/ 1393371 h 1698171"/>
              <a:gd name="connsiteX35" fmla="*/ 1306286 w 1407886"/>
              <a:gd name="connsiteY35" fmla="*/ 1364343 h 1698171"/>
              <a:gd name="connsiteX36" fmla="*/ 1349828 w 1407886"/>
              <a:gd name="connsiteY36" fmla="*/ 1277257 h 1698171"/>
              <a:gd name="connsiteX37" fmla="*/ 1378857 w 1407886"/>
              <a:gd name="connsiteY37" fmla="*/ 1233714 h 1698171"/>
              <a:gd name="connsiteX38" fmla="*/ 1364343 w 1407886"/>
              <a:gd name="connsiteY38" fmla="*/ 841829 h 1698171"/>
              <a:gd name="connsiteX39" fmla="*/ 1393371 w 1407886"/>
              <a:gd name="connsiteY39" fmla="*/ 188686 h 1698171"/>
              <a:gd name="connsiteX40" fmla="*/ 1407886 w 1407886"/>
              <a:gd name="connsiteY40" fmla="*/ 145143 h 1698171"/>
              <a:gd name="connsiteX41" fmla="*/ 1364343 w 1407886"/>
              <a:gd name="connsiteY41" fmla="*/ 101600 h 1698171"/>
              <a:gd name="connsiteX42" fmla="*/ 1233714 w 1407886"/>
              <a:gd name="connsiteY42" fmla="*/ 29029 h 1698171"/>
              <a:gd name="connsiteX43" fmla="*/ 1175657 w 1407886"/>
              <a:gd name="connsiteY43" fmla="*/ 14514 h 1698171"/>
              <a:gd name="connsiteX44" fmla="*/ 885371 w 1407886"/>
              <a:gd name="connsiteY44" fmla="*/ 29029 h 1698171"/>
              <a:gd name="connsiteX45" fmla="*/ 798286 w 1407886"/>
              <a:gd name="connsiteY45" fmla="*/ 58057 h 1698171"/>
              <a:gd name="connsiteX46" fmla="*/ 653143 w 1407886"/>
              <a:gd name="connsiteY46" fmla="*/ 101600 h 1698171"/>
              <a:gd name="connsiteX47" fmla="*/ 595086 w 1407886"/>
              <a:gd name="connsiteY47" fmla="*/ 130629 h 1698171"/>
              <a:gd name="connsiteX48" fmla="*/ 508000 w 1407886"/>
              <a:gd name="connsiteY48" fmla="*/ 159657 h 1698171"/>
              <a:gd name="connsiteX49" fmla="*/ 391886 w 1407886"/>
              <a:gd name="connsiteY49" fmla="*/ 203200 h 1698171"/>
              <a:gd name="connsiteX50" fmla="*/ 348343 w 1407886"/>
              <a:gd name="connsiteY50" fmla="*/ 232229 h 1698171"/>
              <a:gd name="connsiteX51" fmla="*/ 232228 w 1407886"/>
              <a:gd name="connsiteY51" fmla="*/ 261257 h 1698171"/>
              <a:gd name="connsiteX52" fmla="*/ 145143 w 1407886"/>
              <a:gd name="connsiteY52" fmla="*/ 290286 h 1698171"/>
              <a:gd name="connsiteX53" fmla="*/ 101600 w 1407886"/>
              <a:gd name="connsiteY53" fmla="*/ 304800 h 1698171"/>
              <a:gd name="connsiteX54" fmla="*/ 58057 w 1407886"/>
              <a:gd name="connsiteY54" fmla="*/ 333829 h 1698171"/>
              <a:gd name="connsiteX55" fmla="*/ 14514 w 1407886"/>
              <a:gd name="connsiteY55" fmla="*/ 348343 h 1698171"/>
              <a:gd name="connsiteX56" fmla="*/ 14514 w 1407886"/>
              <a:gd name="connsiteY56" fmla="*/ 362857 h 169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07886" h="1698171">
                <a:moveTo>
                  <a:pt x="972457" y="0"/>
                </a:moveTo>
                <a:cubicBezTo>
                  <a:pt x="924076" y="4838"/>
                  <a:pt x="874691" y="3581"/>
                  <a:pt x="827314" y="14514"/>
                </a:cubicBezTo>
                <a:cubicBezTo>
                  <a:pt x="810317" y="18436"/>
                  <a:pt x="799373" y="35742"/>
                  <a:pt x="783771" y="43543"/>
                </a:cubicBezTo>
                <a:cubicBezTo>
                  <a:pt x="770087" y="50385"/>
                  <a:pt x="754742" y="53219"/>
                  <a:pt x="740228" y="58057"/>
                </a:cubicBezTo>
                <a:cubicBezTo>
                  <a:pt x="613039" y="185249"/>
                  <a:pt x="774370" y="29608"/>
                  <a:pt x="653143" y="130629"/>
                </a:cubicBezTo>
                <a:cubicBezTo>
                  <a:pt x="637374" y="143769"/>
                  <a:pt x="625369" y="161031"/>
                  <a:pt x="609600" y="174171"/>
                </a:cubicBezTo>
                <a:cubicBezTo>
                  <a:pt x="572083" y="205435"/>
                  <a:pt x="566156" y="203167"/>
                  <a:pt x="522514" y="217714"/>
                </a:cubicBezTo>
                <a:cubicBezTo>
                  <a:pt x="406395" y="295128"/>
                  <a:pt x="546709" y="193520"/>
                  <a:pt x="449943" y="290286"/>
                </a:cubicBezTo>
                <a:cubicBezTo>
                  <a:pt x="437608" y="302621"/>
                  <a:pt x="419801" y="308147"/>
                  <a:pt x="406400" y="319314"/>
                </a:cubicBezTo>
                <a:cubicBezTo>
                  <a:pt x="390631" y="332455"/>
                  <a:pt x="380800" y="352888"/>
                  <a:pt x="362857" y="362857"/>
                </a:cubicBezTo>
                <a:cubicBezTo>
                  <a:pt x="336109" y="377717"/>
                  <a:pt x="301231" y="374913"/>
                  <a:pt x="275771" y="391886"/>
                </a:cubicBezTo>
                <a:lnTo>
                  <a:pt x="232228" y="420914"/>
                </a:lnTo>
                <a:cubicBezTo>
                  <a:pt x="222552" y="435428"/>
                  <a:pt x="216328" y="452970"/>
                  <a:pt x="203200" y="464457"/>
                </a:cubicBezTo>
                <a:cubicBezTo>
                  <a:pt x="176944" y="487431"/>
                  <a:pt x="116114" y="522514"/>
                  <a:pt x="116114" y="522514"/>
                </a:cubicBezTo>
                <a:cubicBezTo>
                  <a:pt x="106438" y="537028"/>
                  <a:pt x="98675" y="553019"/>
                  <a:pt x="87086" y="566057"/>
                </a:cubicBezTo>
                <a:cubicBezTo>
                  <a:pt x="59812" y="596740"/>
                  <a:pt x="0" y="653143"/>
                  <a:pt x="0" y="653143"/>
                </a:cubicBezTo>
                <a:cubicBezTo>
                  <a:pt x="4838" y="691848"/>
                  <a:pt x="6341" y="731117"/>
                  <a:pt x="14514" y="769257"/>
                </a:cubicBezTo>
                <a:cubicBezTo>
                  <a:pt x="20925" y="799177"/>
                  <a:pt x="33867" y="827314"/>
                  <a:pt x="43543" y="856343"/>
                </a:cubicBezTo>
                <a:cubicBezTo>
                  <a:pt x="58559" y="901392"/>
                  <a:pt x="60180" y="913100"/>
                  <a:pt x="87086" y="957943"/>
                </a:cubicBezTo>
                <a:cubicBezTo>
                  <a:pt x="105036" y="987859"/>
                  <a:pt x="125791" y="1016000"/>
                  <a:pt x="145143" y="1045029"/>
                </a:cubicBezTo>
                <a:cubicBezTo>
                  <a:pt x="154819" y="1059543"/>
                  <a:pt x="168655" y="1072023"/>
                  <a:pt x="174171" y="1088571"/>
                </a:cubicBezTo>
                <a:cubicBezTo>
                  <a:pt x="195266" y="1151856"/>
                  <a:pt x="193895" y="1173200"/>
                  <a:pt x="232228" y="1219200"/>
                </a:cubicBezTo>
                <a:cubicBezTo>
                  <a:pt x="245369" y="1234969"/>
                  <a:pt x="262630" y="1246974"/>
                  <a:pt x="275771" y="1262743"/>
                </a:cubicBezTo>
                <a:cubicBezTo>
                  <a:pt x="311638" y="1305783"/>
                  <a:pt x="303404" y="1313637"/>
                  <a:pt x="333828" y="1364343"/>
                </a:cubicBezTo>
                <a:cubicBezTo>
                  <a:pt x="351778" y="1394259"/>
                  <a:pt x="362857" y="1432076"/>
                  <a:pt x="391886" y="1451429"/>
                </a:cubicBezTo>
                <a:lnTo>
                  <a:pt x="435428" y="1480457"/>
                </a:lnTo>
                <a:cubicBezTo>
                  <a:pt x="488647" y="1560284"/>
                  <a:pt x="435429" y="1492554"/>
                  <a:pt x="508000" y="1553029"/>
                </a:cubicBezTo>
                <a:cubicBezTo>
                  <a:pt x="558089" y="1594770"/>
                  <a:pt x="565268" y="1630176"/>
                  <a:pt x="638628" y="1654629"/>
                </a:cubicBezTo>
                <a:cubicBezTo>
                  <a:pt x="698720" y="1674659"/>
                  <a:pt x="669441" y="1660657"/>
                  <a:pt x="725714" y="1698171"/>
                </a:cubicBezTo>
                <a:cubicBezTo>
                  <a:pt x="769257" y="1693333"/>
                  <a:pt x="813383" y="1692249"/>
                  <a:pt x="856343" y="1683657"/>
                </a:cubicBezTo>
                <a:cubicBezTo>
                  <a:pt x="886347" y="1677656"/>
                  <a:pt x="913743" y="1662050"/>
                  <a:pt x="943428" y="1654629"/>
                </a:cubicBezTo>
                <a:cubicBezTo>
                  <a:pt x="1083476" y="1619617"/>
                  <a:pt x="1020422" y="1633424"/>
                  <a:pt x="1132114" y="1611086"/>
                </a:cubicBezTo>
                <a:cubicBezTo>
                  <a:pt x="1159872" y="1527811"/>
                  <a:pt x="1126750" y="1605542"/>
                  <a:pt x="1190171" y="1524000"/>
                </a:cubicBezTo>
                <a:cubicBezTo>
                  <a:pt x="1211590" y="1496461"/>
                  <a:pt x="1237195" y="1470012"/>
                  <a:pt x="1248228" y="1436914"/>
                </a:cubicBezTo>
                <a:cubicBezTo>
                  <a:pt x="1253066" y="1422400"/>
                  <a:pt x="1253185" y="1405318"/>
                  <a:pt x="1262743" y="1393371"/>
                </a:cubicBezTo>
                <a:cubicBezTo>
                  <a:pt x="1273640" y="1379750"/>
                  <a:pt x="1291772" y="1374019"/>
                  <a:pt x="1306286" y="1364343"/>
                </a:cubicBezTo>
                <a:cubicBezTo>
                  <a:pt x="1389482" y="1239546"/>
                  <a:pt x="1289732" y="1397449"/>
                  <a:pt x="1349828" y="1277257"/>
                </a:cubicBezTo>
                <a:cubicBezTo>
                  <a:pt x="1357629" y="1261655"/>
                  <a:pt x="1369181" y="1248228"/>
                  <a:pt x="1378857" y="1233714"/>
                </a:cubicBezTo>
                <a:cubicBezTo>
                  <a:pt x="1374019" y="1103086"/>
                  <a:pt x="1364343" y="972547"/>
                  <a:pt x="1364343" y="841829"/>
                </a:cubicBezTo>
                <a:cubicBezTo>
                  <a:pt x="1364343" y="708980"/>
                  <a:pt x="1342821" y="390884"/>
                  <a:pt x="1393371" y="188686"/>
                </a:cubicBezTo>
                <a:cubicBezTo>
                  <a:pt x="1397082" y="173843"/>
                  <a:pt x="1403048" y="159657"/>
                  <a:pt x="1407886" y="145143"/>
                </a:cubicBezTo>
                <a:cubicBezTo>
                  <a:pt x="1393372" y="130629"/>
                  <a:pt x="1380546" y="114202"/>
                  <a:pt x="1364343" y="101600"/>
                </a:cubicBezTo>
                <a:cubicBezTo>
                  <a:pt x="1303976" y="54648"/>
                  <a:pt x="1293055" y="45984"/>
                  <a:pt x="1233714" y="29029"/>
                </a:cubicBezTo>
                <a:cubicBezTo>
                  <a:pt x="1214534" y="23549"/>
                  <a:pt x="1195009" y="19352"/>
                  <a:pt x="1175657" y="14514"/>
                </a:cubicBezTo>
                <a:cubicBezTo>
                  <a:pt x="1078895" y="19352"/>
                  <a:pt x="981615" y="17924"/>
                  <a:pt x="885371" y="29029"/>
                </a:cubicBezTo>
                <a:cubicBezTo>
                  <a:pt x="854974" y="32536"/>
                  <a:pt x="827971" y="50636"/>
                  <a:pt x="798286" y="58057"/>
                </a:cubicBezTo>
                <a:cubicBezTo>
                  <a:pt x="756614" y="68475"/>
                  <a:pt x="688484" y="83929"/>
                  <a:pt x="653143" y="101600"/>
                </a:cubicBezTo>
                <a:cubicBezTo>
                  <a:pt x="633791" y="111276"/>
                  <a:pt x="615175" y="122593"/>
                  <a:pt x="595086" y="130629"/>
                </a:cubicBezTo>
                <a:cubicBezTo>
                  <a:pt x="566676" y="141993"/>
                  <a:pt x="535368" y="145973"/>
                  <a:pt x="508000" y="159657"/>
                </a:cubicBezTo>
                <a:cubicBezTo>
                  <a:pt x="432101" y="197607"/>
                  <a:pt x="470934" y="183438"/>
                  <a:pt x="391886" y="203200"/>
                </a:cubicBezTo>
                <a:cubicBezTo>
                  <a:pt x="377372" y="212876"/>
                  <a:pt x="363945" y="224428"/>
                  <a:pt x="348343" y="232229"/>
                </a:cubicBezTo>
                <a:cubicBezTo>
                  <a:pt x="313112" y="249845"/>
                  <a:pt x="268662" y="251320"/>
                  <a:pt x="232228" y="261257"/>
                </a:cubicBezTo>
                <a:cubicBezTo>
                  <a:pt x="202708" y="269308"/>
                  <a:pt x="174171" y="280610"/>
                  <a:pt x="145143" y="290286"/>
                </a:cubicBezTo>
                <a:lnTo>
                  <a:pt x="101600" y="304800"/>
                </a:lnTo>
                <a:cubicBezTo>
                  <a:pt x="87086" y="314476"/>
                  <a:pt x="73659" y="326028"/>
                  <a:pt x="58057" y="333829"/>
                </a:cubicBezTo>
                <a:cubicBezTo>
                  <a:pt x="44373" y="340671"/>
                  <a:pt x="27244" y="339857"/>
                  <a:pt x="14514" y="348343"/>
                </a:cubicBezTo>
                <a:cubicBezTo>
                  <a:pt x="10489" y="351027"/>
                  <a:pt x="14514" y="358019"/>
                  <a:pt x="14514" y="362857"/>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4" name="Freeform 3"/>
          <p:cNvSpPr/>
          <p:nvPr/>
        </p:nvSpPr>
        <p:spPr bwMode="auto">
          <a:xfrm>
            <a:off x="7256727" y="2206171"/>
            <a:ext cx="1480873" cy="914400"/>
          </a:xfrm>
          <a:custGeom>
            <a:avLst/>
            <a:gdLst>
              <a:gd name="connsiteX0" fmla="*/ 421330 w 1480873"/>
              <a:gd name="connsiteY0" fmla="*/ 87086 h 914400"/>
              <a:gd name="connsiteX1" fmla="*/ 116530 w 1480873"/>
              <a:gd name="connsiteY1" fmla="*/ 87086 h 914400"/>
              <a:gd name="connsiteX2" fmla="*/ 29444 w 1480873"/>
              <a:gd name="connsiteY2" fmla="*/ 116115 h 914400"/>
              <a:gd name="connsiteX3" fmla="*/ 416 w 1480873"/>
              <a:gd name="connsiteY3" fmla="*/ 203200 h 914400"/>
              <a:gd name="connsiteX4" fmla="*/ 29444 w 1480873"/>
              <a:gd name="connsiteY4" fmla="*/ 377372 h 914400"/>
              <a:gd name="connsiteX5" fmla="*/ 43959 w 1480873"/>
              <a:gd name="connsiteY5" fmla="*/ 420915 h 914400"/>
              <a:gd name="connsiteX6" fmla="*/ 160073 w 1480873"/>
              <a:gd name="connsiteY6" fmla="*/ 551543 h 914400"/>
              <a:gd name="connsiteX7" fmla="*/ 247159 w 1480873"/>
              <a:gd name="connsiteY7" fmla="*/ 624115 h 914400"/>
              <a:gd name="connsiteX8" fmla="*/ 276187 w 1480873"/>
              <a:gd name="connsiteY8" fmla="*/ 667658 h 914400"/>
              <a:gd name="connsiteX9" fmla="*/ 479387 w 1480873"/>
              <a:gd name="connsiteY9" fmla="*/ 783772 h 914400"/>
              <a:gd name="connsiteX10" fmla="*/ 537444 w 1480873"/>
              <a:gd name="connsiteY10" fmla="*/ 798286 h 914400"/>
              <a:gd name="connsiteX11" fmla="*/ 580987 w 1480873"/>
              <a:gd name="connsiteY11" fmla="*/ 812800 h 914400"/>
              <a:gd name="connsiteX12" fmla="*/ 697102 w 1480873"/>
              <a:gd name="connsiteY12" fmla="*/ 841829 h 914400"/>
              <a:gd name="connsiteX13" fmla="*/ 900302 w 1480873"/>
              <a:gd name="connsiteY13" fmla="*/ 899886 h 914400"/>
              <a:gd name="connsiteX14" fmla="*/ 958359 w 1480873"/>
              <a:gd name="connsiteY14" fmla="*/ 914400 h 914400"/>
              <a:gd name="connsiteX15" fmla="*/ 1147044 w 1480873"/>
              <a:gd name="connsiteY15" fmla="*/ 899886 h 914400"/>
              <a:gd name="connsiteX16" fmla="*/ 1190587 w 1480873"/>
              <a:gd name="connsiteY16" fmla="*/ 885372 h 914400"/>
              <a:gd name="connsiteX17" fmla="*/ 1277673 w 1480873"/>
              <a:gd name="connsiteY17" fmla="*/ 812800 h 914400"/>
              <a:gd name="connsiteX18" fmla="*/ 1306702 w 1480873"/>
              <a:gd name="connsiteY18" fmla="*/ 769258 h 914400"/>
              <a:gd name="connsiteX19" fmla="*/ 1350244 w 1480873"/>
              <a:gd name="connsiteY19" fmla="*/ 740229 h 914400"/>
              <a:gd name="connsiteX20" fmla="*/ 1364759 w 1480873"/>
              <a:gd name="connsiteY20" fmla="*/ 696686 h 914400"/>
              <a:gd name="connsiteX21" fmla="*/ 1422816 w 1480873"/>
              <a:gd name="connsiteY21" fmla="*/ 609600 h 914400"/>
              <a:gd name="connsiteX22" fmla="*/ 1437330 w 1480873"/>
              <a:gd name="connsiteY22" fmla="*/ 566058 h 914400"/>
              <a:gd name="connsiteX23" fmla="*/ 1466359 w 1480873"/>
              <a:gd name="connsiteY23" fmla="*/ 522515 h 914400"/>
              <a:gd name="connsiteX24" fmla="*/ 1480873 w 1480873"/>
              <a:gd name="connsiteY24" fmla="*/ 464458 h 914400"/>
              <a:gd name="connsiteX25" fmla="*/ 1451844 w 1480873"/>
              <a:gd name="connsiteY25" fmla="*/ 319315 h 914400"/>
              <a:gd name="connsiteX26" fmla="*/ 1335730 w 1480873"/>
              <a:gd name="connsiteY26" fmla="*/ 188686 h 914400"/>
              <a:gd name="connsiteX27" fmla="*/ 1292187 w 1480873"/>
              <a:gd name="connsiteY27" fmla="*/ 159658 h 914400"/>
              <a:gd name="connsiteX28" fmla="*/ 1248644 w 1480873"/>
              <a:gd name="connsiteY28" fmla="*/ 116115 h 914400"/>
              <a:gd name="connsiteX29" fmla="*/ 1219616 w 1480873"/>
              <a:gd name="connsiteY29" fmla="*/ 72572 h 914400"/>
              <a:gd name="connsiteX30" fmla="*/ 1088987 w 1480873"/>
              <a:gd name="connsiteY30" fmla="*/ 0 h 914400"/>
              <a:gd name="connsiteX31" fmla="*/ 929330 w 1480873"/>
              <a:gd name="connsiteY31" fmla="*/ 14515 h 914400"/>
              <a:gd name="connsiteX32" fmla="*/ 522930 w 1480873"/>
              <a:gd name="connsiteY32" fmla="*/ 29029 h 914400"/>
              <a:gd name="connsiteX33" fmla="*/ 464873 w 1480873"/>
              <a:gd name="connsiteY33" fmla="*/ 43543 h 914400"/>
              <a:gd name="connsiteX34" fmla="*/ 319730 w 1480873"/>
              <a:gd name="connsiteY34" fmla="*/ 58058 h 914400"/>
              <a:gd name="connsiteX35" fmla="*/ 261673 w 1480873"/>
              <a:gd name="connsiteY35" fmla="*/ 72572 h 914400"/>
              <a:gd name="connsiteX36" fmla="*/ 160073 w 1480873"/>
              <a:gd name="connsiteY36" fmla="*/ 101600 h 914400"/>
              <a:gd name="connsiteX37" fmla="*/ 29444 w 1480873"/>
              <a:gd name="connsiteY37" fmla="*/ 8708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80873" h="914400">
                <a:moveTo>
                  <a:pt x="421330" y="87086"/>
                </a:moveTo>
                <a:cubicBezTo>
                  <a:pt x="290645" y="60949"/>
                  <a:pt x="316976" y="59752"/>
                  <a:pt x="116530" y="87086"/>
                </a:cubicBezTo>
                <a:cubicBezTo>
                  <a:pt x="86212" y="91220"/>
                  <a:pt x="29444" y="116115"/>
                  <a:pt x="29444" y="116115"/>
                </a:cubicBezTo>
                <a:cubicBezTo>
                  <a:pt x="19768" y="145143"/>
                  <a:pt x="-3379" y="172838"/>
                  <a:pt x="416" y="203200"/>
                </a:cubicBezTo>
                <a:cubicBezTo>
                  <a:pt x="12194" y="297430"/>
                  <a:pt x="8134" y="302788"/>
                  <a:pt x="29444" y="377372"/>
                </a:cubicBezTo>
                <a:cubicBezTo>
                  <a:pt x="33647" y="392083"/>
                  <a:pt x="37117" y="407231"/>
                  <a:pt x="43959" y="420915"/>
                </a:cubicBezTo>
                <a:cubicBezTo>
                  <a:pt x="69861" y="472719"/>
                  <a:pt x="121600" y="513070"/>
                  <a:pt x="160073" y="551543"/>
                </a:cubicBezTo>
                <a:cubicBezTo>
                  <a:pt x="215952" y="607422"/>
                  <a:pt x="186536" y="583699"/>
                  <a:pt x="247159" y="624115"/>
                </a:cubicBezTo>
                <a:cubicBezTo>
                  <a:pt x="256835" y="638629"/>
                  <a:pt x="263059" y="656171"/>
                  <a:pt x="276187" y="667658"/>
                </a:cubicBezTo>
                <a:cubicBezTo>
                  <a:pt x="310738" y="697890"/>
                  <a:pt x="441889" y="774398"/>
                  <a:pt x="479387" y="783772"/>
                </a:cubicBezTo>
                <a:cubicBezTo>
                  <a:pt x="498739" y="788610"/>
                  <a:pt x="518264" y="792806"/>
                  <a:pt x="537444" y="798286"/>
                </a:cubicBezTo>
                <a:cubicBezTo>
                  <a:pt x="552155" y="802489"/>
                  <a:pt x="566227" y="808774"/>
                  <a:pt x="580987" y="812800"/>
                </a:cubicBezTo>
                <a:cubicBezTo>
                  <a:pt x="619477" y="823297"/>
                  <a:pt x="659253" y="829212"/>
                  <a:pt x="697102" y="841829"/>
                </a:cubicBezTo>
                <a:cubicBezTo>
                  <a:pt x="822037" y="883475"/>
                  <a:pt x="754501" y="863437"/>
                  <a:pt x="900302" y="899886"/>
                </a:cubicBezTo>
                <a:lnTo>
                  <a:pt x="958359" y="914400"/>
                </a:lnTo>
                <a:cubicBezTo>
                  <a:pt x="1021254" y="909562"/>
                  <a:pt x="1084450" y="907710"/>
                  <a:pt x="1147044" y="899886"/>
                </a:cubicBezTo>
                <a:cubicBezTo>
                  <a:pt x="1162225" y="897988"/>
                  <a:pt x="1176903" y="892214"/>
                  <a:pt x="1190587" y="885372"/>
                </a:cubicBezTo>
                <a:cubicBezTo>
                  <a:pt x="1223207" y="869062"/>
                  <a:pt x="1254745" y="840314"/>
                  <a:pt x="1277673" y="812800"/>
                </a:cubicBezTo>
                <a:cubicBezTo>
                  <a:pt x="1288840" y="799399"/>
                  <a:pt x="1294367" y="781593"/>
                  <a:pt x="1306702" y="769258"/>
                </a:cubicBezTo>
                <a:cubicBezTo>
                  <a:pt x="1319037" y="756923"/>
                  <a:pt x="1335730" y="749905"/>
                  <a:pt x="1350244" y="740229"/>
                </a:cubicBezTo>
                <a:cubicBezTo>
                  <a:pt x="1355082" y="725715"/>
                  <a:pt x="1357329" y="710060"/>
                  <a:pt x="1364759" y="696686"/>
                </a:cubicBezTo>
                <a:cubicBezTo>
                  <a:pt x="1381702" y="666188"/>
                  <a:pt x="1422816" y="609600"/>
                  <a:pt x="1422816" y="609600"/>
                </a:cubicBezTo>
                <a:cubicBezTo>
                  <a:pt x="1427654" y="595086"/>
                  <a:pt x="1430488" y="579742"/>
                  <a:pt x="1437330" y="566058"/>
                </a:cubicBezTo>
                <a:cubicBezTo>
                  <a:pt x="1445131" y="550456"/>
                  <a:pt x="1459487" y="538549"/>
                  <a:pt x="1466359" y="522515"/>
                </a:cubicBezTo>
                <a:cubicBezTo>
                  <a:pt x="1474217" y="504180"/>
                  <a:pt x="1476035" y="483810"/>
                  <a:pt x="1480873" y="464458"/>
                </a:cubicBezTo>
                <a:cubicBezTo>
                  <a:pt x="1475523" y="427007"/>
                  <a:pt x="1472112" y="359851"/>
                  <a:pt x="1451844" y="319315"/>
                </a:cubicBezTo>
                <a:cubicBezTo>
                  <a:pt x="1430029" y="275686"/>
                  <a:pt x="1364584" y="207921"/>
                  <a:pt x="1335730" y="188686"/>
                </a:cubicBezTo>
                <a:cubicBezTo>
                  <a:pt x="1321216" y="179010"/>
                  <a:pt x="1305588" y="170825"/>
                  <a:pt x="1292187" y="159658"/>
                </a:cubicBezTo>
                <a:cubicBezTo>
                  <a:pt x="1276418" y="146517"/>
                  <a:pt x="1261785" y="131884"/>
                  <a:pt x="1248644" y="116115"/>
                </a:cubicBezTo>
                <a:cubicBezTo>
                  <a:pt x="1237477" y="102714"/>
                  <a:pt x="1232744" y="84059"/>
                  <a:pt x="1219616" y="72572"/>
                </a:cubicBezTo>
                <a:cubicBezTo>
                  <a:pt x="1158193" y="18827"/>
                  <a:pt x="1148791" y="19936"/>
                  <a:pt x="1088987" y="0"/>
                </a:cubicBezTo>
                <a:cubicBezTo>
                  <a:pt x="1035768" y="4838"/>
                  <a:pt x="982698" y="11778"/>
                  <a:pt x="929330" y="14515"/>
                </a:cubicBezTo>
                <a:cubicBezTo>
                  <a:pt x="793955" y="21457"/>
                  <a:pt x="658219" y="20574"/>
                  <a:pt x="522930" y="29029"/>
                </a:cubicBezTo>
                <a:cubicBezTo>
                  <a:pt x="503021" y="30273"/>
                  <a:pt x="484620" y="40722"/>
                  <a:pt x="464873" y="43543"/>
                </a:cubicBezTo>
                <a:cubicBezTo>
                  <a:pt x="416739" y="50419"/>
                  <a:pt x="368111" y="53220"/>
                  <a:pt x="319730" y="58058"/>
                </a:cubicBezTo>
                <a:cubicBezTo>
                  <a:pt x="300378" y="62896"/>
                  <a:pt x="280853" y="67092"/>
                  <a:pt x="261673" y="72572"/>
                </a:cubicBezTo>
                <a:cubicBezTo>
                  <a:pt x="115916" y="114216"/>
                  <a:pt x="341568" y="56227"/>
                  <a:pt x="160073" y="101600"/>
                </a:cubicBezTo>
                <a:lnTo>
                  <a:pt x="29444" y="87086"/>
                </a:ln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5" name="Rectangle 4"/>
          <p:cNvSpPr/>
          <p:nvPr/>
        </p:nvSpPr>
        <p:spPr>
          <a:xfrm>
            <a:off x="3003911" y="5051646"/>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4724400" y="4191000"/>
            <a:ext cx="582211"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5284840" y="4393724"/>
            <a:ext cx="575799"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5860639" y="4335666"/>
            <a:ext cx="556563"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ight Arrow 8"/>
          <p:cNvSpPr/>
          <p:nvPr/>
        </p:nvSpPr>
        <p:spPr bwMode="auto">
          <a:xfrm>
            <a:off x="2133600" y="756556"/>
            <a:ext cx="1295400" cy="25762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94654182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9459" name="Rectangle 3"/>
          <p:cNvSpPr>
            <a:spLocks noGrp="1" noChangeArrowheads="1"/>
          </p:cNvSpPr>
          <p:nvPr>
            <p:ph type="body" idx="1"/>
          </p:nvPr>
        </p:nvSpPr>
        <p:spPr>
          <a:xfrm>
            <a:off x="152399" y="152400"/>
            <a:ext cx="3962401" cy="3857624"/>
          </a:xfrm>
        </p:spPr>
        <p:txBody>
          <a:bodyPr/>
          <a:lstStyle/>
          <a:p>
            <a:pPr eaLnBrk="1" hangingPunct="1">
              <a:defRPr/>
            </a:pPr>
            <a:r>
              <a:rPr lang="en-US" dirty="0" smtClean="0"/>
              <a:t>Which one is A, B, and C?</a:t>
            </a:r>
          </a:p>
          <a:p>
            <a:pPr eaLnBrk="1" hangingPunct="1">
              <a:defRPr/>
            </a:pPr>
            <a:r>
              <a:rPr lang="en-US" sz="2800" dirty="0" smtClean="0">
                <a:solidFill>
                  <a:srgbClr val="FF99FF"/>
                </a:solidFill>
              </a:rPr>
              <a:t>A.) mRNA, DNA, Sugar Complex</a:t>
            </a:r>
          </a:p>
          <a:p>
            <a:pPr eaLnBrk="1" hangingPunct="1">
              <a:defRPr/>
            </a:pPr>
            <a:r>
              <a:rPr lang="en-US" sz="2800" dirty="0" smtClean="0">
                <a:solidFill>
                  <a:srgbClr val="FF9900"/>
                </a:solidFill>
              </a:rPr>
              <a:t>B.) Hydrogen Bond, mRNA, DNA wrap.</a:t>
            </a:r>
          </a:p>
          <a:p>
            <a:pPr eaLnBrk="1" hangingPunct="1">
              <a:defRPr/>
            </a:pPr>
            <a:r>
              <a:rPr lang="en-US" sz="2800" dirty="0" smtClean="0">
                <a:solidFill>
                  <a:srgbClr val="66FFCC"/>
                </a:solidFill>
              </a:rPr>
              <a:t>C.) Phosphate Group, 5 Carbon Sugar, Nitrogen Base</a:t>
            </a:r>
          </a:p>
          <a:p>
            <a:pPr eaLnBrk="1" hangingPunct="1">
              <a:defRPr/>
            </a:pPr>
            <a:r>
              <a:rPr lang="en-US" sz="2800" dirty="0" smtClean="0">
                <a:solidFill>
                  <a:srgbClr val="9933FF"/>
                </a:solidFill>
              </a:rPr>
              <a:t>D.) </a:t>
            </a:r>
            <a:r>
              <a:rPr lang="en-US" sz="2800" dirty="0" smtClean="0">
                <a:solidFill>
                  <a:schemeClr val="bg1"/>
                </a:solidFill>
              </a:rPr>
              <a:t>Enzymes, Helix, Ribosomal Unit.</a:t>
            </a:r>
          </a:p>
        </p:txBody>
      </p:sp>
      <p:pic>
        <p:nvPicPr>
          <p:cNvPr id="167939" name="Picture 5" descr="dna_molecu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28600"/>
            <a:ext cx="4419600" cy="6172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0185"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2" name="Freeform 1"/>
          <p:cNvSpPr/>
          <p:nvPr/>
        </p:nvSpPr>
        <p:spPr bwMode="auto">
          <a:xfrm>
            <a:off x="6545943" y="246743"/>
            <a:ext cx="1320800" cy="638628"/>
          </a:xfrm>
          <a:custGeom>
            <a:avLst/>
            <a:gdLst>
              <a:gd name="connsiteX0" fmla="*/ 290286 w 1320800"/>
              <a:gd name="connsiteY0" fmla="*/ 101600 h 638628"/>
              <a:gd name="connsiteX1" fmla="*/ 174171 w 1320800"/>
              <a:gd name="connsiteY1" fmla="*/ 130628 h 638628"/>
              <a:gd name="connsiteX2" fmla="*/ 87086 w 1320800"/>
              <a:gd name="connsiteY2" fmla="*/ 188686 h 638628"/>
              <a:gd name="connsiteX3" fmla="*/ 43543 w 1320800"/>
              <a:gd name="connsiteY3" fmla="*/ 217714 h 638628"/>
              <a:gd name="connsiteX4" fmla="*/ 0 w 1320800"/>
              <a:gd name="connsiteY4" fmla="*/ 246743 h 638628"/>
              <a:gd name="connsiteX5" fmla="*/ 14514 w 1320800"/>
              <a:gd name="connsiteY5" fmla="*/ 319314 h 638628"/>
              <a:gd name="connsiteX6" fmla="*/ 58057 w 1320800"/>
              <a:gd name="connsiteY6" fmla="*/ 348343 h 638628"/>
              <a:gd name="connsiteX7" fmla="*/ 145143 w 1320800"/>
              <a:gd name="connsiteY7" fmla="*/ 420914 h 638628"/>
              <a:gd name="connsiteX8" fmla="*/ 217714 w 1320800"/>
              <a:gd name="connsiteY8" fmla="*/ 478971 h 638628"/>
              <a:gd name="connsiteX9" fmla="*/ 304800 w 1320800"/>
              <a:gd name="connsiteY9" fmla="*/ 551543 h 638628"/>
              <a:gd name="connsiteX10" fmla="*/ 362857 w 1320800"/>
              <a:gd name="connsiteY10" fmla="*/ 580571 h 638628"/>
              <a:gd name="connsiteX11" fmla="*/ 508000 w 1320800"/>
              <a:gd name="connsiteY11" fmla="*/ 624114 h 638628"/>
              <a:gd name="connsiteX12" fmla="*/ 551543 w 1320800"/>
              <a:gd name="connsiteY12" fmla="*/ 638628 h 638628"/>
              <a:gd name="connsiteX13" fmla="*/ 827314 w 1320800"/>
              <a:gd name="connsiteY13" fmla="*/ 595086 h 638628"/>
              <a:gd name="connsiteX14" fmla="*/ 870857 w 1320800"/>
              <a:gd name="connsiteY14" fmla="*/ 580571 h 638628"/>
              <a:gd name="connsiteX15" fmla="*/ 914400 w 1320800"/>
              <a:gd name="connsiteY15" fmla="*/ 566057 h 638628"/>
              <a:gd name="connsiteX16" fmla="*/ 1103086 w 1320800"/>
              <a:gd name="connsiteY16" fmla="*/ 522514 h 638628"/>
              <a:gd name="connsiteX17" fmla="*/ 1146628 w 1320800"/>
              <a:gd name="connsiteY17" fmla="*/ 493486 h 638628"/>
              <a:gd name="connsiteX18" fmla="*/ 1233714 w 1320800"/>
              <a:gd name="connsiteY18" fmla="*/ 449943 h 638628"/>
              <a:gd name="connsiteX19" fmla="*/ 1262743 w 1320800"/>
              <a:gd name="connsiteY19" fmla="*/ 406400 h 638628"/>
              <a:gd name="connsiteX20" fmla="*/ 1306286 w 1320800"/>
              <a:gd name="connsiteY20" fmla="*/ 377371 h 638628"/>
              <a:gd name="connsiteX21" fmla="*/ 1320800 w 1320800"/>
              <a:gd name="connsiteY21" fmla="*/ 333828 h 638628"/>
              <a:gd name="connsiteX22" fmla="*/ 1291771 w 1320800"/>
              <a:gd name="connsiteY22" fmla="*/ 203200 h 638628"/>
              <a:gd name="connsiteX23" fmla="*/ 1248228 w 1320800"/>
              <a:gd name="connsiteY23" fmla="*/ 174171 h 638628"/>
              <a:gd name="connsiteX24" fmla="*/ 1190171 w 1320800"/>
              <a:gd name="connsiteY24" fmla="*/ 116114 h 638628"/>
              <a:gd name="connsiteX25" fmla="*/ 1117600 w 1320800"/>
              <a:gd name="connsiteY25" fmla="*/ 43543 h 638628"/>
              <a:gd name="connsiteX26" fmla="*/ 1030514 w 1320800"/>
              <a:gd name="connsiteY26" fmla="*/ 14514 h 638628"/>
              <a:gd name="connsiteX27" fmla="*/ 986971 w 1320800"/>
              <a:gd name="connsiteY27" fmla="*/ 0 h 638628"/>
              <a:gd name="connsiteX28" fmla="*/ 914400 w 1320800"/>
              <a:gd name="connsiteY28" fmla="*/ 14514 h 638628"/>
              <a:gd name="connsiteX29" fmla="*/ 870857 w 1320800"/>
              <a:gd name="connsiteY29" fmla="*/ 43543 h 638628"/>
              <a:gd name="connsiteX30" fmla="*/ 783771 w 1320800"/>
              <a:gd name="connsiteY30" fmla="*/ 72571 h 638628"/>
              <a:gd name="connsiteX31" fmla="*/ 783771 w 1320800"/>
              <a:gd name="connsiteY31" fmla="*/ 72571 h 638628"/>
              <a:gd name="connsiteX32" fmla="*/ 667657 w 1320800"/>
              <a:gd name="connsiteY32" fmla="*/ 101600 h 638628"/>
              <a:gd name="connsiteX33" fmla="*/ 159657 w 1320800"/>
              <a:gd name="connsiteY33" fmla="*/ 101600 h 638628"/>
              <a:gd name="connsiteX34" fmla="*/ 72571 w 1320800"/>
              <a:gd name="connsiteY34" fmla="*/ 130628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0800" h="638628">
                <a:moveTo>
                  <a:pt x="290286" y="101600"/>
                </a:moveTo>
                <a:cubicBezTo>
                  <a:pt x="270182" y="105621"/>
                  <a:pt x="199275" y="116681"/>
                  <a:pt x="174171" y="130628"/>
                </a:cubicBezTo>
                <a:cubicBezTo>
                  <a:pt x="143674" y="147571"/>
                  <a:pt x="116114" y="169334"/>
                  <a:pt x="87086" y="188686"/>
                </a:cubicBezTo>
                <a:lnTo>
                  <a:pt x="43543" y="217714"/>
                </a:lnTo>
                <a:lnTo>
                  <a:pt x="0" y="246743"/>
                </a:lnTo>
                <a:cubicBezTo>
                  <a:pt x="4838" y="270933"/>
                  <a:pt x="2275" y="297895"/>
                  <a:pt x="14514" y="319314"/>
                </a:cubicBezTo>
                <a:cubicBezTo>
                  <a:pt x="23169" y="334460"/>
                  <a:pt x="44656" y="337176"/>
                  <a:pt x="58057" y="348343"/>
                </a:cubicBezTo>
                <a:cubicBezTo>
                  <a:pt x="169805" y="441467"/>
                  <a:pt x="37041" y="348848"/>
                  <a:pt x="145143" y="420914"/>
                </a:cubicBezTo>
                <a:cubicBezTo>
                  <a:pt x="210062" y="518295"/>
                  <a:pt x="133586" y="422886"/>
                  <a:pt x="217714" y="478971"/>
                </a:cubicBezTo>
                <a:cubicBezTo>
                  <a:pt x="397830" y="599047"/>
                  <a:pt x="138596" y="456569"/>
                  <a:pt x="304800" y="551543"/>
                </a:cubicBezTo>
                <a:cubicBezTo>
                  <a:pt x="323586" y="562278"/>
                  <a:pt x="342768" y="572535"/>
                  <a:pt x="362857" y="580571"/>
                </a:cubicBezTo>
                <a:cubicBezTo>
                  <a:pt x="449092" y="615065"/>
                  <a:pt x="433150" y="602729"/>
                  <a:pt x="508000" y="624114"/>
                </a:cubicBezTo>
                <a:cubicBezTo>
                  <a:pt x="522711" y="628317"/>
                  <a:pt x="537029" y="633790"/>
                  <a:pt x="551543" y="638628"/>
                </a:cubicBezTo>
                <a:cubicBezTo>
                  <a:pt x="770728" y="621768"/>
                  <a:pt x="680389" y="644061"/>
                  <a:pt x="827314" y="595086"/>
                </a:cubicBezTo>
                <a:lnTo>
                  <a:pt x="870857" y="580571"/>
                </a:lnTo>
                <a:lnTo>
                  <a:pt x="914400" y="566057"/>
                </a:lnTo>
                <a:cubicBezTo>
                  <a:pt x="1015888" y="498397"/>
                  <a:pt x="891837" y="571263"/>
                  <a:pt x="1103086" y="522514"/>
                </a:cubicBezTo>
                <a:cubicBezTo>
                  <a:pt x="1120083" y="518592"/>
                  <a:pt x="1131026" y="501287"/>
                  <a:pt x="1146628" y="493486"/>
                </a:cubicBezTo>
                <a:cubicBezTo>
                  <a:pt x="1266816" y="433392"/>
                  <a:pt x="1108922" y="533136"/>
                  <a:pt x="1233714" y="449943"/>
                </a:cubicBezTo>
                <a:cubicBezTo>
                  <a:pt x="1243390" y="435429"/>
                  <a:pt x="1250408" y="418735"/>
                  <a:pt x="1262743" y="406400"/>
                </a:cubicBezTo>
                <a:cubicBezTo>
                  <a:pt x="1275078" y="394065"/>
                  <a:pt x="1295389" y="390993"/>
                  <a:pt x="1306286" y="377371"/>
                </a:cubicBezTo>
                <a:cubicBezTo>
                  <a:pt x="1315843" y="365424"/>
                  <a:pt x="1315962" y="348342"/>
                  <a:pt x="1320800" y="333828"/>
                </a:cubicBezTo>
                <a:cubicBezTo>
                  <a:pt x="1320651" y="332932"/>
                  <a:pt x="1306817" y="222007"/>
                  <a:pt x="1291771" y="203200"/>
                </a:cubicBezTo>
                <a:cubicBezTo>
                  <a:pt x="1280874" y="189578"/>
                  <a:pt x="1262742" y="183847"/>
                  <a:pt x="1248228" y="174171"/>
                </a:cubicBezTo>
                <a:cubicBezTo>
                  <a:pt x="1216561" y="79168"/>
                  <a:pt x="1260543" y="172412"/>
                  <a:pt x="1190171" y="116114"/>
                </a:cubicBezTo>
                <a:cubicBezTo>
                  <a:pt x="1111549" y="53217"/>
                  <a:pt x="1215575" y="87087"/>
                  <a:pt x="1117600" y="43543"/>
                </a:cubicBezTo>
                <a:cubicBezTo>
                  <a:pt x="1089638" y="31116"/>
                  <a:pt x="1059543" y="24190"/>
                  <a:pt x="1030514" y="14514"/>
                </a:cubicBezTo>
                <a:lnTo>
                  <a:pt x="986971" y="0"/>
                </a:lnTo>
                <a:cubicBezTo>
                  <a:pt x="962781" y="4838"/>
                  <a:pt x="937499" y="5852"/>
                  <a:pt x="914400" y="14514"/>
                </a:cubicBezTo>
                <a:cubicBezTo>
                  <a:pt x="898067" y="20639"/>
                  <a:pt x="886798" y="36458"/>
                  <a:pt x="870857" y="43543"/>
                </a:cubicBezTo>
                <a:cubicBezTo>
                  <a:pt x="842895" y="55970"/>
                  <a:pt x="812800" y="62895"/>
                  <a:pt x="783771" y="72571"/>
                </a:cubicBezTo>
                <a:lnTo>
                  <a:pt x="783771" y="72571"/>
                </a:lnTo>
                <a:lnTo>
                  <a:pt x="667657" y="101600"/>
                </a:lnTo>
                <a:cubicBezTo>
                  <a:pt x="460198" y="90075"/>
                  <a:pt x="364943" y="74824"/>
                  <a:pt x="159657" y="101600"/>
                </a:cubicBezTo>
                <a:cubicBezTo>
                  <a:pt x="129315" y="105558"/>
                  <a:pt x="72571" y="130628"/>
                  <a:pt x="72571" y="130628"/>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3" name="Freeform 2"/>
          <p:cNvSpPr/>
          <p:nvPr/>
        </p:nvSpPr>
        <p:spPr bwMode="auto">
          <a:xfrm>
            <a:off x="7155543" y="609600"/>
            <a:ext cx="1407886" cy="1698171"/>
          </a:xfrm>
          <a:custGeom>
            <a:avLst/>
            <a:gdLst>
              <a:gd name="connsiteX0" fmla="*/ 972457 w 1407886"/>
              <a:gd name="connsiteY0" fmla="*/ 0 h 1698171"/>
              <a:gd name="connsiteX1" fmla="*/ 827314 w 1407886"/>
              <a:gd name="connsiteY1" fmla="*/ 14514 h 1698171"/>
              <a:gd name="connsiteX2" fmla="*/ 783771 w 1407886"/>
              <a:gd name="connsiteY2" fmla="*/ 43543 h 1698171"/>
              <a:gd name="connsiteX3" fmla="*/ 740228 w 1407886"/>
              <a:gd name="connsiteY3" fmla="*/ 58057 h 1698171"/>
              <a:gd name="connsiteX4" fmla="*/ 653143 w 1407886"/>
              <a:gd name="connsiteY4" fmla="*/ 130629 h 1698171"/>
              <a:gd name="connsiteX5" fmla="*/ 609600 w 1407886"/>
              <a:gd name="connsiteY5" fmla="*/ 174171 h 1698171"/>
              <a:gd name="connsiteX6" fmla="*/ 522514 w 1407886"/>
              <a:gd name="connsiteY6" fmla="*/ 217714 h 1698171"/>
              <a:gd name="connsiteX7" fmla="*/ 449943 w 1407886"/>
              <a:gd name="connsiteY7" fmla="*/ 290286 h 1698171"/>
              <a:gd name="connsiteX8" fmla="*/ 406400 w 1407886"/>
              <a:gd name="connsiteY8" fmla="*/ 319314 h 1698171"/>
              <a:gd name="connsiteX9" fmla="*/ 362857 w 1407886"/>
              <a:gd name="connsiteY9" fmla="*/ 362857 h 1698171"/>
              <a:gd name="connsiteX10" fmla="*/ 275771 w 1407886"/>
              <a:gd name="connsiteY10" fmla="*/ 391886 h 1698171"/>
              <a:gd name="connsiteX11" fmla="*/ 232228 w 1407886"/>
              <a:gd name="connsiteY11" fmla="*/ 420914 h 1698171"/>
              <a:gd name="connsiteX12" fmla="*/ 203200 w 1407886"/>
              <a:gd name="connsiteY12" fmla="*/ 464457 h 1698171"/>
              <a:gd name="connsiteX13" fmla="*/ 116114 w 1407886"/>
              <a:gd name="connsiteY13" fmla="*/ 522514 h 1698171"/>
              <a:gd name="connsiteX14" fmla="*/ 87086 w 1407886"/>
              <a:gd name="connsiteY14" fmla="*/ 566057 h 1698171"/>
              <a:gd name="connsiteX15" fmla="*/ 0 w 1407886"/>
              <a:gd name="connsiteY15" fmla="*/ 653143 h 1698171"/>
              <a:gd name="connsiteX16" fmla="*/ 14514 w 1407886"/>
              <a:gd name="connsiteY16" fmla="*/ 769257 h 1698171"/>
              <a:gd name="connsiteX17" fmla="*/ 43543 w 1407886"/>
              <a:gd name="connsiteY17" fmla="*/ 856343 h 1698171"/>
              <a:gd name="connsiteX18" fmla="*/ 87086 w 1407886"/>
              <a:gd name="connsiteY18" fmla="*/ 957943 h 1698171"/>
              <a:gd name="connsiteX19" fmla="*/ 145143 w 1407886"/>
              <a:gd name="connsiteY19" fmla="*/ 1045029 h 1698171"/>
              <a:gd name="connsiteX20" fmla="*/ 174171 w 1407886"/>
              <a:gd name="connsiteY20" fmla="*/ 1088571 h 1698171"/>
              <a:gd name="connsiteX21" fmla="*/ 232228 w 1407886"/>
              <a:gd name="connsiteY21" fmla="*/ 1219200 h 1698171"/>
              <a:gd name="connsiteX22" fmla="*/ 275771 w 1407886"/>
              <a:gd name="connsiteY22" fmla="*/ 1262743 h 1698171"/>
              <a:gd name="connsiteX23" fmla="*/ 333828 w 1407886"/>
              <a:gd name="connsiteY23" fmla="*/ 1364343 h 1698171"/>
              <a:gd name="connsiteX24" fmla="*/ 391886 w 1407886"/>
              <a:gd name="connsiteY24" fmla="*/ 1451429 h 1698171"/>
              <a:gd name="connsiteX25" fmla="*/ 435428 w 1407886"/>
              <a:gd name="connsiteY25" fmla="*/ 1480457 h 1698171"/>
              <a:gd name="connsiteX26" fmla="*/ 508000 w 1407886"/>
              <a:gd name="connsiteY26" fmla="*/ 1553029 h 1698171"/>
              <a:gd name="connsiteX27" fmla="*/ 638628 w 1407886"/>
              <a:gd name="connsiteY27" fmla="*/ 1654629 h 1698171"/>
              <a:gd name="connsiteX28" fmla="*/ 725714 w 1407886"/>
              <a:gd name="connsiteY28" fmla="*/ 1698171 h 1698171"/>
              <a:gd name="connsiteX29" fmla="*/ 856343 w 1407886"/>
              <a:gd name="connsiteY29" fmla="*/ 1683657 h 1698171"/>
              <a:gd name="connsiteX30" fmla="*/ 943428 w 1407886"/>
              <a:gd name="connsiteY30" fmla="*/ 1654629 h 1698171"/>
              <a:gd name="connsiteX31" fmla="*/ 1132114 w 1407886"/>
              <a:gd name="connsiteY31" fmla="*/ 1611086 h 1698171"/>
              <a:gd name="connsiteX32" fmla="*/ 1190171 w 1407886"/>
              <a:gd name="connsiteY32" fmla="*/ 1524000 h 1698171"/>
              <a:gd name="connsiteX33" fmla="*/ 1248228 w 1407886"/>
              <a:gd name="connsiteY33" fmla="*/ 1436914 h 1698171"/>
              <a:gd name="connsiteX34" fmla="*/ 1262743 w 1407886"/>
              <a:gd name="connsiteY34" fmla="*/ 1393371 h 1698171"/>
              <a:gd name="connsiteX35" fmla="*/ 1306286 w 1407886"/>
              <a:gd name="connsiteY35" fmla="*/ 1364343 h 1698171"/>
              <a:gd name="connsiteX36" fmla="*/ 1349828 w 1407886"/>
              <a:gd name="connsiteY36" fmla="*/ 1277257 h 1698171"/>
              <a:gd name="connsiteX37" fmla="*/ 1378857 w 1407886"/>
              <a:gd name="connsiteY37" fmla="*/ 1233714 h 1698171"/>
              <a:gd name="connsiteX38" fmla="*/ 1364343 w 1407886"/>
              <a:gd name="connsiteY38" fmla="*/ 841829 h 1698171"/>
              <a:gd name="connsiteX39" fmla="*/ 1393371 w 1407886"/>
              <a:gd name="connsiteY39" fmla="*/ 188686 h 1698171"/>
              <a:gd name="connsiteX40" fmla="*/ 1407886 w 1407886"/>
              <a:gd name="connsiteY40" fmla="*/ 145143 h 1698171"/>
              <a:gd name="connsiteX41" fmla="*/ 1364343 w 1407886"/>
              <a:gd name="connsiteY41" fmla="*/ 101600 h 1698171"/>
              <a:gd name="connsiteX42" fmla="*/ 1233714 w 1407886"/>
              <a:gd name="connsiteY42" fmla="*/ 29029 h 1698171"/>
              <a:gd name="connsiteX43" fmla="*/ 1175657 w 1407886"/>
              <a:gd name="connsiteY43" fmla="*/ 14514 h 1698171"/>
              <a:gd name="connsiteX44" fmla="*/ 885371 w 1407886"/>
              <a:gd name="connsiteY44" fmla="*/ 29029 h 1698171"/>
              <a:gd name="connsiteX45" fmla="*/ 798286 w 1407886"/>
              <a:gd name="connsiteY45" fmla="*/ 58057 h 1698171"/>
              <a:gd name="connsiteX46" fmla="*/ 653143 w 1407886"/>
              <a:gd name="connsiteY46" fmla="*/ 101600 h 1698171"/>
              <a:gd name="connsiteX47" fmla="*/ 595086 w 1407886"/>
              <a:gd name="connsiteY47" fmla="*/ 130629 h 1698171"/>
              <a:gd name="connsiteX48" fmla="*/ 508000 w 1407886"/>
              <a:gd name="connsiteY48" fmla="*/ 159657 h 1698171"/>
              <a:gd name="connsiteX49" fmla="*/ 391886 w 1407886"/>
              <a:gd name="connsiteY49" fmla="*/ 203200 h 1698171"/>
              <a:gd name="connsiteX50" fmla="*/ 348343 w 1407886"/>
              <a:gd name="connsiteY50" fmla="*/ 232229 h 1698171"/>
              <a:gd name="connsiteX51" fmla="*/ 232228 w 1407886"/>
              <a:gd name="connsiteY51" fmla="*/ 261257 h 1698171"/>
              <a:gd name="connsiteX52" fmla="*/ 145143 w 1407886"/>
              <a:gd name="connsiteY52" fmla="*/ 290286 h 1698171"/>
              <a:gd name="connsiteX53" fmla="*/ 101600 w 1407886"/>
              <a:gd name="connsiteY53" fmla="*/ 304800 h 1698171"/>
              <a:gd name="connsiteX54" fmla="*/ 58057 w 1407886"/>
              <a:gd name="connsiteY54" fmla="*/ 333829 h 1698171"/>
              <a:gd name="connsiteX55" fmla="*/ 14514 w 1407886"/>
              <a:gd name="connsiteY55" fmla="*/ 348343 h 1698171"/>
              <a:gd name="connsiteX56" fmla="*/ 14514 w 1407886"/>
              <a:gd name="connsiteY56" fmla="*/ 362857 h 169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07886" h="1698171">
                <a:moveTo>
                  <a:pt x="972457" y="0"/>
                </a:moveTo>
                <a:cubicBezTo>
                  <a:pt x="924076" y="4838"/>
                  <a:pt x="874691" y="3581"/>
                  <a:pt x="827314" y="14514"/>
                </a:cubicBezTo>
                <a:cubicBezTo>
                  <a:pt x="810317" y="18436"/>
                  <a:pt x="799373" y="35742"/>
                  <a:pt x="783771" y="43543"/>
                </a:cubicBezTo>
                <a:cubicBezTo>
                  <a:pt x="770087" y="50385"/>
                  <a:pt x="754742" y="53219"/>
                  <a:pt x="740228" y="58057"/>
                </a:cubicBezTo>
                <a:cubicBezTo>
                  <a:pt x="613039" y="185249"/>
                  <a:pt x="774370" y="29608"/>
                  <a:pt x="653143" y="130629"/>
                </a:cubicBezTo>
                <a:cubicBezTo>
                  <a:pt x="637374" y="143769"/>
                  <a:pt x="625369" y="161031"/>
                  <a:pt x="609600" y="174171"/>
                </a:cubicBezTo>
                <a:cubicBezTo>
                  <a:pt x="572083" y="205435"/>
                  <a:pt x="566156" y="203167"/>
                  <a:pt x="522514" y="217714"/>
                </a:cubicBezTo>
                <a:cubicBezTo>
                  <a:pt x="406395" y="295128"/>
                  <a:pt x="546709" y="193520"/>
                  <a:pt x="449943" y="290286"/>
                </a:cubicBezTo>
                <a:cubicBezTo>
                  <a:pt x="437608" y="302621"/>
                  <a:pt x="419801" y="308147"/>
                  <a:pt x="406400" y="319314"/>
                </a:cubicBezTo>
                <a:cubicBezTo>
                  <a:pt x="390631" y="332455"/>
                  <a:pt x="380800" y="352888"/>
                  <a:pt x="362857" y="362857"/>
                </a:cubicBezTo>
                <a:cubicBezTo>
                  <a:pt x="336109" y="377717"/>
                  <a:pt x="301231" y="374913"/>
                  <a:pt x="275771" y="391886"/>
                </a:cubicBezTo>
                <a:lnTo>
                  <a:pt x="232228" y="420914"/>
                </a:lnTo>
                <a:cubicBezTo>
                  <a:pt x="222552" y="435428"/>
                  <a:pt x="216328" y="452970"/>
                  <a:pt x="203200" y="464457"/>
                </a:cubicBezTo>
                <a:cubicBezTo>
                  <a:pt x="176944" y="487431"/>
                  <a:pt x="116114" y="522514"/>
                  <a:pt x="116114" y="522514"/>
                </a:cubicBezTo>
                <a:cubicBezTo>
                  <a:pt x="106438" y="537028"/>
                  <a:pt x="98675" y="553019"/>
                  <a:pt x="87086" y="566057"/>
                </a:cubicBezTo>
                <a:cubicBezTo>
                  <a:pt x="59812" y="596740"/>
                  <a:pt x="0" y="653143"/>
                  <a:pt x="0" y="653143"/>
                </a:cubicBezTo>
                <a:cubicBezTo>
                  <a:pt x="4838" y="691848"/>
                  <a:pt x="6341" y="731117"/>
                  <a:pt x="14514" y="769257"/>
                </a:cubicBezTo>
                <a:cubicBezTo>
                  <a:pt x="20925" y="799177"/>
                  <a:pt x="33867" y="827314"/>
                  <a:pt x="43543" y="856343"/>
                </a:cubicBezTo>
                <a:cubicBezTo>
                  <a:pt x="58559" y="901392"/>
                  <a:pt x="60180" y="913100"/>
                  <a:pt x="87086" y="957943"/>
                </a:cubicBezTo>
                <a:cubicBezTo>
                  <a:pt x="105036" y="987859"/>
                  <a:pt x="125791" y="1016000"/>
                  <a:pt x="145143" y="1045029"/>
                </a:cubicBezTo>
                <a:cubicBezTo>
                  <a:pt x="154819" y="1059543"/>
                  <a:pt x="168655" y="1072023"/>
                  <a:pt x="174171" y="1088571"/>
                </a:cubicBezTo>
                <a:cubicBezTo>
                  <a:pt x="195266" y="1151856"/>
                  <a:pt x="193895" y="1173200"/>
                  <a:pt x="232228" y="1219200"/>
                </a:cubicBezTo>
                <a:cubicBezTo>
                  <a:pt x="245369" y="1234969"/>
                  <a:pt x="262630" y="1246974"/>
                  <a:pt x="275771" y="1262743"/>
                </a:cubicBezTo>
                <a:cubicBezTo>
                  <a:pt x="311638" y="1305783"/>
                  <a:pt x="303404" y="1313637"/>
                  <a:pt x="333828" y="1364343"/>
                </a:cubicBezTo>
                <a:cubicBezTo>
                  <a:pt x="351778" y="1394259"/>
                  <a:pt x="362857" y="1432076"/>
                  <a:pt x="391886" y="1451429"/>
                </a:cubicBezTo>
                <a:lnTo>
                  <a:pt x="435428" y="1480457"/>
                </a:lnTo>
                <a:cubicBezTo>
                  <a:pt x="488647" y="1560284"/>
                  <a:pt x="435429" y="1492554"/>
                  <a:pt x="508000" y="1553029"/>
                </a:cubicBezTo>
                <a:cubicBezTo>
                  <a:pt x="558089" y="1594770"/>
                  <a:pt x="565268" y="1630176"/>
                  <a:pt x="638628" y="1654629"/>
                </a:cubicBezTo>
                <a:cubicBezTo>
                  <a:pt x="698720" y="1674659"/>
                  <a:pt x="669441" y="1660657"/>
                  <a:pt x="725714" y="1698171"/>
                </a:cubicBezTo>
                <a:cubicBezTo>
                  <a:pt x="769257" y="1693333"/>
                  <a:pt x="813383" y="1692249"/>
                  <a:pt x="856343" y="1683657"/>
                </a:cubicBezTo>
                <a:cubicBezTo>
                  <a:pt x="886347" y="1677656"/>
                  <a:pt x="913743" y="1662050"/>
                  <a:pt x="943428" y="1654629"/>
                </a:cubicBezTo>
                <a:cubicBezTo>
                  <a:pt x="1083476" y="1619617"/>
                  <a:pt x="1020422" y="1633424"/>
                  <a:pt x="1132114" y="1611086"/>
                </a:cubicBezTo>
                <a:cubicBezTo>
                  <a:pt x="1159872" y="1527811"/>
                  <a:pt x="1126750" y="1605542"/>
                  <a:pt x="1190171" y="1524000"/>
                </a:cubicBezTo>
                <a:cubicBezTo>
                  <a:pt x="1211590" y="1496461"/>
                  <a:pt x="1237195" y="1470012"/>
                  <a:pt x="1248228" y="1436914"/>
                </a:cubicBezTo>
                <a:cubicBezTo>
                  <a:pt x="1253066" y="1422400"/>
                  <a:pt x="1253185" y="1405318"/>
                  <a:pt x="1262743" y="1393371"/>
                </a:cubicBezTo>
                <a:cubicBezTo>
                  <a:pt x="1273640" y="1379750"/>
                  <a:pt x="1291772" y="1374019"/>
                  <a:pt x="1306286" y="1364343"/>
                </a:cubicBezTo>
                <a:cubicBezTo>
                  <a:pt x="1389482" y="1239546"/>
                  <a:pt x="1289732" y="1397449"/>
                  <a:pt x="1349828" y="1277257"/>
                </a:cubicBezTo>
                <a:cubicBezTo>
                  <a:pt x="1357629" y="1261655"/>
                  <a:pt x="1369181" y="1248228"/>
                  <a:pt x="1378857" y="1233714"/>
                </a:cubicBezTo>
                <a:cubicBezTo>
                  <a:pt x="1374019" y="1103086"/>
                  <a:pt x="1364343" y="972547"/>
                  <a:pt x="1364343" y="841829"/>
                </a:cubicBezTo>
                <a:cubicBezTo>
                  <a:pt x="1364343" y="708980"/>
                  <a:pt x="1342821" y="390884"/>
                  <a:pt x="1393371" y="188686"/>
                </a:cubicBezTo>
                <a:cubicBezTo>
                  <a:pt x="1397082" y="173843"/>
                  <a:pt x="1403048" y="159657"/>
                  <a:pt x="1407886" y="145143"/>
                </a:cubicBezTo>
                <a:cubicBezTo>
                  <a:pt x="1393372" y="130629"/>
                  <a:pt x="1380546" y="114202"/>
                  <a:pt x="1364343" y="101600"/>
                </a:cubicBezTo>
                <a:cubicBezTo>
                  <a:pt x="1303976" y="54648"/>
                  <a:pt x="1293055" y="45984"/>
                  <a:pt x="1233714" y="29029"/>
                </a:cubicBezTo>
                <a:cubicBezTo>
                  <a:pt x="1214534" y="23549"/>
                  <a:pt x="1195009" y="19352"/>
                  <a:pt x="1175657" y="14514"/>
                </a:cubicBezTo>
                <a:cubicBezTo>
                  <a:pt x="1078895" y="19352"/>
                  <a:pt x="981615" y="17924"/>
                  <a:pt x="885371" y="29029"/>
                </a:cubicBezTo>
                <a:cubicBezTo>
                  <a:pt x="854974" y="32536"/>
                  <a:pt x="827971" y="50636"/>
                  <a:pt x="798286" y="58057"/>
                </a:cubicBezTo>
                <a:cubicBezTo>
                  <a:pt x="756614" y="68475"/>
                  <a:pt x="688484" y="83929"/>
                  <a:pt x="653143" y="101600"/>
                </a:cubicBezTo>
                <a:cubicBezTo>
                  <a:pt x="633791" y="111276"/>
                  <a:pt x="615175" y="122593"/>
                  <a:pt x="595086" y="130629"/>
                </a:cubicBezTo>
                <a:cubicBezTo>
                  <a:pt x="566676" y="141993"/>
                  <a:pt x="535368" y="145973"/>
                  <a:pt x="508000" y="159657"/>
                </a:cubicBezTo>
                <a:cubicBezTo>
                  <a:pt x="432101" y="197607"/>
                  <a:pt x="470934" y="183438"/>
                  <a:pt x="391886" y="203200"/>
                </a:cubicBezTo>
                <a:cubicBezTo>
                  <a:pt x="377372" y="212876"/>
                  <a:pt x="363945" y="224428"/>
                  <a:pt x="348343" y="232229"/>
                </a:cubicBezTo>
                <a:cubicBezTo>
                  <a:pt x="313112" y="249845"/>
                  <a:pt x="268662" y="251320"/>
                  <a:pt x="232228" y="261257"/>
                </a:cubicBezTo>
                <a:cubicBezTo>
                  <a:pt x="202708" y="269308"/>
                  <a:pt x="174171" y="280610"/>
                  <a:pt x="145143" y="290286"/>
                </a:cubicBezTo>
                <a:lnTo>
                  <a:pt x="101600" y="304800"/>
                </a:lnTo>
                <a:cubicBezTo>
                  <a:pt x="87086" y="314476"/>
                  <a:pt x="73659" y="326028"/>
                  <a:pt x="58057" y="333829"/>
                </a:cubicBezTo>
                <a:cubicBezTo>
                  <a:pt x="44373" y="340671"/>
                  <a:pt x="27244" y="339857"/>
                  <a:pt x="14514" y="348343"/>
                </a:cubicBezTo>
                <a:cubicBezTo>
                  <a:pt x="10489" y="351027"/>
                  <a:pt x="14514" y="358019"/>
                  <a:pt x="14514" y="362857"/>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4" name="Freeform 3"/>
          <p:cNvSpPr/>
          <p:nvPr/>
        </p:nvSpPr>
        <p:spPr bwMode="auto">
          <a:xfrm>
            <a:off x="7256727" y="2206171"/>
            <a:ext cx="1480873" cy="914400"/>
          </a:xfrm>
          <a:custGeom>
            <a:avLst/>
            <a:gdLst>
              <a:gd name="connsiteX0" fmla="*/ 421330 w 1480873"/>
              <a:gd name="connsiteY0" fmla="*/ 87086 h 914400"/>
              <a:gd name="connsiteX1" fmla="*/ 116530 w 1480873"/>
              <a:gd name="connsiteY1" fmla="*/ 87086 h 914400"/>
              <a:gd name="connsiteX2" fmla="*/ 29444 w 1480873"/>
              <a:gd name="connsiteY2" fmla="*/ 116115 h 914400"/>
              <a:gd name="connsiteX3" fmla="*/ 416 w 1480873"/>
              <a:gd name="connsiteY3" fmla="*/ 203200 h 914400"/>
              <a:gd name="connsiteX4" fmla="*/ 29444 w 1480873"/>
              <a:gd name="connsiteY4" fmla="*/ 377372 h 914400"/>
              <a:gd name="connsiteX5" fmla="*/ 43959 w 1480873"/>
              <a:gd name="connsiteY5" fmla="*/ 420915 h 914400"/>
              <a:gd name="connsiteX6" fmla="*/ 160073 w 1480873"/>
              <a:gd name="connsiteY6" fmla="*/ 551543 h 914400"/>
              <a:gd name="connsiteX7" fmla="*/ 247159 w 1480873"/>
              <a:gd name="connsiteY7" fmla="*/ 624115 h 914400"/>
              <a:gd name="connsiteX8" fmla="*/ 276187 w 1480873"/>
              <a:gd name="connsiteY8" fmla="*/ 667658 h 914400"/>
              <a:gd name="connsiteX9" fmla="*/ 479387 w 1480873"/>
              <a:gd name="connsiteY9" fmla="*/ 783772 h 914400"/>
              <a:gd name="connsiteX10" fmla="*/ 537444 w 1480873"/>
              <a:gd name="connsiteY10" fmla="*/ 798286 h 914400"/>
              <a:gd name="connsiteX11" fmla="*/ 580987 w 1480873"/>
              <a:gd name="connsiteY11" fmla="*/ 812800 h 914400"/>
              <a:gd name="connsiteX12" fmla="*/ 697102 w 1480873"/>
              <a:gd name="connsiteY12" fmla="*/ 841829 h 914400"/>
              <a:gd name="connsiteX13" fmla="*/ 900302 w 1480873"/>
              <a:gd name="connsiteY13" fmla="*/ 899886 h 914400"/>
              <a:gd name="connsiteX14" fmla="*/ 958359 w 1480873"/>
              <a:gd name="connsiteY14" fmla="*/ 914400 h 914400"/>
              <a:gd name="connsiteX15" fmla="*/ 1147044 w 1480873"/>
              <a:gd name="connsiteY15" fmla="*/ 899886 h 914400"/>
              <a:gd name="connsiteX16" fmla="*/ 1190587 w 1480873"/>
              <a:gd name="connsiteY16" fmla="*/ 885372 h 914400"/>
              <a:gd name="connsiteX17" fmla="*/ 1277673 w 1480873"/>
              <a:gd name="connsiteY17" fmla="*/ 812800 h 914400"/>
              <a:gd name="connsiteX18" fmla="*/ 1306702 w 1480873"/>
              <a:gd name="connsiteY18" fmla="*/ 769258 h 914400"/>
              <a:gd name="connsiteX19" fmla="*/ 1350244 w 1480873"/>
              <a:gd name="connsiteY19" fmla="*/ 740229 h 914400"/>
              <a:gd name="connsiteX20" fmla="*/ 1364759 w 1480873"/>
              <a:gd name="connsiteY20" fmla="*/ 696686 h 914400"/>
              <a:gd name="connsiteX21" fmla="*/ 1422816 w 1480873"/>
              <a:gd name="connsiteY21" fmla="*/ 609600 h 914400"/>
              <a:gd name="connsiteX22" fmla="*/ 1437330 w 1480873"/>
              <a:gd name="connsiteY22" fmla="*/ 566058 h 914400"/>
              <a:gd name="connsiteX23" fmla="*/ 1466359 w 1480873"/>
              <a:gd name="connsiteY23" fmla="*/ 522515 h 914400"/>
              <a:gd name="connsiteX24" fmla="*/ 1480873 w 1480873"/>
              <a:gd name="connsiteY24" fmla="*/ 464458 h 914400"/>
              <a:gd name="connsiteX25" fmla="*/ 1451844 w 1480873"/>
              <a:gd name="connsiteY25" fmla="*/ 319315 h 914400"/>
              <a:gd name="connsiteX26" fmla="*/ 1335730 w 1480873"/>
              <a:gd name="connsiteY26" fmla="*/ 188686 h 914400"/>
              <a:gd name="connsiteX27" fmla="*/ 1292187 w 1480873"/>
              <a:gd name="connsiteY27" fmla="*/ 159658 h 914400"/>
              <a:gd name="connsiteX28" fmla="*/ 1248644 w 1480873"/>
              <a:gd name="connsiteY28" fmla="*/ 116115 h 914400"/>
              <a:gd name="connsiteX29" fmla="*/ 1219616 w 1480873"/>
              <a:gd name="connsiteY29" fmla="*/ 72572 h 914400"/>
              <a:gd name="connsiteX30" fmla="*/ 1088987 w 1480873"/>
              <a:gd name="connsiteY30" fmla="*/ 0 h 914400"/>
              <a:gd name="connsiteX31" fmla="*/ 929330 w 1480873"/>
              <a:gd name="connsiteY31" fmla="*/ 14515 h 914400"/>
              <a:gd name="connsiteX32" fmla="*/ 522930 w 1480873"/>
              <a:gd name="connsiteY32" fmla="*/ 29029 h 914400"/>
              <a:gd name="connsiteX33" fmla="*/ 464873 w 1480873"/>
              <a:gd name="connsiteY33" fmla="*/ 43543 h 914400"/>
              <a:gd name="connsiteX34" fmla="*/ 319730 w 1480873"/>
              <a:gd name="connsiteY34" fmla="*/ 58058 h 914400"/>
              <a:gd name="connsiteX35" fmla="*/ 261673 w 1480873"/>
              <a:gd name="connsiteY35" fmla="*/ 72572 h 914400"/>
              <a:gd name="connsiteX36" fmla="*/ 160073 w 1480873"/>
              <a:gd name="connsiteY36" fmla="*/ 101600 h 914400"/>
              <a:gd name="connsiteX37" fmla="*/ 29444 w 1480873"/>
              <a:gd name="connsiteY37" fmla="*/ 8708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80873" h="914400">
                <a:moveTo>
                  <a:pt x="421330" y="87086"/>
                </a:moveTo>
                <a:cubicBezTo>
                  <a:pt x="290645" y="60949"/>
                  <a:pt x="316976" y="59752"/>
                  <a:pt x="116530" y="87086"/>
                </a:cubicBezTo>
                <a:cubicBezTo>
                  <a:pt x="86212" y="91220"/>
                  <a:pt x="29444" y="116115"/>
                  <a:pt x="29444" y="116115"/>
                </a:cubicBezTo>
                <a:cubicBezTo>
                  <a:pt x="19768" y="145143"/>
                  <a:pt x="-3379" y="172838"/>
                  <a:pt x="416" y="203200"/>
                </a:cubicBezTo>
                <a:cubicBezTo>
                  <a:pt x="12194" y="297430"/>
                  <a:pt x="8134" y="302788"/>
                  <a:pt x="29444" y="377372"/>
                </a:cubicBezTo>
                <a:cubicBezTo>
                  <a:pt x="33647" y="392083"/>
                  <a:pt x="37117" y="407231"/>
                  <a:pt x="43959" y="420915"/>
                </a:cubicBezTo>
                <a:cubicBezTo>
                  <a:pt x="69861" y="472719"/>
                  <a:pt x="121600" y="513070"/>
                  <a:pt x="160073" y="551543"/>
                </a:cubicBezTo>
                <a:cubicBezTo>
                  <a:pt x="215952" y="607422"/>
                  <a:pt x="186536" y="583699"/>
                  <a:pt x="247159" y="624115"/>
                </a:cubicBezTo>
                <a:cubicBezTo>
                  <a:pt x="256835" y="638629"/>
                  <a:pt x="263059" y="656171"/>
                  <a:pt x="276187" y="667658"/>
                </a:cubicBezTo>
                <a:cubicBezTo>
                  <a:pt x="310738" y="697890"/>
                  <a:pt x="441889" y="774398"/>
                  <a:pt x="479387" y="783772"/>
                </a:cubicBezTo>
                <a:cubicBezTo>
                  <a:pt x="498739" y="788610"/>
                  <a:pt x="518264" y="792806"/>
                  <a:pt x="537444" y="798286"/>
                </a:cubicBezTo>
                <a:cubicBezTo>
                  <a:pt x="552155" y="802489"/>
                  <a:pt x="566227" y="808774"/>
                  <a:pt x="580987" y="812800"/>
                </a:cubicBezTo>
                <a:cubicBezTo>
                  <a:pt x="619477" y="823297"/>
                  <a:pt x="659253" y="829212"/>
                  <a:pt x="697102" y="841829"/>
                </a:cubicBezTo>
                <a:cubicBezTo>
                  <a:pt x="822037" y="883475"/>
                  <a:pt x="754501" y="863437"/>
                  <a:pt x="900302" y="899886"/>
                </a:cubicBezTo>
                <a:lnTo>
                  <a:pt x="958359" y="914400"/>
                </a:lnTo>
                <a:cubicBezTo>
                  <a:pt x="1021254" y="909562"/>
                  <a:pt x="1084450" y="907710"/>
                  <a:pt x="1147044" y="899886"/>
                </a:cubicBezTo>
                <a:cubicBezTo>
                  <a:pt x="1162225" y="897988"/>
                  <a:pt x="1176903" y="892214"/>
                  <a:pt x="1190587" y="885372"/>
                </a:cubicBezTo>
                <a:cubicBezTo>
                  <a:pt x="1223207" y="869062"/>
                  <a:pt x="1254745" y="840314"/>
                  <a:pt x="1277673" y="812800"/>
                </a:cubicBezTo>
                <a:cubicBezTo>
                  <a:pt x="1288840" y="799399"/>
                  <a:pt x="1294367" y="781593"/>
                  <a:pt x="1306702" y="769258"/>
                </a:cubicBezTo>
                <a:cubicBezTo>
                  <a:pt x="1319037" y="756923"/>
                  <a:pt x="1335730" y="749905"/>
                  <a:pt x="1350244" y="740229"/>
                </a:cubicBezTo>
                <a:cubicBezTo>
                  <a:pt x="1355082" y="725715"/>
                  <a:pt x="1357329" y="710060"/>
                  <a:pt x="1364759" y="696686"/>
                </a:cubicBezTo>
                <a:cubicBezTo>
                  <a:pt x="1381702" y="666188"/>
                  <a:pt x="1422816" y="609600"/>
                  <a:pt x="1422816" y="609600"/>
                </a:cubicBezTo>
                <a:cubicBezTo>
                  <a:pt x="1427654" y="595086"/>
                  <a:pt x="1430488" y="579742"/>
                  <a:pt x="1437330" y="566058"/>
                </a:cubicBezTo>
                <a:cubicBezTo>
                  <a:pt x="1445131" y="550456"/>
                  <a:pt x="1459487" y="538549"/>
                  <a:pt x="1466359" y="522515"/>
                </a:cubicBezTo>
                <a:cubicBezTo>
                  <a:pt x="1474217" y="504180"/>
                  <a:pt x="1476035" y="483810"/>
                  <a:pt x="1480873" y="464458"/>
                </a:cubicBezTo>
                <a:cubicBezTo>
                  <a:pt x="1475523" y="427007"/>
                  <a:pt x="1472112" y="359851"/>
                  <a:pt x="1451844" y="319315"/>
                </a:cubicBezTo>
                <a:cubicBezTo>
                  <a:pt x="1430029" y="275686"/>
                  <a:pt x="1364584" y="207921"/>
                  <a:pt x="1335730" y="188686"/>
                </a:cubicBezTo>
                <a:cubicBezTo>
                  <a:pt x="1321216" y="179010"/>
                  <a:pt x="1305588" y="170825"/>
                  <a:pt x="1292187" y="159658"/>
                </a:cubicBezTo>
                <a:cubicBezTo>
                  <a:pt x="1276418" y="146517"/>
                  <a:pt x="1261785" y="131884"/>
                  <a:pt x="1248644" y="116115"/>
                </a:cubicBezTo>
                <a:cubicBezTo>
                  <a:pt x="1237477" y="102714"/>
                  <a:pt x="1232744" y="84059"/>
                  <a:pt x="1219616" y="72572"/>
                </a:cubicBezTo>
                <a:cubicBezTo>
                  <a:pt x="1158193" y="18827"/>
                  <a:pt x="1148791" y="19936"/>
                  <a:pt x="1088987" y="0"/>
                </a:cubicBezTo>
                <a:cubicBezTo>
                  <a:pt x="1035768" y="4838"/>
                  <a:pt x="982698" y="11778"/>
                  <a:pt x="929330" y="14515"/>
                </a:cubicBezTo>
                <a:cubicBezTo>
                  <a:pt x="793955" y="21457"/>
                  <a:pt x="658219" y="20574"/>
                  <a:pt x="522930" y="29029"/>
                </a:cubicBezTo>
                <a:cubicBezTo>
                  <a:pt x="503021" y="30273"/>
                  <a:pt x="484620" y="40722"/>
                  <a:pt x="464873" y="43543"/>
                </a:cubicBezTo>
                <a:cubicBezTo>
                  <a:pt x="416739" y="50419"/>
                  <a:pt x="368111" y="53220"/>
                  <a:pt x="319730" y="58058"/>
                </a:cubicBezTo>
                <a:cubicBezTo>
                  <a:pt x="300378" y="62896"/>
                  <a:pt x="280853" y="67092"/>
                  <a:pt x="261673" y="72572"/>
                </a:cubicBezTo>
                <a:cubicBezTo>
                  <a:pt x="115916" y="114216"/>
                  <a:pt x="341568" y="56227"/>
                  <a:pt x="160073" y="101600"/>
                </a:cubicBezTo>
                <a:lnTo>
                  <a:pt x="29444" y="87086"/>
                </a:ln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5" name="Rectangle 4"/>
          <p:cNvSpPr/>
          <p:nvPr/>
        </p:nvSpPr>
        <p:spPr>
          <a:xfrm>
            <a:off x="3003911" y="5051646"/>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4724400" y="4191000"/>
            <a:ext cx="582211"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5284840" y="4393724"/>
            <a:ext cx="575799"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5860639" y="4335666"/>
            <a:ext cx="556563"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ight Arrow 8"/>
          <p:cNvSpPr/>
          <p:nvPr/>
        </p:nvSpPr>
        <p:spPr bwMode="auto">
          <a:xfrm>
            <a:off x="2133600" y="756556"/>
            <a:ext cx="1295400" cy="25762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3486607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52400" y="304800"/>
            <a:ext cx="8839200" cy="5821363"/>
          </a:xfrm>
        </p:spPr>
        <p:txBody>
          <a:bodyPr/>
          <a:lstStyle/>
          <a:p>
            <a:r>
              <a:rPr lang="en-US" dirty="0" smtClean="0"/>
              <a:t>Which is not correct of DNA?</a:t>
            </a:r>
            <a:endParaRPr lang="en-US" sz="2400" dirty="0"/>
          </a:p>
          <a:p>
            <a:pPr marL="457200" lvl="1" indent="0">
              <a:buNone/>
            </a:pPr>
            <a:r>
              <a:rPr lang="en-US" dirty="0" smtClean="0">
                <a:solidFill>
                  <a:srgbClr val="9933FF"/>
                </a:solidFill>
              </a:rPr>
              <a:t>A.) </a:t>
            </a:r>
            <a:r>
              <a:rPr lang="en-US" dirty="0" smtClean="0">
                <a:solidFill>
                  <a:schemeClr val="bg1"/>
                </a:solidFill>
              </a:rPr>
              <a:t>DNA is housed in the nucleus of Eukaryotic Cells.</a:t>
            </a:r>
          </a:p>
          <a:p>
            <a:pPr marL="457200" lvl="1" indent="0">
              <a:buNone/>
            </a:pPr>
            <a:r>
              <a:rPr lang="en-US" dirty="0" smtClean="0">
                <a:solidFill>
                  <a:srgbClr val="FF00FF"/>
                </a:solidFill>
              </a:rPr>
              <a:t>B.) </a:t>
            </a:r>
            <a:r>
              <a:rPr lang="en-US" dirty="0" smtClean="0">
                <a:solidFill>
                  <a:schemeClr val="bg1"/>
                </a:solidFill>
              </a:rPr>
              <a:t>DNA stands for Double Nucleus  Amino acid.</a:t>
            </a:r>
            <a:endParaRPr lang="en-US" sz="2000" dirty="0">
              <a:solidFill>
                <a:schemeClr val="bg1"/>
              </a:solidFill>
            </a:endParaRPr>
          </a:p>
          <a:p>
            <a:pPr marL="457200" lvl="1" indent="0">
              <a:buNone/>
            </a:pPr>
            <a:r>
              <a:rPr lang="en-US" dirty="0" smtClean="0">
                <a:solidFill>
                  <a:srgbClr val="92D050"/>
                </a:solidFill>
              </a:rPr>
              <a:t>C.) </a:t>
            </a:r>
            <a:r>
              <a:rPr lang="en-US" dirty="0" smtClean="0">
                <a:solidFill>
                  <a:schemeClr val="bg1"/>
                </a:solidFill>
              </a:rPr>
              <a:t>The shape </a:t>
            </a:r>
            <a:r>
              <a:rPr lang="en-US" dirty="0">
                <a:solidFill>
                  <a:schemeClr val="bg1"/>
                </a:solidFill>
              </a:rPr>
              <a:t>is called </a:t>
            </a:r>
            <a:r>
              <a:rPr lang="en-US" dirty="0" smtClean="0">
                <a:solidFill>
                  <a:schemeClr val="bg1"/>
                </a:solidFill>
              </a:rPr>
              <a:t>the double helix.</a:t>
            </a:r>
            <a:endParaRPr lang="en-US" sz="2000" dirty="0">
              <a:solidFill>
                <a:schemeClr val="bg1"/>
              </a:solidFill>
            </a:endParaRPr>
          </a:p>
          <a:p>
            <a:pPr marL="457200" lvl="1" indent="0">
              <a:buNone/>
            </a:pPr>
            <a:r>
              <a:rPr lang="en-US" dirty="0" smtClean="0">
                <a:solidFill>
                  <a:srgbClr val="FF0000"/>
                </a:solidFill>
              </a:rPr>
              <a:t>D.) </a:t>
            </a:r>
            <a:r>
              <a:rPr lang="en-US" dirty="0" smtClean="0">
                <a:solidFill>
                  <a:schemeClr val="bg1"/>
                </a:solidFill>
              </a:rPr>
              <a:t>DNA </a:t>
            </a:r>
            <a:r>
              <a:rPr lang="en-US" dirty="0">
                <a:solidFill>
                  <a:schemeClr val="bg1"/>
                </a:solidFill>
              </a:rPr>
              <a:t>has the information for our cells to make proteins.  </a:t>
            </a:r>
            <a:endParaRPr lang="en-US" sz="2000" dirty="0">
              <a:solidFill>
                <a:schemeClr val="bg1"/>
              </a:solidFill>
            </a:endParaRPr>
          </a:p>
          <a:p>
            <a:pPr marL="457200" lvl="1" indent="0">
              <a:buNone/>
            </a:pPr>
            <a:r>
              <a:rPr lang="en-US" dirty="0" smtClean="0">
                <a:solidFill>
                  <a:srgbClr val="FF9900"/>
                </a:solidFill>
              </a:rPr>
              <a:t>E.) </a:t>
            </a:r>
            <a:r>
              <a:rPr lang="en-US" dirty="0" smtClean="0">
                <a:solidFill>
                  <a:schemeClr val="bg1"/>
                </a:solidFill>
              </a:rPr>
              <a:t>DNA </a:t>
            </a:r>
            <a:r>
              <a:rPr lang="en-US" dirty="0">
                <a:solidFill>
                  <a:schemeClr val="bg1"/>
                </a:solidFill>
              </a:rPr>
              <a:t>through transcription makes </a:t>
            </a:r>
            <a:r>
              <a:rPr lang="en-US" dirty="0" smtClean="0">
                <a:solidFill>
                  <a:schemeClr val="bg1"/>
                </a:solidFill>
              </a:rPr>
              <a:t>mRNA.</a:t>
            </a:r>
            <a:endParaRPr lang="en-US" sz="2000" dirty="0">
              <a:solidFill>
                <a:schemeClr val="bg1"/>
              </a:solidFill>
            </a:endParaRPr>
          </a:p>
          <a:p>
            <a:endParaRPr lang="en-US" dirty="0" smtClean="0">
              <a:solidFill>
                <a:srgbClr val="FFFF66"/>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67200"/>
            <a:ext cx="91440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062322" y="2093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86825492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9459" name="Rectangle 3"/>
          <p:cNvSpPr>
            <a:spLocks noGrp="1" noChangeArrowheads="1"/>
          </p:cNvSpPr>
          <p:nvPr>
            <p:ph type="body" idx="1"/>
          </p:nvPr>
        </p:nvSpPr>
        <p:spPr>
          <a:xfrm>
            <a:off x="152399" y="152400"/>
            <a:ext cx="3962401" cy="3857624"/>
          </a:xfrm>
        </p:spPr>
        <p:txBody>
          <a:bodyPr/>
          <a:lstStyle/>
          <a:p>
            <a:pPr eaLnBrk="1" hangingPunct="1">
              <a:defRPr/>
            </a:pPr>
            <a:r>
              <a:rPr lang="en-US" dirty="0" smtClean="0"/>
              <a:t>Which one is A, B, and C?</a:t>
            </a:r>
          </a:p>
          <a:p>
            <a:pPr eaLnBrk="1" hangingPunct="1">
              <a:defRPr/>
            </a:pPr>
            <a:r>
              <a:rPr lang="en-US" sz="2800" dirty="0" smtClean="0">
                <a:solidFill>
                  <a:srgbClr val="FF99FF"/>
                </a:solidFill>
              </a:rPr>
              <a:t>A.) mRNA, DNA, Sugar Complex</a:t>
            </a:r>
          </a:p>
          <a:p>
            <a:pPr eaLnBrk="1" hangingPunct="1">
              <a:defRPr/>
            </a:pPr>
            <a:r>
              <a:rPr lang="en-US" sz="2800" dirty="0" smtClean="0">
                <a:solidFill>
                  <a:srgbClr val="FF9900"/>
                </a:solidFill>
              </a:rPr>
              <a:t>B.) Hydrogen Bond, mRNA, DNA wrap.</a:t>
            </a:r>
          </a:p>
          <a:p>
            <a:pPr eaLnBrk="1" hangingPunct="1">
              <a:defRPr/>
            </a:pPr>
            <a:r>
              <a:rPr lang="en-US" sz="2800" dirty="0" smtClean="0">
                <a:solidFill>
                  <a:srgbClr val="66FFCC"/>
                </a:solidFill>
              </a:rPr>
              <a:t>C.) Phosphate Group, 5 Carbon Sugar, Nitrogen Base</a:t>
            </a:r>
          </a:p>
          <a:p>
            <a:pPr eaLnBrk="1" hangingPunct="1">
              <a:defRPr/>
            </a:pPr>
            <a:r>
              <a:rPr lang="en-US" sz="2800" dirty="0" smtClean="0">
                <a:solidFill>
                  <a:srgbClr val="9933FF"/>
                </a:solidFill>
              </a:rPr>
              <a:t>D.) Enzymes, Helix, Ribosomal Unit.</a:t>
            </a:r>
          </a:p>
        </p:txBody>
      </p:sp>
      <p:pic>
        <p:nvPicPr>
          <p:cNvPr id="167939" name="Picture 5" descr="dna_molecu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28600"/>
            <a:ext cx="4419600" cy="6172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0185"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2" name="Freeform 1"/>
          <p:cNvSpPr/>
          <p:nvPr/>
        </p:nvSpPr>
        <p:spPr bwMode="auto">
          <a:xfrm>
            <a:off x="6545943" y="246743"/>
            <a:ext cx="1320800" cy="638628"/>
          </a:xfrm>
          <a:custGeom>
            <a:avLst/>
            <a:gdLst>
              <a:gd name="connsiteX0" fmla="*/ 290286 w 1320800"/>
              <a:gd name="connsiteY0" fmla="*/ 101600 h 638628"/>
              <a:gd name="connsiteX1" fmla="*/ 174171 w 1320800"/>
              <a:gd name="connsiteY1" fmla="*/ 130628 h 638628"/>
              <a:gd name="connsiteX2" fmla="*/ 87086 w 1320800"/>
              <a:gd name="connsiteY2" fmla="*/ 188686 h 638628"/>
              <a:gd name="connsiteX3" fmla="*/ 43543 w 1320800"/>
              <a:gd name="connsiteY3" fmla="*/ 217714 h 638628"/>
              <a:gd name="connsiteX4" fmla="*/ 0 w 1320800"/>
              <a:gd name="connsiteY4" fmla="*/ 246743 h 638628"/>
              <a:gd name="connsiteX5" fmla="*/ 14514 w 1320800"/>
              <a:gd name="connsiteY5" fmla="*/ 319314 h 638628"/>
              <a:gd name="connsiteX6" fmla="*/ 58057 w 1320800"/>
              <a:gd name="connsiteY6" fmla="*/ 348343 h 638628"/>
              <a:gd name="connsiteX7" fmla="*/ 145143 w 1320800"/>
              <a:gd name="connsiteY7" fmla="*/ 420914 h 638628"/>
              <a:gd name="connsiteX8" fmla="*/ 217714 w 1320800"/>
              <a:gd name="connsiteY8" fmla="*/ 478971 h 638628"/>
              <a:gd name="connsiteX9" fmla="*/ 304800 w 1320800"/>
              <a:gd name="connsiteY9" fmla="*/ 551543 h 638628"/>
              <a:gd name="connsiteX10" fmla="*/ 362857 w 1320800"/>
              <a:gd name="connsiteY10" fmla="*/ 580571 h 638628"/>
              <a:gd name="connsiteX11" fmla="*/ 508000 w 1320800"/>
              <a:gd name="connsiteY11" fmla="*/ 624114 h 638628"/>
              <a:gd name="connsiteX12" fmla="*/ 551543 w 1320800"/>
              <a:gd name="connsiteY12" fmla="*/ 638628 h 638628"/>
              <a:gd name="connsiteX13" fmla="*/ 827314 w 1320800"/>
              <a:gd name="connsiteY13" fmla="*/ 595086 h 638628"/>
              <a:gd name="connsiteX14" fmla="*/ 870857 w 1320800"/>
              <a:gd name="connsiteY14" fmla="*/ 580571 h 638628"/>
              <a:gd name="connsiteX15" fmla="*/ 914400 w 1320800"/>
              <a:gd name="connsiteY15" fmla="*/ 566057 h 638628"/>
              <a:gd name="connsiteX16" fmla="*/ 1103086 w 1320800"/>
              <a:gd name="connsiteY16" fmla="*/ 522514 h 638628"/>
              <a:gd name="connsiteX17" fmla="*/ 1146628 w 1320800"/>
              <a:gd name="connsiteY17" fmla="*/ 493486 h 638628"/>
              <a:gd name="connsiteX18" fmla="*/ 1233714 w 1320800"/>
              <a:gd name="connsiteY18" fmla="*/ 449943 h 638628"/>
              <a:gd name="connsiteX19" fmla="*/ 1262743 w 1320800"/>
              <a:gd name="connsiteY19" fmla="*/ 406400 h 638628"/>
              <a:gd name="connsiteX20" fmla="*/ 1306286 w 1320800"/>
              <a:gd name="connsiteY20" fmla="*/ 377371 h 638628"/>
              <a:gd name="connsiteX21" fmla="*/ 1320800 w 1320800"/>
              <a:gd name="connsiteY21" fmla="*/ 333828 h 638628"/>
              <a:gd name="connsiteX22" fmla="*/ 1291771 w 1320800"/>
              <a:gd name="connsiteY22" fmla="*/ 203200 h 638628"/>
              <a:gd name="connsiteX23" fmla="*/ 1248228 w 1320800"/>
              <a:gd name="connsiteY23" fmla="*/ 174171 h 638628"/>
              <a:gd name="connsiteX24" fmla="*/ 1190171 w 1320800"/>
              <a:gd name="connsiteY24" fmla="*/ 116114 h 638628"/>
              <a:gd name="connsiteX25" fmla="*/ 1117600 w 1320800"/>
              <a:gd name="connsiteY25" fmla="*/ 43543 h 638628"/>
              <a:gd name="connsiteX26" fmla="*/ 1030514 w 1320800"/>
              <a:gd name="connsiteY26" fmla="*/ 14514 h 638628"/>
              <a:gd name="connsiteX27" fmla="*/ 986971 w 1320800"/>
              <a:gd name="connsiteY27" fmla="*/ 0 h 638628"/>
              <a:gd name="connsiteX28" fmla="*/ 914400 w 1320800"/>
              <a:gd name="connsiteY28" fmla="*/ 14514 h 638628"/>
              <a:gd name="connsiteX29" fmla="*/ 870857 w 1320800"/>
              <a:gd name="connsiteY29" fmla="*/ 43543 h 638628"/>
              <a:gd name="connsiteX30" fmla="*/ 783771 w 1320800"/>
              <a:gd name="connsiteY30" fmla="*/ 72571 h 638628"/>
              <a:gd name="connsiteX31" fmla="*/ 783771 w 1320800"/>
              <a:gd name="connsiteY31" fmla="*/ 72571 h 638628"/>
              <a:gd name="connsiteX32" fmla="*/ 667657 w 1320800"/>
              <a:gd name="connsiteY32" fmla="*/ 101600 h 638628"/>
              <a:gd name="connsiteX33" fmla="*/ 159657 w 1320800"/>
              <a:gd name="connsiteY33" fmla="*/ 101600 h 638628"/>
              <a:gd name="connsiteX34" fmla="*/ 72571 w 1320800"/>
              <a:gd name="connsiteY34" fmla="*/ 130628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0800" h="638628">
                <a:moveTo>
                  <a:pt x="290286" y="101600"/>
                </a:moveTo>
                <a:cubicBezTo>
                  <a:pt x="270182" y="105621"/>
                  <a:pt x="199275" y="116681"/>
                  <a:pt x="174171" y="130628"/>
                </a:cubicBezTo>
                <a:cubicBezTo>
                  <a:pt x="143674" y="147571"/>
                  <a:pt x="116114" y="169334"/>
                  <a:pt x="87086" y="188686"/>
                </a:cubicBezTo>
                <a:lnTo>
                  <a:pt x="43543" y="217714"/>
                </a:lnTo>
                <a:lnTo>
                  <a:pt x="0" y="246743"/>
                </a:lnTo>
                <a:cubicBezTo>
                  <a:pt x="4838" y="270933"/>
                  <a:pt x="2275" y="297895"/>
                  <a:pt x="14514" y="319314"/>
                </a:cubicBezTo>
                <a:cubicBezTo>
                  <a:pt x="23169" y="334460"/>
                  <a:pt x="44656" y="337176"/>
                  <a:pt x="58057" y="348343"/>
                </a:cubicBezTo>
                <a:cubicBezTo>
                  <a:pt x="169805" y="441467"/>
                  <a:pt x="37041" y="348848"/>
                  <a:pt x="145143" y="420914"/>
                </a:cubicBezTo>
                <a:cubicBezTo>
                  <a:pt x="210062" y="518295"/>
                  <a:pt x="133586" y="422886"/>
                  <a:pt x="217714" y="478971"/>
                </a:cubicBezTo>
                <a:cubicBezTo>
                  <a:pt x="397830" y="599047"/>
                  <a:pt x="138596" y="456569"/>
                  <a:pt x="304800" y="551543"/>
                </a:cubicBezTo>
                <a:cubicBezTo>
                  <a:pt x="323586" y="562278"/>
                  <a:pt x="342768" y="572535"/>
                  <a:pt x="362857" y="580571"/>
                </a:cubicBezTo>
                <a:cubicBezTo>
                  <a:pt x="449092" y="615065"/>
                  <a:pt x="433150" y="602729"/>
                  <a:pt x="508000" y="624114"/>
                </a:cubicBezTo>
                <a:cubicBezTo>
                  <a:pt x="522711" y="628317"/>
                  <a:pt x="537029" y="633790"/>
                  <a:pt x="551543" y="638628"/>
                </a:cubicBezTo>
                <a:cubicBezTo>
                  <a:pt x="770728" y="621768"/>
                  <a:pt x="680389" y="644061"/>
                  <a:pt x="827314" y="595086"/>
                </a:cubicBezTo>
                <a:lnTo>
                  <a:pt x="870857" y="580571"/>
                </a:lnTo>
                <a:lnTo>
                  <a:pt x="914400" y="566057"/>
                </a:lnTo>
                <a:cubicBezTo>
                  <a:pt x="1015888" y="498397"/>
                  <a:pt x="891837" y="571263"/>
                  <a:pt x="1103086" y="522514"/>
                </a:cubicBezTo>
                <a:cubicBezTo>
                  <a:pt x="1120083" y="518592"/>
                  <a:pt x="1131026" y="501287"/>
                  <a:pt x="1146628" y="493486"/>
                </a:cubicBezTo>
                <a:cubicBezTo>
                  <a:pt x="1266816" y="433392"/>
                  <a:pt x="1108922" y="533136"/>
                  <a:pt x="1233714" y="449943"/>
                </a:cubicBezTo>
                <a:cubicBezTo>
                  <a:pt x="1243390" y="435429"/>
                  <a:pt x="1250408" y="418735"/>
                  <a:pt x="1262743" y="406400"/>
                </a:cubicBezTo>
                <a:cubicBezTo>
                  <a:pt x="1275078" y="394065"/>
                  <a:pt x="1295389" y="390993"/>
                  <a:pt x="1306286" y="377371"/>
                </a:cubicBezTo>
                <a:cubicBezTo>
                  <a:pt x="1315843" y="365424"/>
                  <a:pt x="1315962" y="348342"/>
                  <a:pt x="1320800" y="333828"/>
                </a:cubicBezTo>
                <a:cubicBezTo>
                  <a:pt x="1320651" y="332932"/>
                  <a:pt x="1306817" y="222007"/>
                  <a:pt x="1291771" y="203200"/>
                </a:cubicBezTo>
                <a:cubicBezTo>
                  <a:pt x="1280874" y="189578"/>
                  <a:pt x="1262742" y="183847"/>
                  <a:pt x="1248228" y="174171"/>
                </a:cubicBezTo>
                <a:cubicBezTo>
                  <a:pt x="1216561" y="79168"/>
                  <a:pt x="1260543" y="172412"/>
                  <a:pt x="1190171" y="116114"/>
                </a:cubicBezTo>
                <a:cubicBezTo>
                  <a:pt x="1111549" y="53217"/>
                  <a:pt x="1215575" y="87087"/>
                  <a:pt x="1117600" y="43543"/>
                </a:cubicBezTo>
                <a:cubicBezTo>
                  <a:pt x="1089638" y="31116"/>
                  <a:pt x="1059543" y="24190"/>
                  <a:pt x="1030514" y="14514"/>
                </a:cubicBezTo>
                <a:lnTo>
                  <a:pt x="986971" y="0"/>
                </a:lnTo>
                <a:cubicBezTo>
                  <a:pt x="962781" y="4838"/>
                  <a:pt x="937499" y="5852"/>
                  <a:pt x="914400" y="14514"/>
                </a:cubicBezTo>
                <a:cubicBezTo>
                  <a:pt x="898067" y="20639"/>
                  <a:pt x="886798" y="36458"/>
                  <a:pt x="870857" y="43543"/>
                </a:cubicBezTo>
                <a:cubicBezTo>
                  <a:pt x="842895" y="55970"/>
                  <a:pt x="812800" y="62895"/>
                  <a:pt x="783771" y="72571"/>
                </a:cubicBezTo>
                <a:lnTo>
                  <a:pt x="783771" y="72571"/>
                </a:lnTo>
                <a:lnTo>
                  <a:pt x="667657" y="101600"/>
                </a:lnTo>
                <a:cubicBezTo>
                  <a:pt x="460198" y="90075"/>
                  <a:pt x="364943" y="74824"/>
                  <a:pt x="159657" y="101600"/>
                </a:cubicBezTo>
                <a:cubicBezTo>
                  <a:pt x="129315" y="105558"/>
                  <a:pt x="72571" y="130628"/>
                  <a:pt x="72571" y="130628"/>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3" name="Freeform 2"/>
          <p:cNvSpPr/>
          <p:nvPr/>
        </p:nvSpPr>
        <p:spPr bwMode="auto">
          <a:xfrm>
            <a:off x="7155543" y="609600"/>
            <a:ext cx="1407886" cy="1698171"/>
          </a:xfrm>
          <a:custGeom>
            <a:avLst/>
            <a:gdLst>
              <a:gd name="connsiteX0" fmla="*/ 972457 w 1407886"/>
              <a:gd name="connsiteY0" fmla="*/ 0 h 1698171"/>
              <a:gd name="connsiteX1" fmla="*/ 827314 w 1407886"/>
              <a:gd name="connsiteY1" fmla="*/ 14514 h 1698171"/>
              <a:gd name="connsiteX2" fmla="*/ 783771 w 1407886"/>
              <a:gd name="connsiteY2" fmla="*/ 43543 h 1698171"/>
              <a:gd name="connsiteX3" fmla="*/ 740228 w 1407886"/>
              <a:gd name="connsiteY3" fmla="*/ 58057 h 1698171"/>
              <a:gd name="connsiteX4" fmla="*/ 653143 w 1407886"/>
              <a:gd name="connsiteY4" fmla="*/ 130629 h 1698171"/>
              <a:gd name="connsiteX5" fmla="*/ 609600 w 1407886"/>
              <a:gd name="connsiteY5" fmla="*/ 174171 h 1698171"/>
              <a:gd name="connsiteX6" fmla="*/ 522514 w 1407886"/>
              <a:gd name="connsiteY6" fmla="*/ 217714 h 1698171"/>
              <a:gd name="connsiteX7" fmla="*/ 449943 w 1407886"/>
              <a:gd name="connsiteY7" fmla="*/ 290286 h 1698171"/>
              <a:gd name="connsiteX8" fmla="*/ 406400 w 1407886"/>
              <a:gd name="connsiteY8" fmla="*/ 319314 h 1698171"/>
              <a:gd name="connsiteX9" fmla="*/ 362857 w 1407886"/>
              <a:gd name="connsiteY9" fmla="*/ 362857 h 1698171"/>
              <a:gd name="connsiteX10" fmla="*/ 275771 w 1407886"/>
              <a:gd name="connsiteY10" fmla="*/ 391886 h 1698171"/>
              <a:gd name="connsiteX11" fmla="*/ 232228 w 1407886"/>
              <a:gd name="connsiteY11" fmla="*/ 420914 h 1698171"/>
              <a:gd name="connsiteX12" fmla="*/ 203200 w 1407886"/>
              <a:gd name="connsiteY12" fmla="*/ 464457 h 1698171"/>
              <a:gd name="connsiteX13" fmla="*/ 116114 w 1407886"/>
              <a:gd name="connsiteY13" fmla="*/ 522514 h 1698171"/>
              <a:gd name="connsiteX14" fmla="*/ 87086 w 1407886"/>
              <a:gd name="connsiteY14" fmla="*/ 566057 h 1698171"/>
              <a:gd name="connsiteX15" fmla="*/ 0 w 1407886"/>
              <a:gd name="connsiteY15" fmla="*/ 653143 h 1698171"/>
              <a:gd name="connsiteX16" fmla="*/ 14514 w 1407886"/>
              <a:gd name="connsiteY16" fmla="*/ 769257 h 1698171"/>
              <a:gd name="connsiteX17" fmla="*/ 43543 w 1407886"/>
              <a:gd name="connsiteY17" fmla="*/ 856343 h 1698171"/>
              <a:gd name="connsiteX18" fmla="*/ 87086 w 1407886"/>
              <a:gd name="connsiteY18" fmla="*/ 957943 h 1698171"/>
              <a:gd name="connsiteX19" fmla="*/ 145143 w 1407886"/>
              <a:gd name="connsiteY19" fmla="*/ 1045029 h 1698171"/>
              <a:gd name="connsiteX20" fmla="*/ 174171 w 1407886"/>
              <a:gd name="connsiteY20" fmla="*/ 1088571 h 1698171"/>
              <a:gd name="connsiteX21" fmla="*/ 232228 w 1407886"/>
              <a:gd name="connsiteY21" fmla="*/ 1219200 h 1698171"/>
              <a:gd name="connsiteX22" fmla="*/ 275771 w 1407886"/>
              <a:gd name="connsiteY22" fmla="*/ 1262743 h 1698171"/>
              <a:gd name="connsiteX23" fmla="*/ 333828 w 1407886"/>
              <a:gd name="connsiteY23" fmla="*/ 1364343 h 1698171"/>
              <a:gd name="connsiteX24" fmla="*/ 391886 w 1407886"/>
              <a:gd name="connsiteY24" fmla="*/ 1451429 h 1698171"/>
              <a:gd name="connsiteX25" fmla="*/ 435428 w 1407886"/>
              <a:gd name="connsiteY25" fmla="*/ 1480457 h 1698171"/>
              <a:gd name="connsiteX26" fmla="*/ 508000 w 1407886"/>
              <a:gd name="connsiteY26" fmla="*/ 1553029 h 1698171"/>
              <a:gd name="connsiteX27" fmla="*/ 638628 w 1407886"/>
              <a:gd name="connsiteY27" fmla="*/ 1654629 h 1698171"/>
              <a:gd name="connsiteX28" fmla="*/ 725714 w 1407886"/>
              <a:gd name="connsiteY28" fmla="*/ 1698171 h 1698171"/>
              <a:gd name="connsiteX29" fmla="*/ 856343 w 1407886"/>
              <a:gd name="connsiteY29" fmla="*/ 1683657 h 1698171"/>
              <a:gd name="connsiteX30" fmla="*/ 943428 w 1407886"/>
              <a:gd name="connsiteY30" fmla="*/ 1654629 h 1698171"/>
              <a:gd name="connsiteX31" fmla="*/ 1132114 w 1407886"/>
              <a:gd name="connsiteY31" fmla="*/ 1611086 h 1698171"/>
              <a:gd name="connsiteX32" fmla="*/ 1190171 w 1407886"/>
              <a:gd name="connsiteY32" fmla="*/ 1524000 h 1698171"/>
              <a:gd name="connsiteX33" fmla="*/ 1248228 w 1407886"/>
              <a:gd name="connsiteY33" fmla="*/ 1436914 h 1698171"/>
              <a:gd name="connsiteX34" fmla="*/ 1262743 w 1407886"/>
              <a:gd name="connsiteY34" fmla="*/ 1393371 h 1698171"/>
              <a:gd name="connsiteX35" fmla="*/ 1306286 w 1407886"/>
              <a:gd name="connsiteY35" fmla="*/ 1364343 h 1698171"/>
              <a:gd name="connsiteX36" fmla="*/ 1349828 w 1407886"/>
              <a:gd name="connsiteY36" fmla="*/ 1277257 h 1698171"/>
              <a:gd name="connsiteX37" fmla="*/ 1378857 w 1407886"/>
              <a:gd name="connsiteY37" fmla="*/ 1233714 h 1698171"/>
              <a:gd name="connsiteX38" fmla="*/ 1364343 w 1407886"/>
              <a:gd name="connsiteY38" fmla="*/ 841829 h 1698171"/>
              <a:gd name="connsiteX39" fmla="*/ 1393371 w 1407886"/>
              <a:gd name="connsiteY39" fmla="*/ 188686 h 1698171"/>
              <a:gd name="connsiteX40" fmla="*/ 1407886 w 1407886"/>
              <a:gd name="connsiteY40" fmla="*/ 145143 h 1698171"/>
              <a:gd name="connsiteX41" fmla="*/ 1364343 w 1407886"/>
              <a:gd name="connsiteY41" fmla="*/ 101600 h 1698171"/>
              <a:gd name="connsiteX42" fmla="*/ 1233714 w 1407886"/>
              <a:gd name="connsiteY42" fmla="*/ 29029 h 1698171"/>
              <a:gd name="connsiteX43" fmla="*/ 1175657 w 1407886"/>
              <a:gd name="connsiteY43" fmla="*/ 14514 h 1698171"/>
              <a:gd name="connsiteX44" fmla="*/ 885371 w 1407886"/>
              <a:gd name="connsiteY44" fmla="*/ 29029 h 1698171"/>
              <a:gd name="connsiteX45" fmla="*/ 798286 w 1407886"/>
              <a:gd name="connsiteY45" fmla="*/ 58057 h 1698171"/>
              <a:gd name="connsiteX46" fmla="*/ 653143 w 1407886"/>
              <a:gd name="connsiteY46" fmla="*/ 101600 h 1698171"/>
              <a:gd name="connsiteX47" fmla="*/ 595086 w 1407886"/>
              <a:gd name="connsiteY47" fmla="*/ 130629 h 1698171"/>
              <a:gd name="connsiteX48" fmla="*/ 508000 w 1407886"/>
              <a:gd name="connsiteY48" fmla="*/ 159657 h 1698171"/>
              <a:gd name="connsiteX49" fmla="*/ 391886 w 1407886"/>
              <a:gd name="connsiteY49" fmla="*/ 203200 h 1698171"/>
              <a:gd name="connsiteX50" fmla="*/ 348343 w 1407886"/>
              <a:gd name="connsiteY50" fmla="*/ 232229 h 1698171"/>
              <a:gd name="connsiteX51" fmla="*/ 232228 w 1407886"/>
              <a:gd name="connsiteY51" fmla="*/ 261257 h 1698171"/>
              <a:gd name="connsiteX52" fmla="*/ 145143 w 1407886"/>
              <a:gd name="connsiteY52" fmla="*/ 290286 h 1698171"/>
              <a:gd name="connsiteX53" fmla="*/ 101600 w 1407886"/>
              <a:gd name="connsiteY53" fmla="*/ 304800 h 1698171"/>
              <a:gd name="connsiteX54" fmla="*/ 58057 w 1407886"/>
              <a:gd name="connsiteY54" fmla="*/ 333829 h 1698171"/>
              <a:gd name="connsiteX55" fmla="*/ 14514 w 1407886"/>
              <a:gd name="connsiteY55" fmla="*/ 348343 h 1698171"/>
              <a:gd name="connsiteX56" fmla="*/ 14514 w 1407886"/>
              <a:gd name="connsiteY56" fmla="*/ 362857 h 169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07886" h="1698171">
                <a:moveTo>
                  <a:pt x="972457" y="0"/>
                </a:moveTo>
                <a:cubicBezTo>
                  <a:pt x="924076" y="4838"/>
                  <a:pt x="874691" y="3581"/>
                  <a:pt x="827314" y="14514"/>
                </a:cubicBezTo>
                <a:cubicBezTo>
                  <a:pt x="810317" y="18436"/>
                  <a:pt x="799373" y="35742"/>
                  <a:pt x="783771" y="43543"/>
                </a:cubicBezTo>
                <a:cubicBezTo>
                  <a:pt x="770087" y="50385"/>
                  <a:pt x="754742" y="53219"/>
                  <a:pt x="740228" y="58057"/>
                </a:cubicBezTo>
                <a:cubicBezTo>
                  <a:pt x="613039" y="185249"/>
                  <a:pt x="774370" y="29608"/>
                  <a:pt x="653143" y="130629"/>
                </a:cubicBezTo>
                <a:cubicBezTo>
                  <a:pt x="637374" y="143769"/>
                  <a:pt x="625369" y="161031"/>
                  <a:pt x="609600" y="174171"/>
                </a:cubicBezTo>
                <a:cubicBezTo>
                  <a:pt x="572083" y="205435"/>
                  <a:pt x="566156" y="203167"/>
                  <a:pt x="522514" y="217714"/>
                </a:cubicBezTo>
                <a:cubicBezTo>
                  <a:pt x="406395" y="295128"/>
                  <a:pt x="546709" y="193520"/>
                  <a:pt x="449943" y="290286"/>
                </a:cubicBezTo>
                <a:cubicBezTo>
                  <a:pt x="437608" y="302621"/>
                  <a:pt x="419801" y="308147"/>
                  <a:pt x="406400" y="319314"/>
                </a:cubicBezTo>
                <a:cubicBezTo>
                  <a:pt x="390631" y="332455"/>
                  <a:pt x="380800" y="352888"/>
                  <a:pt x="362857" y="362857"/>
                </a:cubicBezTo>
                <a:cubicBezTo>
                  <a:pt x="336109" y="377717"/>
                  <a:pt x="301231" y="374913"/>
                  <a:pt x="275771" y="391886"/>
                </a:cubicBezTo>
                <a:lnTo>
                  <a:pt x="232228" y="420914"/>
                </a:lnTo>
                <a:cubicBezTo>
                  <a:pt x="222552" y="435428"/>
                  <a:pt x="216328" y="452970"/>
                  <a:pt x="203200" y="464457"/>
                </a:cubicBezTo>
                <a:cubicBezTo>
                  <a:pt x="176944" y="487431"/>
                  <a:pt x="116114" y="522514"/>
                  <a:pt x="116114" y="522514"/>
                </a:cubicBezTo>
                <a:cubicBezTo>
                  <a:pt x="106438" y="537028"/>
                  <a:pt x="98675" y="553019"/>
                  <a:pt x="87086" y="566057"/>
                </a:cubicBezTo>
                <a:cubicBezTo>
                  <a:pt x="59812" y="596740"/>
                  <a:pt x="0" y="653143"/>
                  <a:pt x="0" y="653143"/>
                </a:cubicBezTo>
                <a:cubicBezTo>
                  <a:pt x="4838" y="691848"/>
                  <a:pt x="6341" y="731117"/>
                  <a:pt x="14514" y="769257"/>
                </a:cubicBezTo>
                <a:cubicBezTo>
                  <a:pt x="20925" y="799177"/>
                  <a:pt x="33867" y="827314"/>
                  <a:pt x="43543" y="856343"/>
                </a:cubicBezTo>
                <a:cubicBezTo>
                  <a:pt x="58559" y="901392"/>
                  <a:pt x="60180" y="913100"/>
                  <a:pt x="87086" y="957943"/>
                </a:cubicBezTo>
                <a:cubicBezTo>
                  <a:pt x="105036" y="987859"/>
                  <a:pt x="125791" y="1016000"/>
                  <a:pt x="145143" y="1045029"/>
                </a:cubicBezTo>
                <a:cubicBezTo>
                  <a:pt x="154819" y="1059543"/>
                  <a:pt x="168655" y="1072023"/>
                  <a:pt x="174171" y="1088571"/>
                </a:cubicBezTo>
                <a:cubicBezTo>
                  <a:pt x="195266" y="1151856"/>
                  <a:pt x="193895" y="1173200"/>
                  <a:pt x="232228" y="1219200"/>
                </a:cubicBezTo>
                <a:cubicBezTo>
                  <a:pt x="245369" y="1234969"/>
                  <a:pt x="262630" y="1246974"/>
                  <a:pt x="275771" y="1262743"/>
                </a:cubicBezTo>
                <a:cubicBezTo>
                  <a:pt x="311638" y="1305783"/>
                  <a:pt x="303404" y="1313637"/>
                  <a:pt x="333828" y="1364343"/>
                </a:cubicBezTo>
                <a:cubicBezTo>
                  <a:pt x="351778" y="1394259"/>
                  <a:pt x="362857" y="1432076"/>
                  <a:pt x="391886" y="1451429"/>
                </a:cubicBezTo>
                <a:lnTo>
                  <a:pt x="435428" y="1480457"/>
                </a:lnTo>
                <a:cubicBezTo>
                  <a:pt x="488647" y="1560284"/>
                  <a:pt x="435429" y="1492554"/>
                  <a:pt x="508000" y="1553029"/>
                </a:cubicBezTo>
                <a:cubicBezTo>
                  <a:pt x="558089" y="1594770"/>
                  <a:pt x="565268" y="1630176"/>
                  <a:pt x="638628" y="1654629"/>
                </a:cubicBezTo>
                <a:cubicBezTo>
                  <a:pt x="698720" y="1674659"/>
                  <a:pt x="669441" y="1660657"/>
                  <a:pt x="725714" y="1698171"/>
                </a:cubicBezTo>
                <a:cubicBezTo>
                  <a:pt x="769257" y="1693333"/>
                  <a:pt x="813383" y="1692249"/>
                  <a:pt x="856343" y="1683657"/>
                </a:cubicBezTo>
                <a:cubicBezTo>
                  <a:pt x="886347" y="1677656"/>
                  <a:pt x="913743" y="1662050"/>
                  <a:pt x="943428" y="1654629"/>
                </a:cubicBezTo>
                <a:cubicBezTo>
                  <a:pt x="1083476" y="1619617"/>
                  <a:pt x="1020422" y="1633424"/>
                  <a:pt x="1132114" y="1611086"/>
                </a:cubicBezTo>
                <a:cubicBezTo>
                  <a:pt x="1159872" y="1527811"/>
                  <a:pt x="1126750" y="1605542"/>
                  <a:pt x="1190171" y="1524000"/>
                </a:cubicBezTo>
                <a:cubicBezTo>
                  <a:pt x="1211590" y="1496461"/>
                  <a:pt x="1237195" y="1470012"/>
                  <a:pt x="1248228" y="1436914"/>
                </a:cubicBezTo>
                <a:cubicBezTo>
                  <a:pt x="1253066" y="1422400"/>
                  <a:pt x="1253185" y="1405318"/>
                  <a:pt x="1262743" y="1393371"/>
                </a:cubicBezTo>
                <a:cubicBezTo>
                  <a:pt x="1273640" y="1379750"/>
                  <a:pt x="1291772" y="1374019"/>
                  <a:pt x="1306286" y="1364343"/>
                </a:cubicBezTo>
                <a:cubicBezTo>
                  <a:pt x="1389482" y="1239546"/>
                  <a:pt x="1289732" y="1397449"/>
                  <a:pt x="1349828" y="1277257"/>
                </a:cubicBezTo>
                <a:cubicBezTo>
                  <a:pt x="1357629" y="1261655"/>
                  <a:pt x="1369181" y="1248228"/>
                  <a:pt x="1378857" y="1233714"/>
                </a:cubicBezTo>
                <a:cubicBezTo>
                  <a:pt x="1374019" y="1103086"/>
                  <a:pt x="1364343" y="972547"/>
                  <a:pt x="1364343" y="841829"/>
                </a:cubicBezTo>
                <a:cubicBezTo>
                  <a:pt x="1364343" y="708980"/>
                  <a:pt x="1342821" y="390884"/>
                  <a:pt x="1393371" y="188686"/>
                </a:cubicBezTo>
                <a:cubicBezTo>
                  <a:pt x="1397082" y="173843"/>
                  <a:pt x="1403048" y="159657"/>
                  <a:pt x="1407886" y="145143"/>
                </a:cubicBezTo>
                <a:cubicBezTo>
                  <a:pt x="1393372" y="130629"/>
                  <a:pt x="1380546" y="114202"/>
                  <a:pt x="1364343" y="101600"/>
                </a:cubicBezTo>
                <a:cubicBezTo>
                  <a:pt x="1303976" y="54648"/>
                  <a:pt x="1293055" y="45984"/>
                  <a:pt x="1233714" y="29029"/>
                </a:cubicBezTo>
                <a:cubicBezTo>
                  <a:pt x="1214534" y="23549"/>
                  <a:pt x="1195009" y="19352"/>
                  <a:pt x="1175657" y="14514"/>
                </a:cubicBezTo>
                <a:cubicBezTo>
                  <a:pt x="1078895" y="19352"/>
                  <a:pt x="981615" y="17924"/>
                  <a:pt x="885371" y="29029"/>
                </a:cubicBezTo>
                <a:cubicBezTo>
                  <a:pt x="854974" y="32536"/>
                  <a:pt x="827971" y="50636"/>
                  <a:pt x="798286" y="58057"/>
                </a:cubicBezTo>
                <a:cubicBezTo>
                  <a:pt x="756614" y="68475"/>
                  <a:pt x="688484" y="83929"/>
                  <a:pt x="653143" y="101600"/>
                </a:cubicBezTo>
                <a:cubicBezTo>
                  <a:pt x="633791" y="111276"/>
                  <a:pt x="615175" y="122593"/>
                  <a:pt x="595086" y="130629"/>
                </a:cubicBezTo>
                <a:cubicBezTo>
                  <a:pt x="566676" y="141993"/>
                  <a:pt x="535368" y="145973"/>
                  <a:pt x="508000" y="159657"/>
                </a:cubicBezTo>
                <a:cubicBezTo>
                  <a:pt x="432101" y="197607"/>
                  <a:pt x="470934" y="183438"/>
                  <a:pt x="391886" y="203200"/>
                </a:cubicBezTo>
                <a:cubicBezTo>
                  <a:pt x="377372" y="212876"/>
                  <a:pt x="363945" y="224428"/>
                  <a:pt x="348343" y="232229"/>
                </a:cubicBezTo>
                <a:cubicBezTo>
                  <a:pt x="313112" y="249845"/>
                  <a:pt x="268662" y="251320"/>
                  <a:pt x="232228" y="261257"/>
                </a:cubicBezTo>
                <a:cubicBezTo>
                  <a:pt x="202708" y="269308"/>
                  <a:pt x="174171" y="280610"/>
                  <a:pt x="145143" y="290286"/>
                </a:cubicBezTo>
                <a:lnTo>
                  <a:pt x="101600" y="304800"/>
                </a:lnTo>
                <a:cubicBezTo>
                  <a:pt x="87086" y="314476"/>
                  <a:pt x="73659" y="326028"/>
                  <a:pt x="58057" y="333829"/>
                </a:cubicBezTo>
                <a:cubicBezTo>
                  <a:pt x="44373" y="340671"/>
                  <a:pt x="27244" y="339857"/>
                  <a:pt x="14514" y="348343"/>
                </a:cubicBezTo>
                <a:cubicBezTo>
                  <a:pt x="10489" y="351027"/>
                  <a:pt x="14514" y="358019"/>
                  <a:pt x="14514" y="362857"/>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4" name="Freeform 3"/>
          <p:cNvSpPr/>
          <p:nvPr/>
        </p:nvSpPr>
        <p:spPr bwMode="auto">
          <a:xfrm>
            <a:off x="7256727" y="2206171"/>
            <a:ext cx="1480873" cy="914400"/>
          </a:xfrm>
          <a:custGeom>
            <a:avLst/>
            <a:gdLst>
              <a:gd name="connsiteX0" fmla="*/ 421330 w 1480873"/>
              <a:gd name="connsiteY0" fmla="*/ 87086 h 914400"/>
              <a:gd name="connsiteX1" fmla="*/ 116530 w 1480873"/>
              <a:gd name="connsiteY1" fmla="*/ 87086 h 914400"/>
              <a:gd name="connsiteX2" fmla="*/ 29444 w 1480873"/>
              <a:gd name="connsiteY2" fmla="*/ 116115 h 914400"/>
              <a:gd name="connsiteX3" fmla="*/ 416 w 1480873"/>
              <a:gd name="connsiteY3" fmla="*/ 203200 h 914400"/>
              <a:gd name="connsiteX4" fmla="*/ 29444 w 1480873"/>
              <a:gd name="connsiteY4" fmla="*/ 377372 h 914400"/>
              <a:gd name="connsiteX5" fmla="*/ 43959 w 1480873"/>
              <a:gd name="connsiteY5" fmla="*/ 420915 h 914400"/>
              <a:gd name="connsiteX6" fmla="*/ 160073 w 1480873"/>
              <a:gd name="connsiteY6" fmla="*/ 551543 h 914400"/>
              <a:gd name="connsiteX7" fmla="*/ 247159 w 1480873"/>
              <a:gd name="connsiteY7" fmla="*/ 624115 h 914400"/>
              <a:gd name="connsiteX8" fmla="*/ 276187 w 1480873"/>
              <a:gd name="connsiteY8" fmla="*/ 667658 h 914400"/>
              <a:gd name="connsiteX9" fmla="*/ 479387 w 1480873"/>
              <a:gd name="connsiteY9" fmla="*/ 783772 h 914400"/>
              <a:gd name="connsiteX10" fmla="*/ 537444 w 1480873"/>
              <a:gd name="connsiteY10" fmla="*/ 798286 h 914400"/>
              <a:gd name="connsiteX11" fmla="*/ 580987 w 1480873"/>
              <a:gd name="connsiteY11" fmla="*/ 812800 h 914400"/>
              <a:gd name="connsiteX12" fmla="*/ 697102 w 1480873"/>
              <a:gd name="connsiteY12" fmla="*/ 841829 h 914400"/>
              <a:gd name="connsiteX13" fmla="*/ 900302 w 1480873"/>
              <a:gd name="connsiteY13" fmla="*/ 899886 h 914400"/>
              <a:gd name="connsiteX14" fmla="*/ 958359 w 1480873"/>
              <a:gd name="connsiteY14" fmla="*/ 914400 h 914400"/>
              <a:gd name="connsiteX15" fmla="*/ 1147044 w 1480873"/>
              <a:gd name="connsiteY15" fmla="*/ 899886 h 914400"/>
              <a:gd name="connsiteX16" fmla="*/ 1190587 w 1480873"/>
              <a:gd name="connsiteY16" fmla="*/ 885372 h 914400"/>
              <a:gd name="connsiteX17" fmla="*/ 1277673 w 1480873"/>
              <a:gd name="connsiteY17" fmla="*/ 812800 h 914400"/>
              <a:gd name="connsiteX18" fmla="*/ 1306702 w 1480873"/>
              <a:gd name="connsiteY18" fmla="*/ 769258 h 914400"/>
              <a:gd name="connsiteX19" fmla="*/ 1350244 w 1480873"/>
              <a:gd name="connsiteY19" fmla="*/ 740229 h 914400"/>
              <a:gd name="connsiteX20" fmla="*/ 1364759 w 1480873"/>
              <a:gd name="connsiteY20" fmla="*/ 696686 h 914400"/>
              <a:gd name="connsiteX21" fmla="*/ 1422816 w 1480873"/>
              <a:gd name="connsiteY21" fmla="*/ 609600 h 914400"/>
              <a:gd name="connsiteX22" fmla="*/ 1437330 w 1480873"/>
              <a:gd name="connsiteY22" fmla="*/ 566058 h 914400"/>
              <a:gd name="connsiteX23" fmla="*/ 1466359 w 1480873"/>
              <a:gd name="connsiteY23" fmla="*/ 522515 h 914400"/>
              <a:gd name="connsiteX24" fmla="*/ 1480873 w 1480873"/>
              <a:gd name="connsiteY24" fmla="*/ 464458 h 914400"/>
              <a:gd name="connsiteX25" fmla="*/ 1451844 w 1480873"/>
              <a:gd name="connsiteY25" fmla="*/ 319315 h 914400"/>
              <a:gd name="connsiteX26" fmla="*/ 1335730 w 1480873"/>
              <a:gd name="connsiteY26" fmla="*/ 188686 h 914400"/>
              <a:gd name="connsiteX27" fmla="*/ 1292187 w 1480873"/>
              <a:gd name="connsiteY27" fmla="*/ 159658 h 914400"/>
              <a:gd name="connsiteX28" fmla="*/ 1248644 w 1480873"/>
              <a:gd name="connsiteY28" fmla="*/ 116115 h 914400"/>
              <a:gd name="connsiteX29" fmla="*/ 1219616 w 1480873"/>
              <a:gd name="connsiteY29" fmla="*/ 72572 h 914400"/>
              <a:gd name="connsiteX30" fmla="*/ 1088987 w 1480873"/>
              <a:gd name="connsiteY30" fmla="*/ 0 h 914400"/>
              <a:gd name="connsiteX31" fmla="*/ 929330 w 1480873"/>
              <a:gd name="connsiteY31" fmla="*/ 14515 h 914400"/>
              <a:gd name="connsiteX32" fmla="*/ 522930 w 1480873"/>
              <a:gd name="connsiteY32" fmla="*/ 29029 h 914400"/>
              <a:gd name="connsiteX33" fmla="*/ 464873 w 1480873"/>
              <a:gd name="connsiteY33" fmla="*/ 43543 h 914400"/>
              <a:gd name="connsiteX34" fmla="*/ 319730 w 1480873"/>
              <a:gd name="connsiteY34" fmla="*/ 58058 h 914400"/>
              <a:gd name="connsiteX35" fmla="*/ 261673 w 1480873"/>
              <a:gd name="connsiteY35" fmla="*/ 72572 h 914400"/>
              <a:gd name="connsiteX36" fmla="*/ 160073 w 1480873"/>
              <a:gd name="connsiteY36" fmla="*/ 101600 h 914400"/>
              <a:gd name="connsiteX37" fmla="*/ 29444 w 1480873"/>
              <a:gd name="connsiteY37" fmla="*/ 8708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80873" h="914400">
                <a:moveTo>
                  <a:pt x="421330" y="87086"/>
                </a:moveTo>
                <a:cubicBezTo>
                  <a:pt x="290645" y="60949"/>
                  <a:pt x="316976" y="59752"/>
                  <a:pt x="116530" y="87086"/>
                </a:cubicBezTo>
                <a:cubicBezTo>
                  <a:pt x="86212" y="91220"/>
                  <a:pt x="29444" y="116115"/>
                  <a:pt x="29444" y="116115"/>
                </a:cubicBezTo>
                <a:cubicBezTo>
                  <a:pt x="19768" y="145143"/>
                  <a:pt x="-3379" y="172838"/>
                  <a:pt x="416" y="203200"/>
                </a:cubicBezTo>
                <a:cubicBezTo>
                  <a:pt x="12194" y="297430"/>
                  <a:pt x="8134" y="302788"/>
                  <a:pt x="29444" y="377372"/>
                </a:cubicBezTo>
                <a:cubicBezTo>
                  <a:pt x="33647" y="392083"/>
                  <a:pt x="37117" y="407231"/>
                  <a:pt x="43959" y="420915"/>
                </a:cubicBezTo>
                <a:cubicBezTo>
                  <a:pt x="69861" y="472719"/>
                  <a:pt x="121600" y="513070"/>
                  <a:pt x="160073" y="551543"/>
                </a:cubicBezTo>
                <a:cubicBezTo>
                  <a:pt x="215952" y="607422"/>
                  <a:pt x="186536" y="583699"/>
                  <a:pt x="247159" y="624115"/>
                </a:cubicBezTo>
                <a:cubicBezTo>
                  <a:pt x="256835" y="638629"/>
                  <a:pt x="263059" y="656171"/>
                  <a:pt x="276187" y="667658"/>
                </a:cubicBezTo>
                <a:cubicBezTo>
                  <a:pt x="310738" y="697890"/>
                  <a:pt x="441889" y="774398"/>
                  <a:pt x="479387" y="783772"/>
                </a:cubicBezTo>
                <a:cubicBezTo>
                  <a:pt x="498739" y="788610"/>
                  <a:pt x="518264" y="792806"/>
                  <a:pt x="537444" y="798286"/>
                </a:cubicBezTo>
                <a:cubicBezTo>
                  <a:pt x="552155" y="802489"/>
                  <a:pt x="566227" y="808774"/>
                  <a:pt x="580987" y="812800"/>
                </a:cubicBezTo>
                <a:cubicBezTo>
                  <a:pt x="619477" y="823297"/>
                  <a:pt x="659253" y="829212"/>
                  <a:pt x="697102" y="841829"/>
                </a:cubicBezTo>
                <a:cubicBezTo>
                  <a:pt x="822037" y="883475"/>
                  <a:pt x="754501" y="863437"/>
                  <a:pt x="900302" y="899886"/>
                </a:cubicBezTo>
                <a:lnTo>
                  <a:pt x="958359" y="914400"/>
                </a:lnTo>
                <a:cubicBezTo>
                  <a:pt x="1021254" y="909562"/>
                  <a:pt x="1084450" y="907710"/>
                  <a:pt x="1147044" y="899886"/>
                </a:cubicBezTo>
                <a:cubicBezTo>
                  <a:pt x="1162225" y="897988"/>
                  <a:pt x="1176903" y="892214"/>
                  <a:pt x="1190587" y="885372"/>
                </a:cubicBezTo>
                <a:cubicBezTo>
                  <a:pt x="1223207" y="869062"/>
                  <a:pt x="1254745" y="840314"/>
                  <a:pt x="1277673" y="812800"/>
                </a:cubicBezTo>
                <a:cubicBezTo>
                  <a:pt x="1288840" y="799399"/>
                  <a:pt x="1294367" y="781593"/>
                  <a:pt x="1306702" y="769258"/>
                </a:cubicBezTo>
                <a:cubicBezTo>
                  <a:pt x="1319037" y="756923"/>
                  <a:pt x="1335730" y="749905"/>
                  <a:pt x="1350244" y="740229"/>
                </a:cubicBezTo>
                <a:cubicBezTo>
                  <a:pt x="1355082" y="725715"/>
                  <a:pt x="1357329" y="710060"/>
                  <a:pt x="1364759" y="696686"/>
                </a:cubicBezTo>
                <a:cubicBezTo>
                  <a:pt x="1381702" y="666188"/>
                  <a:pt x="1422816" y="609600"/>
                  <a:pt x="1422816" y="609600"/>
                </a:cubicBezTo>
                <a:cubicBezTo>
                  <a:pt x="1427654" y="595086"/>
                  <a:pt x="1430488" y="579742"/>
                  <a:pt x="1437330" y="566058"/>
                </a:cubicBezTo>
                <a:cubicBezTo>
                  <a:pt x="1445131" y="550456"/>
                  <a:pt x="1459487" y="538549"/>
                  <a:pt x="1466359" y="522515"/>
                </a:cubicBezTo>
                <a:cubicBezTo>
                  <a:pt x="1474217" y="504180"/>
                  <a:pt x="1476035" y="483810"/>
                  <a:pt x="1480873" y="464458"/>
                </a:cubicBezTo>
                <a:cubicBezTo>
                  <a:pt x="1475523" y="427007"/>
                  <a:pt x="1472112" y="359851"/>
                  <a:pt x="1451844" y="319315"/>
                </a:cubicBezTo>
                <a:cubicBezTo>
                  <a:pt x="1430029" y="275686"/>
                  <a:pt x="1364584" y="207921"/>
                  <a:pt x="1335730" y="188686"/>
                </a:cubicBezTo>
                <a:cubicBezTo>
                  <a:pt x="1321216" y="179010"/>
                  <a:pt x="1305588" y="170825"/>
                  <a:pt x="1292187" y="159658"/>
                </a:cubicBezTo>
                <a:cubicBezTo>
                  <a:pt x="1276418" y="146517"/>
                  <a:pt x="1261785" y="131884"/>
                  <a:pt x="1248644" y="116115"/>
                </a:cubicBezTo>
                <a:cubicBezTo>
                  <a:pt x="1237477" y="102714"/>
                  <a:pt x="1232744" y="84059"/>
                  <a:pt x="1219616" y="72572"/>
                </a:cubicBezTo>
                <a:cubicBezTo>
                  <a:pt x="1158193" y="18827"/>
                  <a:pt x="1148791" y="19936"/>
                  <a:pt x="1088987" y="0"/>
                </a:cubicBezTo>
                <a:cubicBezTo>
                  <a:pt x="1035768" y="4838"/>
                  <a:pt x="982698" y="11778"/>
                  <a:pt x="929330" y="14515"/>
                </a:cubicBezTo>
                <a:cubicBezTo>
                  <a:pt x="793955" y="21457"/>
                  <a:pt x="658219" y="20574"/>
                  <a:pt x="522930" y="29029"/>
                </a:cubicBezTo>
                <a:cubicBezTo>
                  <a:pt x="503021" y="30273"/>
                  <a:pt x="484620" y="40722"/>
                  <a:pt x="464873" y="43543"/>
                </a:cubicBezTo>
                <a:cubicBezTo>
                  <a:pt x="416739" y="50419"/>
                  <a:pt x="368111" y="53220"/>
                  <a:pt x="319730" y="58058"/>
                </a:cubicBezTo>
                <a:cubicBezTo>
                  <a:pt x="300378" y="62896"/>
                  <a:pt x="280853" y="67092"/>
                  <a:pt x="261673" y="72572"/>
                </a:cubicBezTo>
                <a:cubicBezTo>
                  <a:pt x="115916" y="114216"/>
                  <a:pt x="341568" y="56227"/>
                  <a:pt x="160073" y="101600"/>
                </a:cubicBezTo>
                <a:lnTo>
                  <a:pt x="29444" y="87086"/>
                </a:ln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5" name="Rectangle 4"/>
          <p:cNvSpPr/>
          <p:nvPr/>
        </p:nvSpPr>
        <p:spPr>
          <a:xfrm>
            <a:off x="3003911" y="5051646"/>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4724400" y="4191000"/>
            <a:ext cx="582211"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5284840" y="4393724"/>
            <a:ext cx="575799"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5860639" y="4335666"/>
            <a:ext cx="556563"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ight Arrow 8"/>
          <p:cNvSpPr/>
          <p:nvPr/>
        </p:nvSpPr>
        <p:spPr bwMode="auto">
          <a:xfrm>
            <a:off x="2133600" y="756556"/>
            <a:ext cx="1295400" cy="25762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401375470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9459" name="Rectangle 3"/>
          <p:cNvSpPr>
            <a:spLocks noGrp="1" noChangeArrowheads="1"/>
          </p:cNvSpPr>
          <p:nvPr>
            <p:ph type="body" idx="1"/>
          </p:nvPr>
        </p:nvSpPr>
        <p:spPr>
          <a:xfrm>
            <a:off x="152399" y="152400"/>
            <a:ext cx="3962401" cy="3857624"/>
          </a:xfrm>
        </p:spPr>
        <p:txBody>
          <a:bodyPr/>
          <a:lstStyle/>
          <a:p>
            <a:pPr eaLnBrk="1" hangingPunct="1">
              <a:defRPr/>
            </a:pPr>
            <a:r>
              <a:rPr lang="en-US" dirty="0" smtClean="0"/>
              <a:t>Which one is A, B, and C?</a:t>
            </a:r>
          </a:p>
          <a:p>
            <a:pPr eaLnBrk="1" hangingPunct="1">
              <a:defRPr/>
            </a:pPr>
            <a:r>
              <a:rPr lang="en-US" sz="2800" dirty="0" smtClean="0">
                <a:solidFill>
                  <a:srgbClr val="FF99FF"/>
                </a:solidFill>
              </a:rPr>
              <a:t>A.) mRNA, DNA, Sugar Complex</a:t>
            </a:r>
          </a:p>
          <a:p>
            <a:pPr eaLnBrk="1" hangingPunct="1">
              <a:defRPr/>
            </a:pPr>
            <a:r>
              <a:rPr lang="en-US" sz="2800" dirty="0" smtClean="0">
                <a:solidFill>
                  <a:srgbClr val="FF9900"/>
                </a:solidFill>
              </a:rPr>
              <a:t>B.) Hydrogen Bond, mRNA, DNA wrap.</a:t>
            </a:r>
          </a:p>
          <a:p>
            <a:pPr eaLnBrk="1" hangingPunct="1">
              <a:defRPr/>
            </a:pPr>
            <a:r>
              <a:rPr lang="en-US" sz="2800" dirty="0" smtClean="0">
                <a:solidFill>
                  <a:srgbClr val="66FFCC"/>
                </a:solidFill>
              </a:rPr>
              <a:t>C.) Phosphate Group, 5 Carbon Sugar, Nitrogen Base</a:t>
            </a:r>
          </a:p>
          <a:p>
            <a:pPr eaLnBrk="1" hangingPunct="1">
              <a:defRPr/>
            </a:pPr>
            <a:r>
              <a:rPr lang="en-US" sz="2800" dirty="0" smtClean="0">
                <a:solidFill>
                  <a:srgbClr val="9933FF"/>
                </a:solidFill>
              </a:rPr>
              <a:t>D.) Enzymes, Helix, Ribosomal Unit.</a:t>
            </a:r>
          </a:p>
        </p:txBody>
      </p:sp>
      <p:pic>
        <p:nvPicPr>
          <p:cNvPr id="167939" name="Picture 5" descr="dna_molecu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28600"/>
            <a:ext cx="4419600" cy="6172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0185"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2" name="Freeform 1"/>
          <p:cNvSpPr/>
          <p:nvPr/>
        </p:nvSpPr>
        <p:spPr bwMode="auto">
          <a:xfrm>
            <a:off x="6545943" y="246743"/>
            <a:ext cx="1320800" cy="638628"/>
          </a:xfrm>
          <a:custGeom>
            <a:avLst/>
            <a:gdLst>
              <a:gd name="connsiteX0" fmla="*/ 290286 w 1320800"/>
              <a:gd name="connsiteY0" fmla="*/ 101600 h 638628"/>
              <a:gd name="connsiteX1" fmla="*/ 174171 w 1320800"/>
              <a:gd name="connsiteY1" fmla="*/ 130628 h 638628"/>
              <a:gd name="connsiteX2" fmla="*/ 87086 w 1320800"/>
              <a:gd name="connsiteY2" fmla="*/ 188686 h 638628"/>
              <a:gd name="connsiteX3" fmla="*/ 43543 w 1320800"/>
              <a:gd name="connsiteY3" fmla="*/ 217714 h 638628"/>
              <a:gd name="connsiteX4" fmla="*/ 0 w 1320800"/>
              <a:gd name="connsiteY4" fmla="*/ 246743 h 638628"/>
              <a:gd name="connsiteX5" fmla="*/ 14514 w 1320800"/>
              <a:gd name="connsiteY5" fmla="*/ 319314 h 638628"/>
              <a:gd name="connsiteX6" fmla="*/ 58057 w 1320800"/>
              <a:gd name="connsiteY6" fmla="*/ 348343 h 638628"/>
              <a:gd name="connsiteX7" fmla="*/ 145143 w 1320800"/>
              <a:gd name="connsiteY7" fmla="*/ 420914 h 638628"/>
              <a:gd name="connsiteX8" fmla="*/ 217714 w 1320800"/>
              <a:gd name="connsiteY8" fmla="*/ 478971 h 638628"/>
              <a:gd name="connsiteX9" fmla="*/ 304800 w 1320800"/>
              <a:gd name="connsiteY9" fmla="*/ 551543 h 638628"/>
              <a:gd name="connsiteX10" fmla="*/ 362857 w 1320800"/>
              <a:gd name="connsiteY10" fmla="*/ 580571 h 638628"/>
              <a:gd name="connsiteX11" fmla="*/ 508000 w 1320800"/>
              <a:gd name="connsiteY11" fmla="*/ 624114 h 638628"/>
              <a:gd name="connsiteX12" fmla="*/ 551543 w 1320800"/>
              <a:gd name="connsiteY12" fmla="*/ 638628 h 638628"/>
              <a:gd name="connsiteX13" fmla="*/ 827314 w 1320800"/>
              <a:gd name="connsiteY13" fmla="*/ 595086 h 638628"/>
              <a:gd name="connsiteX14" fmla="*/ 870857 w 1320800"/>
              <a:gd name="connsiteY14" fmla="*/ 580571 h 638628"/>
              <a:gd name="connsiteX15" fmla="*/ 914400 w 1320800"/>
              <a:gd name="connsiteY15" fmla="*/ 566057 h 638628"/>
              <a:gd name="connsiteX16" fmla="*/ 1103086 w 1320800"/>
              <a:gd name="connsiteY16" fmla="*/ 522514 h 638628"/>
              <a:gd name="connsiteX17" fmla="*/ 1146628 w 1320800"/>
              <a:gd name="connsiteY17" fmla="*/ 493486 h 638628"/>
              <a:gd name="connsiteX18" fmla="*/ 1233714 w 1320800"/>
              <a:gd name="connsiteY18" fmla="*/ 449943 h 638628"/>
              <a:gd name="connsiteX19" fmla="*/ 1262743 w 1320800"/>
              <a:gd name="connsiteY19" fmla="*/ 406400 h 638628"/>
              <a:gd name="connsiteX20" fmla="*/ 1306286 w 1320800"/>
              <a:gd name="connsiteY20" fmla="*/ 377371 h 638628"/>
              <a:gd name="connsiteX21" fmla="*/ 1320800 w 1320800"/>
              <a:gd name="connsiteY21" fmla="*/ 333828 h 638628"/>
              <a:gd name="connsiteX22" fmla="*/ 1291771 w 1320800"/>
              <a:gd name="connsiteY22" fmla="*/ 203200 h 638628"/>
              <a:gd name="connsiteX23" fmla="*/ 1248228 w 1320800"/>
              <a:gd name="connsiteY23" fmla="*/ 174171 h 638628"/>
              <a:gd name="connsiteX24" fmla="*/ 1190171 w 1320800"/>
              <a:gd name="connsiteY24" fmla="*/ 116114 h 638628"/>
              <a:gd name="connsiteX25" fmla="*/ 1117600 w 1320800"/>
              <a:gd name="connsiteY25" fmla="*/ 43543 h 638628"/>
              <a:gd name="connsiteX26" fmla="*/ 1030514 w 1320800"/>
              <a:gd name="connsiteY26" fmla="*/ 14514 h 638628"/>
              <a:gd name="connsiteX27" fmla="*/ 986971 w 1320800"/>
              <a:gd name="connsiteY27" fmla="*/ 0 h 638628"/>
              <a:gd name="connsiteX28" fmla="*/ 914400 w 1320800"/>
              <a:gd name="connsiteY28" fmla="*/ 14514 h 638628"/>
              <a:gd name="connsiteX29" fmla="*/ 870857 w 1320800"/>
              <a:gd name="connsiteY29" fmla="*/ 43543 h 638628"/>
              <a:gd name="connsiteX30" fmla="*/ 783771 w 1320800"/>
              <a:gd name="connsiteY30" fmla="*/ 72571 h 638628"/>
              <a:gd name="connsiteX31" fmla="*/ 783771 w 1320800"/>
              <a:gd name="connsiteY31" fmla="*/ 72571 h 638628"/>
              <a:gd name="connsiteX32" fmla="*/ 667657 w 1320800"/>
              <a:gd name="connsiteY32" fmla="*/ 101600 h 638628"/>
              <a:gd name="connsiteX33" fmla="*/ 159657 w 1320800"/>
              <a:gd name="connsiteY33" fmla="*/ 101600 h 638628"/>
              <a:gd name="connsiteX34" fmla="*/ 72571 w 1320800"/>
              <a:gd name="connsiteY34" fmla="*/ 130628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0800" h="638628">
                <a:moveTo>
                  <a:pt x="290286" y="101600"/>
                </a:moveTo>
                <a:cubicBezTo>
                  <a:pt x="270182" y="105621"/>
                  <a:pt x="199275" y="116681"/>
                  <a:pt x="174171" y="130628"/>
                </a:cubicBezTo>
                <a:cubicBezTo>
                  <a:pt x="143674" y="147571"/>
                  <a:pt x="116114" y="169334"/>
                  <a:pt x="87086" y="188686"/>
                </a:cubicBezTo>
                <a:lnTo>
                  <a:pt x="43543" y="217714"/>
                </a:lnTo>
                <a:lnTo>
                  <a:pt x="0" y="246743"/>
                </a:lnTo>
                <a:cubicBezTo>
                  <a:pt x="4838" y="270933"/>
                  <a:pt x="2275" y="297895"/>
                  <a:pt x="14514" y="319314"/>
                </a:cubicBezTo>
                <a:cubicBezTo>
                  <a:pt x="23169" y="334460"/>
                  <a:pt x="44656" y="337176"/>
                  <a:pt x="58057" y="348343"/>
                </a:cubicBezTo>
                <a:cubicBezTo>
                  <a:pt x="169805" y="441467"/>
                  <a:pt x="37041" y="348848"/>
                  <a:pt x="145143" y="420914"/>
                </a:cubicBezTo>
                <a:cubicBezTo>
                  <a:pt x="210062" y="518295"/>
                  <a:pt x="133586" y="422886"/>
                  <a:pt x="217714" y="478971"/>
                </a:cubicBezTo>
                <a:cubicBezTo>
                  <a:pt x="397830" y="599047"/>
                  <a:pt x="138596" y="456569"/>
                  <a:pt x="304800" y="551543"/>
                </a:cubicBezTo>
                <a:cubicBezTo>
                  <a:pt x="323586" y="562278"/>
                  <a:pt x="342768" y="572535"/>
                  <a:pt x="362857" y="580571"/>
                </a:cubicBezTo>
                <a:cubicBezTo>
                  <a:pt x="449092" y="615065"/>
                  <a:pt x="433150" y="602729"/>
                  <a:pt x="508000" y="624114"/>
                </a:cubicBezTo>
                <a:cubicBezTo>
                  <a:pt x="522711" y="628317"/>
                  <a:pt x="537029" y="633790"/>
                  <a:pt x="551543" y="638628"/>
                </a:cubicBezTo>
                <a:cubicBezTo>
                  <a:pt x="770728" y="621768"/>
                  <a:pt x="680389" y="644061"/>
                  <a:pt x="827314" y="595086"/>
                </a:cubicBezTo>
                <a:lnTo>
                  <a:pt x="870857" y="580571"/>
                </a:lnTo>
                <a:lnTo>
                  <a:pt x="914400" y="566057"/>
                </a:lnTo>
                <a:cubicBezTo>
                  <a:pt x="1015888" y="498397"/>
                  <a:pt x="891837" y="571263"/>
                  <a:pt x="1103086" y="522514"/>
                </a:cubicBezTo>
                <a:cubicBezTo>
                  <a:pt x="1120083" y="518592"/>
                  <a:pt x="1131026" y="501287"/>
                  <a:pt x="1146628" y="493486"/>
                </a:cubicBezTo>
                <a:cubicBezTo>
                  <a:pt x="1266816" y="433392"/>
                  <a:pt x="1108922" y="533136"/>
                  <a:pt x="1233714" y="449943"/>
                </a:cubicBezTo>
                <a:cubicBezTo>
                  <a:pt x="1243390" y="435429"/>
                  <a:pt x="1250408" y="418735"/>
                  <a:pt x="1262743" y="406400"/>
                </a:cubicBezTo>
                <a:cubicBezTo>
                  <a:pt x="1275078" y="394065"/>
                  <a:pt x="1295389" y="390993"/>
                  <a:pt x="1306286" y="377371"/>
                </a:cubicBezTo>
                <a:cubicBezTo>
                  <a:pt x="1315843" y="365424"/>
                  <a:pt x="1315962" y="348342"/>
                  <a:pt x="1320800" y="333828"/>
                </a:cubicBezTo>
                <a:cubicBezTo>
                  <a:pt x="1320651" y="332932"/>
                  <a:pt x="1306817" y="222007"/>
                  <a:pt x="1291771" y="203200"/>
                </a:cubicBezTo>
                <a:cubicBezTo>
                  <a:pt x="1280874" y="189578"/>
                  <a:pt x="1262742" y="183847"/>
                  <a:pt x="1248228" y="174171"/>
                </a:cubicBezTo>
                <a:cubicBezTo>
                  <a:pt x="1216561" y="79168"/>
                  <a:pt x="1260543" y="172412"/>
                  <a:pt x="1190171" y="116114"/>
                </a:cubicBezTo>
                <a:cubicBezTo>
                  <a:pt x="1111549" y="53217"/>
                  <a:pt x="1215575" y="87087"/>
                  <a:pt x="1117600" y="43543"/>
                </a:cubicBezTo>
                <a:cubicBezTo>
                  <a:pt x="1089638" y="31116"/>
                  <a:pt x="1059543" y="24190"/>
                  <a:pt x="1030514" y="14514"/>
                </a:cubicBezTo>
                <a:lnTo>
                  <a:pt x="986971" y="0"/>
                </a:lnTo>
                <a:cubicBezTo>
                  <a:pt x="962781" y="4838"/>
                  <a:pt x="937499" y="5852"/>
                  <a:pt x="914400" y="14514"/>
                </a:cubicBezTo>
                <a:cubicBezTo>
                  <a:pt x="898067" y="20639"/>
                  <a:pt x="886798" y="36458"/>
                  <a:pt x="870857" y="43543"/>
                </a:cubicBezTo>
                <a:cubicBezTo>
                  <a:pt x="842895" y="55970"/>
                  <a:pt x="812800" y="62895"/>
                  <a:pt x="783771" y="72571"/>
                </a:cubicBezTo>
                <a:lnTo>
                  <a:pt x="783771" y="72571"/>
                </a:lnTo>
                <a:lnTo>
                  <a:pt x="667657" y="101600"/>
                </a:lnTo>
                <a:cubicBezTo>
                  <a:pt x="460198" y="90075"/>
                  <a:pt x="364943" y="74824"/>
                  <a:pt x="159657" y="101600"/>
                </a:cubicBezTo>
                <a:cubicBezTo>
                  <a:pt x="129315" y="105558"/>
                  <a:pt x="72571" y="130628"/>
                  <a:pt x="72571" y="130628"/>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3" name="Freeform 2"/>
          <p:cNvSpPr/>
          <p:nvPr/>
        </p:nvSpPr>
        <p:spPr bwMode="auto">
          <a:xfrm>
            <a:off x="7155543" y="609600"/>
            <a:ext cx="1407886" cy="1698171"/>
          </a:xfrm>
          <a:custGeom>
            <a:avLst/>
            <a:gdLst>
              <a:gd name="connsiteX0" fmla="*/ 972457 w 1407886"/>
              <a:gd name="connsiteY0" fmla="*/ 0 h 1698171"/>
              <a:gd name="connsiteX1" fmla="*/ 827314 w 1407886"/>
              <a:gd name="connsiteY1" fmla="*/ 14514 h 1698171"/>
              <a:gd name="connsiteX2" fmla="*/ 783771 w 1407886"/>
              <a:gd name="connsiteY2" fmla="*/ 43543 h 1698171"/>
              <a:gd name="connsiteX3" fmla="*/ 740228 w 1407886"/>
              <a:gd name="connsiteY3" fmla="*/ 58057 h 1698171"/>
              <a:gd name="connsiteX4" fmla="*/ 653143 w 1407886"/>
              <a:gd name="connsiteY4" fmla="*/ 130629 h 1698171"/>
              <a:gd name="connsiteX5" fmla="*/ 609600 w 1407886"/>
              <a:gd name="connsiteY5" fmla="*/ 174171 h 1698171"/>
              <a:gd name="connsiteX6" fmla="*/ 522514 w 1407886"/>
              <a:gd name="connsiteY6" fmla="*/ 217714 h 1698171"/>
              <a:gd name="connsiteX7" fmla="*/ 449943 w 1407886"/>
              <a:gd name="connsiteY7" fmla="*/ 290286 h 1698171"/>
              <a:gd name="connsiteX8" fmla="*/ 406400 w 1407886"/>
              <a:gd name="connsiteY8" fmla="*/ 319314 h 1698171"/>
              <a:gd name="connsiteX9" fmla="*/ 362857 w 1407886"/>
              <a:gd name="connsiteY9" fmla="*/ 362857 h 1698171"/>
              <a:gd name="connsiteX10" fmla="*/ 275771 w 1407886"/>
              <a:gd name="connsiteY10" fmla="*/ 391886 h 1698171"/>
              <a:gd name="connsiteX11" fmla="*/ 232228 w 1407886"/>
              <a:gd name="connsiteY11" fmla="*/ 420914 h 1698171"/>
              <a:gd name="connsiteX12" fmla="*/ 203200 w 1407886"/>
              <a:gd name="connsiteY12" fmla="*/ 464457 h 1698171"/>
              <a:gd name="connsiteX13" fmla="*/ 116114 w 1407886"/>
              <a:gd name="connsiteY13" fmla="*/ 522514 h 1698171"/>
              <a:gd name="connsiteX14" fmla="*/ 87086 w 1407886"/>
              <a:gd name="connsiteY14" fmla="*/ 566057 h 1698171"/>
              <a:gd name="connsiteX15" fmla="*/ 0 w 1407886"/>
              <a:gd name="connsiteY15" fmla="*/ 653143 h 1698171"/>
              <a:gd name="connsiteX16" fmla="*/ 14514 w 1407886"/>
              <a:gd name="connsiteY16" fmla="*/ 769257 h 1698171"/>
              <a:gd name="connsiteX17" fmla="*/ 43543 w 1407886"/>
              <a:gd name="connsiteY17" fmla="*/ 856343 h 1698171"/>
              <a:gd name="connsiteX18" fmla="*/ 87086 w 1407886"/>
              <a:gd name="connsiteY18" fmla="*/ 957943 h 1698171"/>
              <a:gd name="connsiteX19" fmla="*/ 145143 w 1407886"/>
              <a:gd name="connsiteY19" fmla="*/ 1045029 h 1698171"/>
              <a:gd name="connsiteX20" fmla="*/ 174171 w 1407886"/>
              <a:gd name="connsiteY20" fmla="*/ 1088571 h 1698171"/>
              <a:gd name="connsiteX21" fmla="*/ 232228 w 1407886"/>
              <a:gd name="connsiteY21" fmla="*/ 1219200 h 1698171"/>
              <a:gd name="connsiteX22" fmla="*/ 275771 w 1407886"/>
              <a:gd name="connsiteY22" fmla="*/ 1262743 h 1698171"/>
              <a:gd name="connsiteX23" fmla="*/ 333828 w 1407886"/>
              <a:gd name="connsiteY23" fmla="*/ 1364343 h 1698171"/>
              <a:gd name="connsiteX24" fmla="*/ 391886 w 1407886"/>
              <a:gd name="connsiteY24" fmla="*/ 1451429 h 1698171"/>
              <a:gd name="connsiteX25" fmla="*/ 435428 w 1407886"/>
              <a:gd name="connsiteY25" fmla="*/ 1480457 h 1698171"/>
              <a:gd name="connsiteX26" fmla="*/ 508000 w 1407886"/>
              <a:gd name="connsiteY26" fmla="*/ 1553029 h 1698171"/>
              <a:gd name="connsiteX27" fmla="*/ 638628 w 1407886"/>
              <a:gd name="connsiteY27" fmla="*/ 1654629 h 1698171"/>
              <a:gd name="connsiteX28" fmla="*/ 725714 w 1407886"/>
              <a:gd name="connsiteY28" fmla="*/ 1698171 h 1698171"/>
              <a:gd name="connsiteX29" fmla="*/ 856343 w 1407886"/>
              <a:gd name="connsiteY29" fmla="*/ 1683657 h 1698171"/>
              <a:gd name="connsiteX30" fmla="*/ 943428 w 1407886"/>
              <a:gd name="connsiteY30" fmla="*/ 1654629 h 1698171"/>
              <a:gd name="connsiteX31" fmla="*/ 1132114 w 1407886"/>
              <a:gd name="connsiteY31" fmla="*/ 1611086 h 1698171"/>
              <a:gd name="connsiteX32" fmla="*/ 1190171 w 1407886"/>
              <a:gd name="connsiteY32" fmla="*/ 1524000 h 1698171"/>
              <a:gd name="connsiteX33" fmla="*/ 1248228 w 1407886"/>
              <a:gd name="connsiteY33" fmla="*/ 1436914 h 1698171"/>
              <a:gd name="connsiteX34" fmla="*/ 1262743 w 1407886"/>
              <a:gd name="connsiteY34" fmla="*/ 1393371 h 1698171"/>
              <a:gd name="connsiteX35" fmla="*/ 1306286 w 1407886"/>
              <a:gd name="connsiteY35" fmla="*/ 1364343 h 1698171"/>
              <a:gd name="connsiteX36" fmla="*/ 1349828 w 1407886"/>
              <a:gd name="connsiteY36" fmla="*/ 1277257 h 1698171"/>
              <a:gd name="connsiteX37" fmla="*/ 1378857 w 1407886"/>
              <a:gd name="connsiteY37" fmla="*/ 1233714 h 1698171"/>
              <a:gd name="connsiteX38" fmla="*/ 1364343 w 1407886"/>
              <a:gd name="connsiteY38" fmla="*/ 841829 h 1698171"/>
              <a:gd name="connsiteX39" fmla="*/ 1393371 w 1407886"/>
              <a:gd name="connsiteY39" fmla="*/ 188686 h 1698171"/>
              <a:gd name="connsiteX40" fmla="*/ 1407886 w 1407886"/>
              <a:gd name="connsiteY40" fmla="*/ 145143 h 1698171"/>
              <a:gd name="connsiteX41" fmla="*/ 1364343 w 1407886"/>
              <a:gd name="connsiteY41" fmla="*/ 101600 h 1698171"/>
              <a:gd name="connsiteX42" fmla="*/ 1233714 w 1407886"/>
              <a:gd name="connsiteY42" fmla="*/ 29029 h 1698171"/>
              <a:gd name="connsiteX43" fmla="*/ 1175657 w 1407886"/>
              <a:gd name="connsiteY43" fmla="*/ 14514 h 1698171"/>
              <a:gd name="connsiteX44" fmla="*/ 885371 w 1407886"/>
              <a:gd name="connsiteY44" fmla="*/ 29029 h 1698171"/>
              <a:gd name="connsiteX45" fmla="*/ 798286 w 1407886"/>
              <a:gd name="connsiteY45" fmla="*/ 58057 h 1698171"/>
              <a:gd name="connsiteX46" fmla="*/ 653143 w 1407886"/>
              <a:gd name="connsiteY46" fmla="*/ 101600 h 1698171"/>
              <a:gd name="connsiteX47" fmla="*/ 595086 w 1407886"/>
              <a:gd name="connsiteY47" fmla="*/ 130629 h 1698171"/>
              <a:gd name="connsiteX48" fmla="*/ 508000 w 1407886"/>
              <a:gd name="connsiteY48" fmla="*/ 159657 h 1698171"/>
              <a:gd name="connsiteX49" fmla="*/ 391886 w 1407886"/>
              <a:gd name="connsiteY49" fmla="*/ 203200 h 1698171"/>
              <a:gd name="connsiteX50" fmla="*/ 348343 w 1407886"/>
              <a:gd name="connsiteY50" fmla="*/ 232229 h 1698171"/>
              <a:gd name="connsiteX51" fmla="*/ 232228 w 1407886"/>
              <a:gd name="connsiteY51" fmla="*/ 261257 h 1698171"/>
              <a:gd name="connsiteX52" fmla="*/ 145143 w 1407886"/>
              <a:gd name="connsiteY52" fmla="*/ 290286 h 1698171"/>
              <a:gd name="connsiteX53" fmla="*/ 101600 w 1407886"/>
              <a:gd name="connsiteY53" fmla="*/ 304800 h 1698171"/>
              <a:gd name="connsiteX54" fmla="*/ 58057 w 1407886"/>
              <a:gd name="connsiteY54" fmla="*/ 333829 h 1698171"/>
              <a:gd name="connsiteX55" fmla="*/ 14514 w 1407886"/>
              <a:gd name="connsiteY55" fmla="*/ 348343 h 1698171"/>
              <a:gd name="connsiteX56" fmla="*/ 14514 w 1407886"/>
              <a:gd name="connsiteY56" fmla="*/ 362857 h 169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07886" h="1698171">
                <a:moveTo>
                  <a:pt x="972457" y="0"/>
                </a:moveTo>
                <a:cubicBezTo>
                  <a:pt x="924076" y="4838"/>
                  <a:pt x="874691" y="3581"/>
                  <a:pt x="827314" y="14514"/>
                </a:cubicBezTo>
                <a:cubicBezTo>
                  <a:pt x="810317" y="18436"/>
                  <a:pt x="799373" y="35742"/>
                  <a:pt x="783771" y="43543"/>
                </a:cubicBezTo>
                <a:cubicBezTo>
                  <a:pt x="770087" y="50385"/>
                  <a:pt x="754742" y="53219"/>
                  <a:pt x="740228" y="58057"/>
                </a:cubicBezTo>
                <a:cubicBezTo>
                  <a:pt x="613039" y="185249"/>
                  <a:pt x="774370" y="29608"/>
                  <a:pt x="653143" y="130629"/>
                </a:cubicBezTo>
                <a:cubicBezTo>
                  <a:pt x="637374" y="143769"/>
                  <a:pt x="625369" y="161031"/>
                  <a:pt x="609600" y="174171"/>
                </a:cubicBezTo>
                <a:cubicBezTo>
                  <a:pt x="572083" y="205435"/>
                  <a:pt x="566156" y="203167"/>
                  <a:pt x="522514" y="217714"/>
                </a:cubicBezTo>
                <a:cubicBezTo>
                  <a:pt x="406395" y="295128"/>
                  <a:pt x="546709" y="193520"/>
                  <a:pt x="449943" y="290286"/>
                </a:cubicBezTo>
                <a:cubicBezTo>
                  <a:pt x="437608" y="302621"/>
                  <a:pt x="419801" y="308147"/>
                  <a:pt x="406400" y="319314"/>
                </a:cubicBezTo>
                <a:cubicBezTo>
                  <a:pt x="390631" y="332455"/>
                  <a:pt x="380800" y="352888"/>
                  <a:pt x="362857" y="362857"/>
                </a:cubicBezTo>
                <a:cubicBezTo>
                  <a:pt x="336109" y="377717"/>
                  <a:pt x="301231" y="374913"/>
                  <a:pt x="275771" y="391886"/>
                </a:cubicBezTo>
                <a:lnTo>
                  <a:pt x="232228" y="420914"/>
                </a:lnTo>
                <a:cubicBezTo>
                  <a:pt x="222552" y="435428"/>
                  <a:pt x="216328" y="452970"/>
                  <a:pt x="203200" y="464457"/>
                </a:cubicBezTo>
                <a:cubicBezTo>
                  <a:pt x="176944" y="487431"/>
                  <a:pt x="116114" y="522514"/>
                  <a:pt x="116114" y="522514"/>
                </a:cubicBezTo>
                <a:cubicBezTo>
                  <a:pt x="106438" y="537028"/>
                  <a:pt x="98675" y="553019"/>
                  <a:pt x="87086" y="566057"/>
                </a:cubicBezTo>
                <a:cubicBezTo>
                  <a:pt x="59812" y="596740"/>
                  <a:pt x="0" y="653143"/>
                  <a:pt x="0" y="653143"/>
                </a:cubicBezTo>
                <a:cubicBezTo>
                  <a:pt x="4838" y="691848"/>
                  <a:pt x="6341" y="731117"/>
                  <a:pt x="14514" y="769257"/>
                </a:cubicBezTo>
                <a:cubicBezTo>
                  <a:pt x="20925" y="799177"/>
                  <a:pt x="33867" y="827314"/>
                  <a:pt x="43543" y="856343"/>
                </a:cubicBezTo>
                <a:cubicBezTo>
                  <a:pt x="58559" y="901392"/>
                  <a:pt x="60180" y="913100"/>
                  <a:pt x="87086" y="957943"/>
                </a:cubicBezTo>
                <a:cubicBezTo>
                  <a:pt x="105036" y="987859"/>
                  <a:pt x="125791" y="1016000"/>
                  <a:pt x="145143" y="1045029"/>
                </a:cubicBezTo>
                <a:cubicBezTo>
                  <a:pt x="154819" y="1059543"/>
                  <a:pt x="168655" y="1072023"/>
                  <a:pt x="174171" y="1088571"/>
                </a:cubicBezTo>
                <a:cubicBezTo>
                  <a:pt x="195266" y="1151856"/>
                  <a:pt x="193895" y="1173200"/>
                  <a:pt x="232228" y="1219200"/>
                </a:cubicBezTo>
                <a:cubicBezTo>
                  <a:pt x="245369" y="1234969"/>
                  <a:pt x="262630" y="1246974"/>
                  <a:pt x="275771" y="1262743"/>
                </a:cubicBezTo>
                <a:cubicBezTo>
                  <a:pt x="311638" y="1305783"/>
                  <a:pt x="303404" y="1313637"/>
                  <a:pt x="333828" y="1364343"/>
                </a:cubicBezTo>
                <a:cubicBezTo>
                  <a:pt x="351778" y="1394259"/>
                  <a:pt x="362857" y="1432076"/>
                  <a:pt x="391886" y="1451429"/>
                </a:cubicBezTo>
                <a:lnTo>
                  <a:pt x="435428" y="1480457"/>
                </a:lnTo>
                <a:cubicBezTo>
                  <a:pt x="488647" y="1560284"/>
                  <a:pt x="435429" y="1492554"/>
                  <a:pt x="508000" y="1553029"/>
                </a:cubicBezTo>
                <a:cubicBezTo>
                  <a:pt x="558089" y="1594770"/>
                  <a:pt x="565268" y="1630176"/>
                  <a:pt x="638628" y="1654629"/>
                </a:cubicBezTo>
                <a:cubicBezTo>
                  <a:pt x="698720" y="1674659"/>
                  <a:pt x="669441" y="1660657"/>
                  <a:pt x="725714" y="1698171"/>
                </a:cubicBezTo>
                <a:cubicBezTo>
                  <a:pt x="769257" y="1693333"/>
                  <a:pt x="813383" y="1692249"/>
                  <a:pt x="856343" y="1683657"/>
                </a:cubicBezTo>
                <a:cubicBezTo>
                  <a:pt x="886347" y="1677656"/>
                  <a:pt x="913743" y="1662050"/>
                  <a:pt x="943428" y="1654629"/>
                </a:cubicBezTo>
                <a:cubicBezTo>
                  <a:pt x="1083476" y="1619617"/>
                  <a:pt x="1020422" y="1633424"/>
                  <a:pt x="1132114" y="1611086"/>
                </a:cubicBezTo>
                <a:cubicBezTo>
                  <a:pt x="1159872" y="1527811"/>
                  <a:pt x="1126750" y="1605542"/>
                  <a:pt x="1190171" y="1524000"/>
                </a:cubicBezTo>
                <a:cubicBezTo>
                  <a:pt x="1211590" y="1496461"/>
                  <a:pt x="1237195" y="1470012"/>
                  <a:pt x="1248228" y="1436914"/>
                </a:cubicBezTo>
                <a:cubicBezTo>
                  <a:pt x="1253066" y="1422400"/>
                  <a:pt x="1253185" y="1405318"/>
                  <a:pt x="1262743" y="1393371"/>
                </a:cubicBezTo>
                <a:cubicBezTo>
                  <a:pt x="1273640" y="1379750"/>
                  <a:pt x="1291772" y="1374019"/>
                  <a:pt x="1306286" y="1364343"/>
                </a:cubicBezTo>
                <a:cubicBezTo>
                  <a:pt x="1389482" y="1239546"/>
                  <a:pt x="1289732" y="1397449"/>
                  <a:pt x="1349828" y="1277257"/>
                </a:cubicBezTo>
                <a:cubicBezTo>
                  <a:pt x="1357629" y="1261655"/>
                  <a:pt x="1369181" y="1248228"/>
                  <a:pt x="1378857" y="1233714"/>
                </a:cubicBezTo>
                <a:cubicBezTo>
                  <a:pt x="1374019" y="1103086"/>
                  <a:pt x="1364343" y="972547"/>
                  <a:pt x="1364343" y="841829"/>
                </a:cubicBezTo>
                <a:cubicBezTo>
                  <a:pt x="1364343" y="708980"/>
                  <a:pt x="1342821" y="390884"/>
                  <a:pt x="1393371" y="188686"/>
                </a:cubicBezTo>
                <a:cubicBezTo>
                  <a:pt x="1397082" y="173843"/>
                  <a:pt x="1403048" y="159657"/>
                  <a:pt x="1407886" y="145143"/>
                </a:cubicBezTo>
                <a:cubicBezTo>
                  <a:pt x="1393372" y="130629"/>
                  <a:pt x="1380546" y="114202"/>
                  <a:pt x="1364343" y="101600"/>
                </a:cubicBezTo>
                <a:cubicBezTo>
                  <a:pt x="1303976" y="54648"/>
                  <a:pt x="1293055" y="45984"/>
                  <a:pt x="1233714" y="29029"/>
                </a:cubicBezTo>
                <a:cubicBezTo>
                  <a:pt x="1214534" y="23549"/>
                  <a:pt x="1195009" y="19352"/>
                  <a:pt x="1175657" y="14514"/>
                </a:cubicBezTo>
                <a:cubicBezTo>
                  <a:pt x="1078895" y="19352"/>
                  <a:pt x="981615" y="17924"/>
                  <a:pt x="885371" y="29029"/>
                </a:cubicBezTo>
                <a:cubicBezTo>
                  <a:pt x="854974" y="32536"/>
                  <a:pt x="827971" y="50636"/>
                  <a:pt x="798286" y="58057"/>
                </a:cubicBezTo>
                <a:cubicBezTo>
                  <a:pt x="756614" y="68475"/>
                  <a:pt x="688484" y="83929"/>
                  <a:pt x="653143" y="101600"/>
                </a:cubicBezTo>
                <a:cubicBezTo>
                  <a:pt x="633791" y="111276"/>
                  <a:pt x="615175" y="122593"/>
                  <a:pt x="595086" y="130629"/>
                </a:cubicBezTo>
                <a:cubicBezTo>
                  <a:pt x="566676" y="141993"/>
                  <a:pt x="535368" y="145973"/>
                  <a:pt x="508000" y="159657"/>
                </a:cubicBezTo>
                <a:cubicBezTo>
                  <a:pt x="432101" y="197607"/>
                  <a:pt x="470934" y="183438"/>
                  <a:pt x="391886" y="203200"/>
                </a:cubicBezTo>
                <a:cubicBezTo>
                  <a:pt x="377372" y="212876"/>
                  <a:pt x="363945" y="224428"/>
                  <a:pt x="348343" y="232229"/>
                </a:cubicBezTo>
                <a:cubicBezTo>
                  <a:pt x="313112" y="249845"/>
                  <a:pt x="268662" y="251320"/>
                  <a:pt x="232228" y="261257"/>
                </a:cubicBezTo>
                <a:cubicBezTo>
                  <a:pt x="202708" y="269308"/>
                  <a:pt x="174171" y="280610"/>
                  <a:pt x="145143" y="290286"/>
                </a:cubicBezTo>
                <a:lnTo>
                  <a:pt x="101600" y="304800"/>
                </a:lnTo>
                <a:cubicBezTo>
                  <a:pt x="87086" y="314476"/>
                  <a:pt x="73659" y="326028"/>
                  <a:pt x="58057" y="333829"/>
                </a:cubicBezTo>
                <a:cubicBezTo>
                  <a:pt x="44373" y="340671"/>
                  <a:pt x="27244" y="339857"/>
                  <a:pt x="14514" y="348343"/>
                </a:cubicBezTo>
                <a:cubicBezTo>
                  <a:pt x="10489" y="351027"/>
                  <a:pt x="14514" y="358019"/>
                  <a:pt x="14514" y="362857"/>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4" name="Freeform 3"/>
          <p:cNvSpPr/>
          <p:nvPr/>
        </p:nvSpPr>
        <p:spPr bwMode="auto">
          <a:xfrm>
            <a:off x="7256727" y="2206171"/>
            <a:ext cx="1480873" cy="914400"/>
          </a:xfrm>
          <a:custGeom>
            <a:avLst/>
            <a:gdLst>
              <a:gd name="connsiteX0" fmla="*/ 421330 w 1480873"/>
              <a:gd name="connsiteY0" fmla="*/ 87086 h 914400"/>
              <a:gd name="connsiteX1" fmla="*/ 116530 w 1480873"/>
              <a:gd name="connsiteY1" fmla="*/ 87086 h 914400"/>
              <a:gd name="connsiteX2" fmla="*/ 29444 w 1480873"/>
              <a:gd name="connsiteY2" fmla="*/ 116115 h 914400"/>
              <a:gd name="connsiteX3" fmla="*/ 416 w 1480873"/>
              <a:gd name="connsiteY3" fmla="*/ 203200 h 914400"/>
              <a:gd name="connsiteX4" fmla="*/ 29444 w 1480873"/>
              <a:gd name="connsiteY4" fmla="*/ 377372 h 914400"/>
              <a:gd name="connsiteX5" fmla="*/ 43959 w 1480873"/>
              <a:gd name="connsiteY5" fmla="*/ 420915 h 914400"/>
              <a:gd name="connsiteX6" fmla="*/ 160073 w 1480873"/>
              <a:gd name="connsiteY6" fmla="*/ 551543 h 914400"/>
              <a:gd name="connsiteX7" fmla="*/ 247159 w 1480873"/>
              <a:gd name="connsiteY7" fmla="*/ 624115 h 914400"/>
              <a:gd name="connsiteX8" fmla="*/ 276187 w 1480873"/>
              <a:gd name="connsiteY8" fmla="*/ 667658 h 914400"/>
              <a:gd name="connsiteX9" fmla="*/ 479387 w 1480873"/>
              <a:gd name="connsiteY9" fmla="*/ 783772 h 914400"/>
              <a:gd name="connsiteX10" fmla="*/ 537444 w 1480873"/>
              <a:gd name="connsiteY10" fmla="*/ 798286 h 914400"/>
              <a:gd name="connsiteX11" fmla="*/ 580987 w 1480873"/>
              <a:gd name="connsiteY11" fmla="*/ 812800 h 914400"/>
              <a:gd name="connsiteX12" fmla="*/ 697102 w 1480873"/>
              <a:gd name="connsiteY12" fmla="*/ 841829 h 914400"/>
              <a:gd name="connsiteX13" fmla="*/ 900302 w 1480873"/>
              <a:gd name="connsiteY13" fmla="*/ 899886 h 914400"/>
              <a:gd name="connsiteX14" fmla="*/ 958359 w 1480873"/>
              <a:gd name="connsiteY14" fmla="*/ 914400 h 914400"/>
              <a:gd name="connsiteX15" fmla="*/ 1147044 w 1480873"/>
              <a:gd name="connsiteY15" fmla="*/ 899886 h 914400"/>
              <a:gd name="connsiteX16" fmla="*/ 1190587 w 1480873"/>
              <a:gd name="connsiteY16" fmla="*/ 885372 h 914400"/>
              <a:gd name="connsiteX17" fmla="*/ 1277673 w 1480873"/>
              <a:gd name="connsiteY17" fmla="*/ 812800 h 914400"/>
              <a:gd name="connsiteX18" fmla="*/ 1306702 w 1480873"/>
              <a:gd name="connsiteY18" fmla="*/ 769258 h 914400"/>
              <a:gd name="connsiteX19" fmla="*/ 1350244 w 1480873"/>
              <a:gd name="connsiteY19" fmla="*/ 740229 h 914400"/>
              <a:gd name="connsiteX20" fmla="*/ 1364759 w 1480873"/>
              <a:gd name="connsiteY20" fmla="*/ 696686 h 914400"/>
              <a:gd name="connsiteX21" fmla="*/ 1422816 w 1480873"/>
              <a:gd name="connsiteY21" fmla="*/ 609600 h 914400"/>
              <a:gd name="connsiteX22" fmla="*/ 1437330 w 1480873"/>
              <a:gd name="connsiteY22" fmla="*/ 566058 h 914400"/>
              <a:gd name="connsiteX23" fmla="*/ 1466359 w 1480873"/>
              <a:gd name="connsiteY23" fmla="*/ 522515 h 914400"/>
              <a:gd name="connsiteX24" fmla="*/ 1480873 w 1480873"/>
              <a:gd name="connsiteY24" fmla="*/ 464458 h 914400"/>
              <a:gd name="connsiteX25" fmla="*/ 1451844 w 1480873"/>
              <a:gd name="connsiteY25" fmla="*/ 319315 h 914400"/>
              <a:gd name="connsiteX26" fmla="*/ 1335730 w 1480873"/>
              <a:gd name="connsiteY26" fmla="*/ 188686 h 914400"/>
              <a:gd name="connsiteX27" fmla="*/ 1292187 w 1480873"/>
              <a:gd name="connsiteY27" fmla="*/ 159658 h 914400"/>
              <a:gd name="connsiteX28" fmla="*/ 1248644 w 1480873"/>
              <a:gd name="connsiteY28" fmla="*/ 116115 h 914400"/>
              <a:gd name="connsiteX29" fmla="*/ 1219616 w 1480873"/>
              <a:gd name="connsiteY29" fmla="*/ 72572 h 914400"/>
              <a:gd name="connsiteX30" fmla="*/ 1088987 w 1480873"/>
              <a:gd name="connsiteY30" fmla="*/ 0 h 914400"/>
              <a:gd name="connsiteX31" fmla="*/ 929330 w 1480873"/>
              <a:gd name="connsiteY31" fmla="*/ 14515 h 914400"/>
              <a:gd name="connsiteX32" fmla="*/ 522930 w 1480873"/>
              <a:gd name="connsiteY32" fmla="*/ 29029 h 914400"/>
              <a:gd name="connsiteX33" fmla="*/ 464873 w 1480873"/>
              <a:gd name="connsiteY33" fmla="*/ 43543 h 914400"/>
              <a:gd name="connsiteX34" fmla="*/ 319730 w 1480873"/>
              <a:gd name="connsiteY34" fmla="*/ 58058 h 914400"/>
              <a:gd name="connsiteX35" fmla="*/ 261673 w 1480873"/>
              <a:gd name="connsiteY35" fmla="*/ 72572 h 914400"/>
              <a:gd name="connsiteX36" fmla="*/ 160073 w 1480873"/>
              <a:gd name="connsiteY36" fmla="*/ 101600 h 914400"/>
              <a:gd name="connsiteX37" fmla="*/ 29444 w 1480873"/>
              <a:gd name="connsiteY37" fmla="*/ 8708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80873" h="914400">
                <a:moveTo>
                  <a:pt x="421330" y="87086"/>
                </a:moveTo>
                <a:cubicBezTo>
                  <a:pt x="290645" y="60949"/>
                  <a:pt x="316976" y="59752"/>
                  <a:pt x="116530" y="87086"/>
                </a:cubicBezTo>
                <a:cubicBezTo>
                  <a:pt x="86212" y="91220"/>
                  <a:pt x="29444" y="116115"/>
                  <a:pt x="29444" y="116115"/>
                </a:cubicBezTo>
                <a:cubicBezTo>
                  <a:pt x="19768" y="145143"/>
                  <a:pt x="-3379" y="172838"/>
                  <a:pt x="416" y="203200"/>
                </a:cubicBezTo>
                <a:cubicBezTo>
                  <a:pt x="12194" y="297430"/>
                  <a:pt x="8134" y="302788"/>
                  <a:pt x="29444" y="377372"/>
                </a:cubicBezTo>
                <a:cubicBezTo>
                  <a:pt x="33647" y="392083"/>
                  <a:pt x="37117" y="407231"/>
                  <a:pt x="43959" y="420915"/>
                </a:cubicBezTo>
                <a:cubicBezTo>
                  <a:pt x="69861" y="472719"/>
                  <a:pt x="121600" y="513070"/>
                  <a:pt x="160073" y="551543"/>
                </a:cubicBezTo>
                <a:cubicBezTo>
                  <a:pt x="215952" y="607422"/>
                  <a:pt x="186536" y="583699"/>
                  <a:pt x="247159" y="624115"/>
                </a:cubicBezTo>
                <a:cubicBezTo>
                  <a:pt x="256835" y="638629"/>
                  <a:pt x="263059" y="656171"/>
                  <a:pt x="276187" y="667658"/>
                </a:cubicBezTo>
                <a:cubicBezTo>
                  <a:pt x="310738" y="697890"/>
                  <a:pt x="441889" y="774398"/>
                  <a:pt x="479387" y="783772"/>
                </a:cubicBezTo>
                <a:cubicBezTo>
                  <a:pt x="498739" y="788610"/>
                  <a:pt x="518264" y="792806"/>
                  <a:pt x="537444" y="798286"/>
                </a:cubicBezTo>
                <a:cubicBezTo>
                  <a:pt x="552155" y="802489"/>
                  <a:pt x="566227" y="808774"/>
                  <a:pt x="580987" y="812800"/>
                </a:cubicBezTo>
                <a:cubicBezTo>
                  <a:pt x="619477" y="823297"/>
                  <a:pt x="659253" y="829212"/>
                  <a:pt x="697102" y="841829"/>
                </a:cubicBezTo>
                <a:cubicBezTo>
                  <a:pt x="822037" y="883475"/>
                  <a:pt x="754501" y="863437"/>
                  <a:pt x="900302" y="899886"/>
                </a:cubicBezTo>
                <a:lnTo>
                  <a:pt x="958359" y="914400"/>
                </a:lnTo>
                <a:cubicBezTo>
                  <a:pt x="1021254" y="909562"/>
                  <a:pt x="1084450" y="907710"/>
                  <a:pt x="1147044" y="899886"/>
                </a:cubicBezTo>
                <a:cubicBezTo>
                  <a:pt x="1162225" y="897988"/>
                  <a:pt x="1176903" y="892214"/>
                  <a:pt x="1190587" y="885372"/>
                </a:cubicBezTo>
                <a:cubicBezTo>
                  <a:pt x="1223207" y="869062"/>
                  <a:pt x="1254745" y="840314"/>
                  <a:pt x="1277673" y="812800"/>
                </a:cubicBezTo>
                <a:cubicBezTo>
                  <a:pt x="1288840" y="799399"/>
                  <a:pt x="1294367" y="781593"/>
                  <a:pt x="1306702" y="769258"/>
                </a:cubicBezTo>
                <a:cubicBezTo>
                  <a:pt x="1319037" y="756923"/>
                  <a:pt x="1335730" y="749905"/>
                  <a:pt x="1350244" y="740229"/>
                </a:cubicBezTo>
                <a:cubicBezTo>
                  <a:pt x="1355082" y="725715"/>
                  <a:pt x="1357329" y="710060"/>
                  <a:pt x="1364759" y="696686"/>
                </a:cubicBezTo>
                <a:cubicBezTo>
                  <a:pt x="1381702" y="666188"/>
                  <a:pt x="1422816" y="609600"/>
                  <a:pt x="1422816" y="609600"/>
                </a:cubicBezTo>
                <a:cubicBezTo>
                  <a:pt x="1427654" y="595086"/>
                  <a:pt x="1430488" y="579742"/>
                  <a:pt x="1437330" y="566058"/>
                </a:cubicBezTo>
                <a:cubicBezTo>
                  <a:pt x="1445131" y="550456"/>
                  <a:pt x="1459487" y="538549"/>
                  <a:pt x="1466359" y="522515"/>
                </a:cubicBezTo>
                <a:cubicBezTo>
                  <a:pt x="1474217" y="504180"/>
                  <a:pt x="1476035" y="483810"/>
                  <a:pt x="1480873" y="464458"/>
                </a:cubicBezTo>
                <a:cubicBezTo>
                  <a:pt x="1475523" y="427007"/>
                  <a:pt x="1472112" y="359851"/>
                  <a:pt x="1451844" y="319315"/>
                </a:cubicBezTo>
                <a:cubicBezTo>
                  <a:pt x="1430029" y="275686"/>
                  <a:pt x="1364584" y="207921"/>
                  <a:pt x="1335730" y="188686"/>
                </a:cubicBezTo>
                <a:cubicBezTo>
                  <a:pt x="1321216" y="179010"/>
                  <a:pt x="1305588" y="170825"/>
                  <a:pt x="1292187" y="159658"/>
                </a:cubicBezTo>
                <a:cubicBezTo>
                  <a:pt x="1276418" y="146517"/>
                  <a:pt x="1261785" y="131884"/>
                  <a:pt x="1248644" y="116115"/>
                </a:cubicBezTo>
                <a:cubicBezTo>
                  <a:pt x="1237477" y="102714"/>
                  <a:pt x="1232744" y="84059"/>
                  <a:pt x="1219616" y="72572"/>
                </a:cubicBezTo>
                <a:cubicBezTo>
                  <a:pt x="1158193" y="18827"/>
                  <a:pt x="1148791" y="19936"/>
                  <a:pt x="1088987" y="0"/>
                </a:cubicBezTo>
                <a:cubicBezTo>
                  <a:pt x="1035768" y="4838"/>
                  <a:pt x="982698" y="11778"/>
                  <a:pt x="929330" y="14515"/>
                </a:cubicBezTo>
                <a:cubicBezTo>
                  <a:pt x="793955" y="21457"/>
                  <a:pt x="658219" y="20574"/>
                  <a:pt x="522930" y="29029"/>
                </a:cubicBezTo>
                <a:cubicBezTo>
                  <a:pt x="503021" y="30273"/>
                  <a:pt x="484620" y="40722"/>
                  <a:pt x="464873" y="43543"/>
                </a:cubicBezTo>
                <a:cubicBezTo>
                  <a:pt x="416739" y="50419"/>
                  <a:pt x="368111" y="53220"/>
                  <a:pt x="319730" y="58058"/>
                </a:cubicBezTo>
                <a:cubicBezTo>
                  <a:pt x="300378" y="62896"/>
                  <a:pt x="280853" y="67092"/>
                  <a:pt x="261673" y="72572"/>
                </a:cubicBezTo>
                <a:cubicBezTo>
                  <a:pt x="115916" y="114216"/>
                  <a:pt x="341568" y="56227"/>
                  <a:pt x="160073" y="101600"/>
                </a:cubicBezTo>
                <a:lnTo>
                  <a:pt x="29444" y="87086"/>
                </a:ln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5" name="Rectangle 4"/>
          <p:cNvSpPr/>
          <p:nvPr/>
        </p:nvSpPr>
        <p:spPr>
          <a:xfrm>
            <a:off x="3003911" y="5051646"/>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4724400" y="4191000"/>
            <a:ext cx="582211"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5284840" y="4393724"/>
            <a:ext cx="575799"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5860639" y="4335666"/>
            <a:ext cx="556563"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ight Arrow 8"/>
          <p:cNvSpPr/>
          <p:nvPr/>
        </p:nvSpPr>
        <p:spPr bwMode="auto">
          <a:xfrm>
            <a:off x="2133600" y="756556"/>
            <a:ext cx="1295400" cy="25762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10" name="Rectangle 9"/>
          <p:cNvSpPr/>
          <p:nvPr/>
        </p:nvSpPr>
        <p:spPr>
          <a:xfrm>
            <a:off x="400680" y="6151781"/>
            <a:ext cx="4761240"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And the answer is…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9041201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9459" name="Rectangle 3"/>
          <p:cNvSpPr>
            <a:spLocks noGrp="1" noChangeArrowheads="1"/>
          </p:cNvSpPr>
          <p:nvPr>
            <p:ph type="body" idx="1"/>
          </p:nvPr>
        </p:nvSpPr>
        <p:spPr>
          <a:xfrm>
            <a:off x="152399" y="152400"/>
            <a:ext cx="3962401" cy="3857624"/>
          </a:xfrm>
        </p:spPr>
        <p:txBody>
          <a:bodyPr/>
          <a:lstStyle/>
          <a:p>
            <a:pPr eaLnBrk="1" hangingPunct="1">
              <a:defRPr/>
            </a:pPr>
            <a:r>
              <a:rPr lang="en-US" dirty="0" smtClean="0"/>
              <a:t>Which one is A, B, and C?</a:t>
            </a:r>
          </a:p>
          <a:p>
            <a:pPr eaLnBrk="1" hangingPunct="1">
              <a:defRPr/>
            </a:pPr>
            <a:r>
              <a:rPr lang="en-US" sz="2800" dirty="0" smtClean="0">
                <a:solidFill>
                  <a:srgbClr val="FF99FF"/>
                </a:solidFill>
              </a:rPr>
              <a:t>A.) mRNA, DNA, Sugar Complex</a:t>
            </a:r>
          </a:p>
          <a:p>
            <a:pPr eaLnBrk="1" hangingPunct="1">
              <a:defRPr/>
            </a:pPr>
            <a:r>
              <a:rPr lang="en-US" sz="2800" dirty="0" smtClean="0">
                <a:solidFill>
                  <a:srgbClr val="FF9900"/>
                </a:solidFill>
              </a:rPr>
              <a:t>B.) Hydrogen Bond, mRNA, DNA wrap.</a:t>
            </a:r>
          </a:p>
          <a:p>
            <a:pPr eaLnBrk="1" hangingPunct="1">
              <a:defRPr/>
            </a:pPr>
            <a:r>
              <a:rPr lang="en-US" sz="2800" dirty="0" smtClean="0">
                <a:solidFill>
                  <a:srgbClr val="66FFCC"/>
                </a:solidFill>
              </a:rPr>
              <a:t>C.) Phosphate Group, 5 Carbon Sugar, Nitrogen Base</a:t>
            </a:r>
          </a:p>
          <a:p>
            <a:pPr eaLnBrk="1" hangingPunct="1">
              <a:defRPr/>
            </a:pPr>
            <a:r>
              <a:rPr lang="en-US" sz="2800" dirty="0" smtClean="0">
                <a:solidFill>
                  <a:srgbClr val="9933FF"/>
                </a:solidFill>
              </a:rPr>
              <a:t>D.) Enzymes, Helix, Ribosomal Unit.</a:t>
            </a:r>
          </a:p>
        </p:txBody>
      </p:sp>
      <p:pic>
        <p:nvPicPr>
          <p:cNvPr id="167939" name="Picture 5" descr="dna_molecu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28600"/>
            <a:ext cx="4419600" cy="6172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0185"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2" name="Freeform 1"/>
          <p:cNvSpPr/>
          <p:nvPr/>
        </p:nvSpPr>
        <p:spPr bwMode="auto">
          <a:xfrm>
            <a:off x="6545943" y="246743"/>
            <a:ext cx="1320800" cy="638628"/>
          </a:xfrm>
          <a:custGeom>
            <a:avLst/>
            <a:gdLst>
              <a:gd name="connsiteX0" fmla="*/ 290286 w 1320800"/>
              <a:gd name="connsiteY0" fmla="*/ 101600 h 638628"/>
              <a:gd name="connsiteX1" fmla="*/ 174171 w 1320800"/>
              <a:gd name="connsiteY1" fmla="*/ 130628 h 638628"/>
              <a:gd name="connsiteX2" fmla="*/ 87086 w 1320800"/>
              <a:gd name="connsiteY2" fmla="*/ 188686 h 638628"/>
              <a:gd name="connsiteX3" fmla="*/ 43543 w 1320800"/>
              <a:gd name="connsiteY3" fmla="*/ 217714 h 638628"/>
              <a:gd name="connsiteX4" fmla="*/ 0 w 1320800"/>
              <a:gd name="connsiteY4" fmla="*/ 246743 h 638628"/>
              <a:gd name="connsiteX5" fmla="*/ 14514 w 1320800"/>
              <a:gd name="connsiteY5" fmla="*/ 319314 h 638628"/>
              <a:gd name="connsiteX6" fmla="*/ 58057 w 1320800"/>
              <a:gd name="connsiteY6" fmla="*/ 348343 h 638628"/>
              <a:gd name="connsiteX7" fmla="*/ 145143 w 1320800"/>
              <a:gd name="connsiteY7" fmla="*/ 420914 h 638628"/>
              <a:gd name="connsiteX8" fmla="*/ 217714 w 1320800"/>
              <a:gd name="connsiteY8" fmla="*/ 478971 h 638628"/>
              <a:gd name="connsiteX9" fmla="*/ 304800 w 1320800"/>
              <a:gd name="connsiteY9" fmla="*/ 551543 h 638628"/>
              <a:gd name="connsiteX10" fmla="*/ 362857 w 1320800"/>
              <a:gd name="connsiteY10" fmla="*/ 580571 h 638628"/>
              <a:gd name="connsiteX11" fmla="*/ 508000 w 1320800"/>
              <a:gd name="connsiteY11" fmla="*/ 624114 h 638628"/>
              <a:gd name="connsiteX12" fmla="*/ 551543 w 1320800"/>
              <a:gd name="connsiteY12" fmla="*/ 638628 h 638628"/>
              <a:gd name="connsiteX13" fmla="*/ 827314 w 1320800"/>
              <a:gd name="connsiteY13" fmla="*/ 595086 h 638628"/>
              <a:gd name="connsiteX14" fmla="*/ 870857 w 1320800"/>
              <a:gd name="connsiteY14" fmla="*/ 580571 h 638628"/>
              <a:gd name="connsiteX15" fmla="*/ 914400 w 1320800"/>
              <a:gd name="connsiteY15" fmla="*/ 566057 h 638628"/>
              <a:gd name="connsiteX16" fmla="*/ 1103086 w 1320800"/>
              <a:gd name="connsiteY16" fmla="*/ 522514 h 638628"/>
              <a:gd name="connsiteX17" fmla="*/ 1146628 w 1320800"/>
              <a:gd name="connsiteY17" fmla="*/ 493486 h 638628"/>
              <a:gd name="connsiteX18" fmla="*/ 1233714 w 1320800"/>
              <a:gd name="connsiteY18" fmla="*/ 449943 h 638628"/>
              <a:gd name="connsiteX19" fmla="*/ 1262743 w 1320800"/>
              <a:gd name="connsiteY19" fmla="*/ 406400 h 638628"/>
              <a:gd name="connsiteX20" fmla="*/ 1306286 w 1320800"/>
              <a:gd name="connsiteY20" fmla="*/ 377371 h 638628"/>
              <a:gd name="connsiteX21" fmla="*/ 1320800 w 1320800"/>
              <a:gd name="connsiteY21" fmla="*/ 333828 h 638628"/>
              <a:gd name="connsiteX22" fmla="*/ 1291771 w 1320800"/>
              <a:gd name="connsiteY22" fmla="*/ 203200 h 638628"/>
              <a:gd name="connsiteX23" fmla="*/ 1248228 w 1320800"/>
              <a:gd name="connsiteY23" fmla="*/ 174171 h 638628"/>
              <a:gd name="connsiteX24" fmla="*/ 1190171 w 1320800"/>
              <a:gd name="connsiteY24" fmla="*/ 116114 h 638628"/>
              <a:gd name="connsiteX25" fmla="*/ 1117600 w 1320800"/>
              <a:gd name="connsiteY25" fmla="*/ 43543 h 638628"/>
              <a:gd name="connsiteX26" fmla="*/ 1030514 w 1320800"/>
              <a:gd name="connsiteY26" fmla="*/ 14514 h 638628"/>
              <a:gd name="connsiteX27" fmla="*/ 986971 w 1320800"/>
              <a:gd name="connsiteY27" fmla="*/ 0 h 638628"/>
              <a:gd name="connsiteX28" fmla="*/ 914400 w 1320800"/>
              <a:gd name="connsiteY28" fmla="*/ 14514 h 638628"/>
              <a:gd name="connsiteX29" fmla="*/ 870857 w 1320800"/>
              <a:gd name="connsiteY29" fmla="*/ 43543 h 638628"/>
              <a:gd name="connsiteX30" fmla="*/ 783771 w 1320800"/>
              <a:gd name="connsiteY30" fmla="*/ 72571 h 638628"/>
              <a:gd name="connsiteX31" fmla="*/ 783771 w 1320800"/>
              <a:gd name="connsiteY31" fmla="*/ 72571 h 638628"/>
              <a:gd name="connsiteX32" fmla="*/ 667657 w 1320800"/>
              <a:gd name="connsiteY32" fmla="*/ 101600 h 638628"/>
              <a:gd name="connsiteX33" fmla="*/ 159657 w 1320800"/>
              <a:gd name="connsiteY33" fmla="*/ 101600 h 638628"/>
              <a:gd name="connsiteX34" fmla="*/ 72571 w 1320800"/>
              <a:gd name="connsiteY34" fmla="*/ 130628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0800" h="638628">
                <a:moveTo>
                  <a:pt x="290286" y="101600"/>
                </a:moveTo>
                <a:cubicBezTo>
                  <a:pt x="270182" y="105621"/>
                  <a:pt x="199275" y="116681"/>
                  <a:pt x="174171" y="130628"/>
                </a:cubicBezTo>
                <a:cubicBezTo>
                  <a:pt x="143674" y="147571"/>
                  <a:pt x="116114" y="169334"/>
                  <a:pt x="87086" y="188686"/>
                </a:cubicBezTo>
                <a:lnTo>
                  <a:pt x="43543" y="217714"/>
                </a:lnTo>
                <a:lnTo>
                  <a:pt x="0" y="246743"/>
                </a:lnTo>
                <a:cubicBezTo>
                  <a:pt x="4838" y="270933"/>
                  <a:pt x="2275" y="297895"/>
                  <a:pt x="14514" y="319314"/>
                </a:cubicBezTo>
                <a:cubicBezTo>
                  <a:pt x="23169" y="334460"/>
                  <a:pt x="44656" y="337176"/>
                  <a:pt x="58057" y="348343"/>
                </a:cubicBezTo>
                <a:cubicBezTo>
                  <a:pt x="169805" y="441467"/>
                  <a:pt x="37041" y="348848"/>
                  <a:pt x="145143" y="420914"/>
                </a:cubicBezTo>
                <a:cubicBezTo>
                  <a:pt x="210062" y="518295"/>
                  <a:pt x="133586" y="422886"/>
                  <a:pt x="217714" y="478971"/>
                </a:cubicBezTo>
                <a:cubicBezTo>
                  <a:pt x="397830" y="599047"/>
                  <a:pt x="138596" y="456569"/>
                  <a:pt x="304800" y="551543"/>
                </a:cubicBezTo>
                <a:cubicBezTo>
                  <a:pt x="323586" y="562278"/>
                  <a:pt x="342768" y="572535"/>
                  <a:pt x="362857" y="580571"/>
                </a:cubicBezTo>
                <a:cubicBezTo>
                  <a:pt x="449092" y="615065"/>
                  <a:pt x="433150" y="602729"/>
                  <a:pt x="508000" y="624114"/>
                </a:cubicBezTo>
                <a:cubicBezTo>
                  <a:pt x="522711" y="628317"/>
                  <a:pt x="537029" y="633790"/>
                  <a:pt x="551543" y="638628"/>
                </a:cubicBezTo>
                <a:cubicBezTo>
                  <a:pt x="770728" y="621768"/>
                  <a:pt x="680389" y="644061"/>
                  <a:pt x="827314" y="595086"/>
                </a:cubicBezTo>
                <a:lnTo>
                  <a:pt x="870857" y="580571"/>
                </a:lnTo>
                <a:lnTo>
                  <a:pt x="914400" y="566057"/>
                </a:lnTo>
                <a:cubicBezTo>
                  <a:pt x="1015888" y="498397"/>
                  <a:pt x="891837" y="571263"/>
                  <a:pt x="1103086" y="522514"/>
                </a:cubicBezTo>
                <a:cubicBezTo>
                  <a:pt x="1120083" y="518592"/>
                  <a:pt x="1131026" y="501287"/>
                  <a:pt x="1146628" y="493486"/>
                </a:cubicBezTo>
                <a:cubicBezTo>
                  <a:pt x="1266816" y="433392"/>
                  <a:pt x="1108922" y="533136"/>
                  <a:pt x="1233714" y="449943"/>
                </a:cubicBezTo>
                <a:cubicBezTo>
                  <a:pt x="1243390" y="435429"/>
                  <a:pt x="1250408" y="418735"/>
                  <a:pt x="1262743" y="406400"/>
                </a:cubicBezTo>
                <a:cubicBezTo>
                  <a:pt x="1275078" y="394065"/>
                  <a:pt x="1295389" y="390993"/>
                  <a:pt x="1306286" y="377371"/>
                </a:cubicBezTo>
                <a:cubicBezTo>
                  <a:pt x="1315843" y="365424"/>
                  <a:pt x="1315962" y="348342"/>
                  <a:pt x="1320800" y="333828"/>
                </a:cubicBezTo>
                <a:cubicBezTo>
                  <a:pt x="1320651" y="332932"/>
                  <a:pt x="1306817" y="222007"/>
                  <a:pt x="1291771" y="203200"/>
                </a:cubicBezTo>
                <a:cubicBezTo>
                  <a:pt x="1280874" y="189578"/>
                  <a:pt x="1262742" y="183847"/>
                  <a:pt x="1248228" y="174171"/>
                </a:cubicBezTo>
                <a:cubicBezTo>
                  <a:pt x="1216561" y="79168"/>
                  <a:pt x="1260543" y="172412"/>
                  <a:pt x="1190171" y="116114"/>
                </a:cubicBezTo>
                <a:cubicBezTo>
                  <a:pt x="1111549" y="53217"/>
                  <a:pt x="1215575" y="87087"/>
                  <a:pt x="1117600" y="43543"/>
                </a:cubicBezTo>
                <a:cubicBezTo>
                  <a:pt x="1089638" y="31116"/>
                  <a:pt x="1059543" y="24190"/>
                  <a:pt x="1030514" y="14514"/>
                </a:cubicBezTo>
                <a:lnTo>
                  <a:pt x="986971" y="0"/>
                </a:lnTo>
                <a:cubicBezTo>
                  <a:pt x="962781" y="4838"/>
                  <a:pt x="937499" y="5852"/>
                  <a:pt x="914400" y="14514"/>
                </a:cubicBezTo>
                <a:cubicBezTo>
                  <a:pt x="898067" y="20639"/>
                  <a:pt x="886798" y="36458"/>
                  <a:pt x="870857" y="43543"/>
                </a:cubicBezTo>
                <a:cubicBezTo>
                  <a:pt x="842895" y="55970"/>
                  <a:pt x="812800" y="62895"/>
                  <a:pt x="783771" y="72571"/>
                </a:cubicBezTo>
                <a:lnTo>
                  <a:pt x="783771" y="72571"/>
                </a:lnTo>
                <a:lnTo>
                  <a:pt x="667657" y="101600"/>
                </a:lnTo>
                <a:cubicBezTo>
                  <a:pt x="460198" y="90075"/>
                  <a:pt x="364943" y="74824"/>
                  <a:pt x="159657" y="101600"/>
                </a:cubicBezTo>
                <a:cubicBezTo>
                  <a:pt x="129315" y="105558"/>
                  <a:pt x="72571" y="130628"/>
                  <a:pt x="72571" y="130628"/>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3" name="Freeform 2"/>
          <p:cNvSpPr/>
          <p:nvPr/>
        </p:nvSpPr>
        <p:spPr bwMode="auto">
          <a:xfrm>
            <a:off x="7155543" y="609600"/>
            <a:ext cx="1407886" cy="1698171"/>
          </a:xfrm>
          <a:custGeom>
            <a:avLst/>
            <a:gdLst>
              <a:gd name="connsiteX0" fmla="*/ 972457 w 1407886"/>
              <a:gd name="connsiteY0" fmla="*/ 0 h 1698171"/>
              <a:gd name="connsiteX1" fmla="*/ 827314 w 1407886"/>
              <a:gd name="connsiteY1" fmla="*/ 14514 h 1698171"/>
              <a:gd name="connsiteX2" fmla="*/ 783771 w 1407886"/>
              <a:gd name="connsiteY2" fmla="*/ 43543 h 1698171"/>
              <a:gd name="connsiteX3" fmla="*/ 740228 w 1407886"/>
              <a:gd name="connsiteY3" fmla="*/ 58057 h 1698171"/>
              <a:gd name="connsiteX4" fmla="*/ 653143 w 1407886"/>
              <a:gd name="connsiteY4" fmla="*/ 130629 h 1698171"/>
              <a:gd name="connsiteX5" fmla="*/ 609600 w 1407886"/>
              <a:gd name="connsiteY5" fmla="*/ 174171 h 1698171"/>
              <a:gd name="connsiteX6" fmla="*/ 522514 w 1407886"/>
              <a:gd name="connsiteY6" fmla="*/ 217714 h 1698171"/>
              <a:gd name="connsiteX7" fmla="*/ 449943 w 1407886"/>
              <a:gd name="connsiteY7" fmla="*/ 290286 h 1698171"/>
              <a:gd name="connsiteX8" fmla="*/ 406400 w 1407886"/>
              <a:gd name="connsiteY8" fmla="*/ 319314 h 1698171"/>
              <a:gd name="connsiteX9" fmla="*/ 362857 w 1407886"/>
              <a:gd name="connsiteY9" fmla="*/ 362857 h 1698171"/>
              <a:gd name="connsiteX10" fmla="*/ 275771 w 1407886"/>
              <a:gd name="connsiteY10" fmla="*/ 391886 h 1698171"/>
              <a:gd name="connsiteX11" fmla="*/ 232228 w 1407886"/>
              <a:gd name="connsiteY11" fmla="*/ 420914 h 1698171"/>
              <a:gd name="connsiteX12" fmla="*/ 203200 w 1407886"/>
              <a:gd name="connsiteY12" fmla="*/ 464457 h 1698171"/>
              <a:gd name="connsiteX13" fmla="*/ 116114 w 1407886"/>
              <a:gd name="connsiteY13" fmla="*/ 522514 h 1698171"/>
              <a:gd name="connsiteX14" fmla="*/ 87086 w 1407886"/>
              <a:gd name="connsiteY14" fmla="*/ 566057 h 1698171"/>
              <a:gd name="connsiteX15" fmla="*/ 0 w 1407886"/>
              <a:gd name="connsiteY15" fmla="*/ 653143 h 1698171"/>
              <a:gd name="connsiteX16" fmla="*/ 14514 w 1407886"/>
              <a:gd name="connsiteY16" fmla="*/ 769257 h 1698171"/>
              <a:gd name="connsiteX17" fmla="*/ 43543 w 1407886"/>
              <a:gd name="connsiteY17" fmla="*/ 856343 h 1698171"/>
              <a:gd name="connsiteX18" fmla="*/ 87086 w 1407886"/>
              <a:gd name="connsiteY18" fmla="*/ 957943 h 1698171"/>
              <a:gd name="connsiteX19" fmla="*/ 145143 w 1407886"/>
              <a:gd name="connsiteY19" fmla="*/ 1045029 h 1698171"/>
              <a:gd name="connsiteX20" fmla="*/ 174171 w 1407886"/>
              <a:gd name="connsiteY20" fmla="*/ 1088571 h 1698171"/>
              <a:gd name="connsiteX21" fmla="*/ 232228 w 1407886"/>
              <a:gd name="connsiteY21" fmla="*/ 1219200 h 1698171"/>
              <a:gd name="connsiteX22" fmla="*/ 275771 w 1407886"/>
              <a:gd name="connsiteY22" fmla="*/ 1262743 h 1698171"/>
              <a:gd name="connsiteX23" fmla="*/ 333828 w 1407886"/>
              <a:gd name="connsiteY23" fmla="*/ 1364343 h 1698171"/>
              <a:gd name="connsiteX24" fmla="*/ 391886 w 1407886"/>
              <a:gd name="connsiteY24" fmla="*/ 1451429 h 1698171"/>
              <a:gd name="connsiteX25" fmla="*/ 435428 w 1407886"/>
              <a:gd name="connsiteY25" fmla="*/ 1480457 h 1698171"/>
              <a:gd name="connsiteX26" fmla="*/ 508000 w 1407886"/>
              <a:gd name="connsiteY26" fmla="*/ 1553029 h 1698171"/>
              <a:gd name="connsiteX27" fmla="*/ 638628 w 1407886"/>
              <a:gd name="connsiteY27" fmla="*/ 1654629 h 1698171"/>
              <a:gd name="connsiteX28" fmla="*/ 725714 w 1407886"/>
              <a:gd name="connsiteY28" fmla="*/ 1698171 h 1698171"/>
              <a:gd name="connsiteX29" fmla="*/ 856343 w 1407886"/>
              <a:gd name="connsiteY29" fmla="*/ 1683657 h 1698171"/>
              <a:gd name="connsiteX30" fmla="*/ 943428 w 1407886"/>
              <a:gd name="connsiteY30" fmla="*/ 1654629 h 1698171"/>
              <a:gd name="connsiteX31" fmla="*/ 1132114 w 1407886"/>
              <a:gd name="connsiteY31" fmla="*/ 1611086 h 1698171"/>
              <a:gd name="connsiteX32" fmla="*/ 1190171 w 1407886"/>
              <a:gd name="connsiteY32" fmla="*/ 1524000 h 1698171"/>
              <a:gd name="connsiteX33" fmla="*/ 1248228 w 1407886"/>
              <a:gd name="connsiteY33" fmla="*/ 1436914 h 1698171"/>
              <a:gd name="connsiteX34" fmla="*/ 1262743 w 1407886"/>
              <a:gd name="connsiteY34" fmla="*/ 1393371 h 1698171"/>
              <a:gd name="connsiteX35" fmla="*/ 1306286 w 1407886"/>
              <a:gd name="connsiteY35" fmla="*/ 1364343 h 1698171"/>
              <a:gd name="connsiteX36" fmla="*/ 1349828 w 1407886"/>
              <a:gd name="connsiteY36" fmla="*/ 1277257 h 1698171"/>
              <a:gd name="connsiteX37" fmla="*/ 1378857 w 1407886"/>
              <a:gd name="connsiteY37" fmla="*/ 1233714 h 1698171"/>
              <a:gd name="connsiteX38" fmla="*/ 1364343 w 1407886"/>
              <a:gd name="connsiteY38" fmla="*/ 841829 h 1698171"/>
              <a:gd name="connsiteX39" fmla="*/ 1393371 w 1407886"/>
              <a:gd name="connsiteY39" fmla="*/ 188686 h 1698171"/>
              <a:gd name="connsiteX40" fmla="*/ 1407886 w 1407886"/>
              <a:gd name="connsiteY40" fmla="*/ 145143 h 1698171"/>
              <a:gd name="connsiteX41" fmla="*/ 1364343 w 1407886"/>
              <a:gd name="connsiteY41" fmla="*/ 101600 h 1698171"/>
              <a:gd name="connsiteX42" fmla="*/ 1233714 w 1407886"/>
              <a:gd name="connsiteY42" fmla="*/ 29029 h 1698171"/>
              <a:gd name="connsiteX43" fmla="*/ 1175657 w 1407886"/>
              <a:gd name="connsiteY43" fmla="*/ 14514 h 1698171"/>
              <a:gd name="connsiteX44" fmla="*/ 885371 w 1407886"/>
              <a:gd name="connsiteY44" fmla="*/ 29029 h 1698171"/>
              <a:gd name="connsiteX45" fmla="*/ 798286 w 1407886"/>
              <a:gd name="connsiteY45" fmla="*/ 58057 h 1698171"/>
              <a:gd name="connsiteX46" fmla="*/ 653143 w 1407886"/>
              <a:gd name="connsiteY46" fmla="*/ 101600 h 1698171"/>
              <a:gd name="connsiteX47" fmla="*/ 595086 w 1407886"/>
              <a:gd name="connsiteY47" fmla="*/ 130629 h 1698171"/>
              <a:gd name="connsiteX48" fmla="*/ 508000 w 1407886"/>
              <a:gd name="connsiteY48" fmla="*/ 159657 h 1698171"/>
              <a:gd name="connsiteX49" fmla="*/ 391886 w 1407886"/>
              <a:gd name="connsiteY49" fmla="*/ 203200 h 1698171"/>
              <a:gd name="connsiteX50" fmla="*/ 348343 w 1407886"/>
              <a:gd name="connsiteY50" fmla="*/ 232229 h 1698171"/>
              <a:gd name="connsiteX51" fmla="*/ 232228 w 1407886"/>
              <a:gd name="connsiteY51" fmla="*/ 261257 h 1698171"/>
              <a:gd name="connsiteX52" fmla="*/ 145143 w 1407886"/>
              <a:gd name="connsiteY52" fmla="*/ 290286 h 1698171"/>
              <a:gd name="connsiteX53" fmla="*/ 101600 w 1407886"/>
              <a:gd name="connsiteY53" fmla="*/ 304800 h 1698171"/>
              <a:gd name="connsiteX54" fmla="*/ 58057 w 1407886"/>
              <a:gd name="connsiteY54" fmla="*/ 333829 h 1698171"/>
              <a:gd name="connsiteX55" fmla="*/ 14514 w 1407886"/>
              <a:gd name="connsiteY55" fmla="*/ 348343 h 1698171"/>
              <a:gd name="connsiteX56" fmla="*/ 14514 w 1407886"/>
              <a:gd name="connsiteY56" fmla="*/ 362857 h 169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07886" h="1698171">
                <a:moveTo>
                  <a:pt x="972457" y="0"/>
                </a:moveTo>
                <a:cubicBezTo>
                  <a:pt x="924076" y="4838"/>
                  <a:pt x="874691" y="3581"/>
                  <a:pt x="827314" y="14514"/>
                </a:cubicBezTo>
                <a:cubicBezTo>
                  <a:pt x="810317" y="18436"/>
                  <a:pt x="799373" y="35742"/>
                  <a:pt x="783771" y="43543"/>
                </a:cubicBezTo>
                <a:cubicBezTo>
                  <a:pt x="770087" y="50385"/>
                  <a:pt x="754742" y="53219"/>
                  <a:pt x="740228" y="58057"/>
                </a:cubicBezTo>
                <a:cubicBezTo>
                  <a:pt x="613039" y="185249"/>
                  <a:pt x="774370" y="29608"/>
                  <a:pt x="653143" y="130629"/>
                </a:cubicBezTo>
                <a:cubicBezTo>
                  <a:pt x="637374" y="143769"/>
                  <a:pt x="625369" y="161031"/>
                  <a:pt x="609600" y="174171"/>
                </a:cubicBezTo>
                <a:cubicBezTo>
                  <a:pt x="572083" y="205435"/>
                  <a:pt x="566156" y="203167"/>
                  <a:pt x="522514" y="217714"/>
                </a:cubicBezTo>
                <a:cubicBezTo>
                  <a:pt x="406395" y="295128"/>
                  <a:pt x="546709" y="193520"/>
                  <a:pt x="449943" y="290286"/>
                </a:cubicBezTo>
                <a:cubicBezTo>
                  <a:pt x="437608" y="302621"/>
                  <a:pt x="419801" y="308147"/>
                  <a:pt x="406400" y="319314"/>
                </a:cubicBezTo>
                <a:cubicBezTo>
                  <a:pt x="390631" y="332455"/>
                  <a:pt x="380800" y="352888"/>
                  <a:pt x="362857" y="362857"/>
                </a:cubicBezTo>
                <a:cubicBezTo>
                  <a:pt x="336109" y="377717"/>
                  <a:pt x="301231" y="374913"/>
                  <a:pt x="275771" y="391886"/>
                </a:cubicBezTo>
                <a:lnTo>
                  <a:pt x="232228" y="420914"/>
                </a:lnTo>
                <a:cubicBezTo>
                  <a:pt x="222552" y="435428"/>
                  <a:pt x="216328" y="452970"/>
                  <a:pt x="203200" y="464457"/>
                </a:cubicBezTo>
                <a:cubicBezTo>
                  <a:pt x="176944" y="487431"/>
                  <a:pt x="116114" y="522514"/>
                  <a:pt x="116114" y="522514"/>
                </a:cubicBezTo>
                <a:cubicBezTo>
                  <a:pt x="106438" y="537028"/>
                  <a:pt x="98675" y="553019"/>
                  <a:pt x="87086" y="566057"/>
                </a:cubicBezTo>
                <a:cubicBezTo>
                  <a:pt x="59812" y="596740"/>
                  <a:pt x="0" y="653143"/>
                  <a:pt x="0" y="653143"/>
                </a:cubicBezTo>
                <a:cubicBezTo>
                  <a:pt x="4838" y="691848"/>
                  <a:pt x="6341" y="731117"/>
                  <a:pt x="14514" y="769257"/>
                </a:cubicBezTo>
                <a:cubicBezTo>
                  <a:pt x="20925" y="799177"/>
                  <a:pt x="33867" y="827314"/>
                  <a:pt x="43543" y="856343"/>
                </a:cubicBezTo>
                <a:cubicBezTo>
                  <a:pt x="58559" y="901392"/>
                  <a:pt x="60180" y="913100"/>
                  <a:pt x="87086" y="957943"/>
                </a:cubicBezTo>
                <a:cubicBezTo>
                  <a:pt x="105036" y="987859"/>
                  <a:pt x="125791" y="1016000"/>
                  <a:pt x="145143" y="1045029"/>
                </a:cubicBezTo>
                <a:cubicBezTo>
                  <a:pt x="154819" y="1059543"/>
                  <a:pt x="168655" y="1072023"/>
                  <a:pt x="174171" y="1088571"/>
                </a:cubicBezTo>
                <a:cubicBezTo>
                  <a:pt x="195266" y="1151856"/>
                  <a:pt x="193895" y="1173200"/>
                  <a:pt x="232228" y="1219200"/>
                </a:cubicBezTo>
                <a:cubicBezTo>
                  <a:pt x="245369" y="1234969"/>
                  <a:pt x="262630" y="1246974"/>
                  <a:pt x="275771" y="1262743"/>
                </a:cubicBezTo>
                <a:cubicBezTo>
                  <a:pt x="311638" y="1305783"/>
                  <a:pt x="303404" y="1313637"/>
                  <a:pt x="333828" y="1364343"/>
                </a:cubicBezTo>
                <a:cubicBezTo>
                  <a:pt x="351778" y="1394259"/>
                  <a:pt x="362857" y="1432076"/>
                  <a:pt x="391886" y="1451429"/>
                </a:cubicBezTo>
                <a:lnTo>
                  <a:pt x="435428" y="1480457"/>
                </a:lnTo>
                <a:cubicBezTo>
                  <a:pt x="488647" y="1560284"/>
                  <a:pt x="435429" y="1492554"/>
                  <a:pt x="508000" y="1553029"/>
                </a:cubicBezTo>
                <a:cubicBezTo>
                  <a:pt x="558089" y="1594770"/>
                  <a:pt x="565268" y="1630176"/>
                  <a:pt x="638628" y="1654629"/>
                </a:cubicBezTo>
                <a:cubicBezTo>
                  <a:pt x="698720" y="1674659"/>
                  <a:pt x="669441" y="1660657"/>
                  <a:pt x="725714" y="1698171"/>
                </a:cubicBezTo>
                <a:cubicBezTo>
                  <a:pt x="769257" y="1693333"/>
                  <a:pt x="813383" y="1692249"/>
                  <a:pt x="856343" y="1683657"/>
                </a:cubicBezTo>
                <a:cubicBezTo>
                  <a:pt x="886347" y="1677656"/>
                  <a:pt x="913743" y="1662050"/>
                  <a:pt x="943428" y="1654629"/>
                </a:cubicBezTo>
                <a:cubicBezTo>
                  <a:pt x="1083476" y="1619617"/>
                  <a:pt x="1020422" y="1633424"/>
                  <a:pt x="1132114" y="1611086"/>
                </a:cubicBezTo>
                <a:cubicBezTo>
                  <a:pt x="1159872" y="1527811"/>
                  <a:pt x="1126750" y="1605542"/>
                  <a:pt x="1190171" y="1524000"/>
                </a:cubicBezTo>
                <a:cubicBezTo>
                  <a:pt x="1211590" y="1496461"/>
                  <a:pt x="1237195" y="1470012"/>
                  <a:pt x="1248228" y="1436914"/>
                </a:cubicBezTo>
                <a:cubicBezTo>
                  <a:pt x="1253066" y="1422400"/>
                  <a:pt x="1253185" y="1405318"/>
                  <a:pt x="1262743" y="1393371"/>
                </a:cubicBezTo>
                <a:cubicBezTo>
                  <a:pt x="1273640" y="1379750"/>
                  <a:pt x="1291772" y="1374019"/>
                  <a:pt x="1306286" y="1364343"/>
                </a:cubicBezTo>
                <a:cubicBezTo>
                  <a:pt x="1389482" y="1239546"/>
                  <a:pt x="1289732" y="1397449"/>
                  <a:pt x="1349828" y="1277257"/>
                </a:cubicBezTo>
                <a:cubicBezTo>
                  <a:pt x="1357629" y="1261655"/>
                  <a:pt x="1369181" y="1248228"/>
                  <a:pt x="1378857" y="1233714"/>
                </a:cubicBezTo>
                <a:cubicBezTo>
                  <a:pt x="1374019" y="1103086"/>
                  <a:pt x="1364343" y="972547"/>
                  <a:pt x="1364343" y="841829"/>
                </a:cubicBezTo>
                <a:cubicBezTo>
                  <a:pt x="1364343" y="708980"/>
                  <a:pt x="1342821" y="390884"/>
                  <a:pt x="1393371" y="188686"/>
                </a:cubicBezTo>
                <a:cubicBezTo>
                  <a:pt x="1397082" y="173843"/>
                  <a:pt x="1403048" y="159657"/>
                  <a:pt x="1407886" y="145143"/>
                </a:cubicBezTo>
                <a:cubicBezTo>
                  <a:pt x="1393372" y="130629"/>
                  <a:pt x="1380546" y="114202"/>
                  <a:pt x="1364343" y="101600"/>
                </a:cubicBezTo>
                <a:cubicBezTo>
                  <a:pt x="1303976" y="54648"/>
                  <a:pt x="1293055" y="45984"/>
                  <a:pt x="1233714" y="29029"/>
                </a:cubicBezTo>
                <a:cubicBezTo>
                  <a:pt x="1214534" y="23549"/>
                  <a:pt x="1195009" y="19352"/>
                  <a:pt x="1175657" y="14514"/>
                </a:cubicBezTo>
                <a:cubicBezTo>
                  <a:pt x="1078895" y="19352"/>
                  <a:pt x="981615" y="17924"/>
                  <a:pt x="885371" y="29029"/>
                </a:cubicBezTo>
                <a:cubicBezTo>
                  <a:pt x="854974" y="32536"/>
                  <a:pt x="827971" y="50636"/>
                  <a:pt x="798286" y="58057"/>
                </a:cubicBezTo>
                <a:cubicBezTo>
                  <a:pt x="756614" y="68475"/>
                  <a:pt x="688484" y="83929"/>
                  <a:pt x="653143" y="101600"/>
                </a:cubicBezTo>
                <a:cubicBezTo>
                  <a:pt x="633791" y="111276"/>
                  <a:pt x="615175" y="122593"/>
                  <a:pt x="595086" y="130629"/>
                </a:cubicBezTo>
                <a:cubicBezTo>
                  <a:pt x="566676" y="141993"/>
                  <a:pt x="535368" y="145973"/>
                  <a:pt x="508000" y="159657"/>
                </a:cubicBezTo>
                <a:cubicBezTo>
                  <a:pt x="432101" y="197607"/>
                  <a:pt x="470934" y="183438"/>
                  <a:pt x="391886" y="203200"/>
                </a:cubicBezTo>
                <a:cubicBezTo>
                  <a:pt x="377372" y="212876"/>
                  <a:pt x="363945" y="224428"/>
                  <a:pt x="348343" y="232229"/>
                </a:cubicBezTo>
                <a:cubicBezTo>
                  <a:pt x="313112" y="249845"/>
                  <a:pt x="268662" y="251320"/>
                  <a:pt x="232228" y="261257"/>
                </a:cubicBezTo>
                <a:cubicBezTo>
                  <a:pt x="202708" y="269308"/>
                  <a:pt x="174171" y="280610"/>
                  <a:pt x="145143" y="290286"/>
                </a:cubicBezTo>
                <a:lnTo>
                  <a:pt x="101600" y="304800"/>
                </a:lnTo>
                <a:cubicBezTo>
                  <a:pt x="87086" y="314476"/>
                  <a:pt x="73659" y="326028"/>
                  <a:pt x="58057" y="333829"/>
                </a:cubicBezTo>
                <a:cubicBezTo>
                  <a:pt x="44373" y="340671"/>
                  <a:pt x="27244" y="339857"/>
                  <a:pt x="14514" y="348343"/>
                </a:cubicBezTo>
                <a:cubicBezTo>
                  <a:pt x="10489" y="351027"/>
                  <a:pt x="14514" y="358019"/>
                  <a:pt x="14514" y="362857"/>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4" name="Freeform 3"/>
          <p:cNvSpPr/>
          <p:nvPr/>
        </p:nvSpPr>
        <p:spPr bwMode="auto">
          <a:xfrm>
            <a:off x="7256727" y="2206171"/>
            <a:ext cx="1480873" cy="914400"/>
          </a:xfrm>
          <a:custGeom>
            <a:avLst/>
            <a:gdLst>
              <a:gd name="connsiteX0" fmla="*/ 421330 w 1480873"/>
              <a:gd name="connsiteY0" fmla="*/ 87086 h 914400"/>
              <a:gd name="connsiteX1" fmla="*/ 116530 w 1480873"/>
              <a:gd name="connsiteY1" fmla="*/ 87086 h 914400"/>
              <a:gd name="connsiteX2" fmla="*/ 29444 w 1480873"/>
              <a:gd name="connsiteY2" fmla="*/ 116115 h 914400"/>
              <a:gd name="connsiteX3" fmla="*/ 416 w 1480873"/>
              <a:gd name="connsiteY3" fmla="*/ 203200 h 914400"/>
              <a:gd name="connsiteX4" fmla="*/ 29444 w 1480873"/>
              <a:gd name="connsiteY4" fmla="*/ 377372 h 914400"/>
              <a:gd name="connsiteX5" fmla="*/ 43959 w 1480873"/>
              <a:gd name="connsiteY5" fmla="*/ 420915 h 914400"/>
              <a:gd name="connsiteX6" fmla="*/ 160073 w 1480873"/>
              <a:gd name="connsiteY6" fmla="*/ 551543 h 914400"/>
              <a:gd name="connsiteX7" fmla="*/ 247159 w 1480873"/>
              <a:gd name="connsiteY7" fmla="*/ 624115 h 914400"/>
              <a:gd name="connsiteX8" fmla="*/ 276187 w 1480873"/>
              <a:gd name="connsiteY8" fmla="*/ 667658 h 914400"/>
              <a:gd name="connsiteX9" fmla="*/ 479387 w 1480873"/>
              <a:gd name="connsiteY9" fmla="*/ 783772 h 914400"/>
              <a:gd name="connsiteX10" fmla="*/ 537444 w 1480873"/>
              <a:gd name="connsiteY10" fmla="*/ 798286 h 914400"/>
              <a:gd name="connsiteX11" fmla="*/ 580987 w 1480873"/>
              <a:gd name="connsiteY11" fmla="*/ 812800 h 914400"/>
              <a:gd name="connsiteX12" fmla="*/ 697102 w 1480873"/>
              <a:gd name="connsiteY12" fmla="*/ 841829 h 914400"/>
              <a:gd name="connsiteX13" fmla="*/ 900302 w 1480873"/>
              <a:gd name="connsiteY13" fmla="*/ 899886 h 914400"/>
              <a:gd name="connsiteX14" fmla="*/ 958359 w 1480873"/>
              <a:gd name="connsiteY14" fmla="*/ 914400 h 914400"/>
              <a:gd name="connsiteX15" fmla="*/ 1147044 w 1480873"/>
              <a:gd name="connsiteY15" fmla="*/ 899886 h 914400"/>
              <a:gd name="connsiteX16" fmla="*/ 1190587 w 1480873"/>
              <a:gd name="connsiteY16" fmla="*/ 885372 h 914400"/>
              <a:gd name="connsiteX17" fmla="*/ 1277673 w 1480873"/>
              <a:gd name="connsiteY17" fmla="*/ 812800 h 914400"/>
              <a:gd name="connsiteX18" fmla="*/ 1306702 w 1480873"/>
              <a:gd name="connsiteY18" fmla="*/ 769258 h 914400"/>
              <a:gd name="connsiteX19" fmla="*/ 1350244 w 1480873"/>
              <a:gd name="connsiteY19" fmla="*/ 740229 h 914400"/>
              <a:gd name="connsiteX20" fmla="*/ 1364759 w 1480873"/>
              <a:gd name="connsiteY20" fmla="*/ 696686 h 914400"/>
              <a:gd name="connsiteX21" fmla="*/ 1422816 w 1480873"/>
              <a:gd name="connsiteY21" fmla="*/ 609600 h 914400"/>
              <a:gd name="connsiteX22" fmla="*/ 1437330 w 1480873"/>
              <a:gd name="connsiteY22" fmla="*/ 566058 h 914400"/>
              <a:gd name="connsiteX23" fmla="*/ 1466359 w 1480873"/>
              <a:gd name="connsiteY23" fmla="*/ 522515 h 914400"/>
              <a:gd name="connsiteX24" fmla="*/ 1480873 w 1480873"/>
              <a:gd name="connsiteY24" fmla="*/ 464458 h 914400"/>
              <a:gd name="connsiteX25" fmla="*/ 1451844 w 1480873"/>
              <a:gd name="connsiteY25" fmla="*/ 319315 h 914400"/>
              <a:gd name="connsiteX26" fmla="*/ 1335730 w 1480873"/>
              <a:gd name="connsiteY26" fmla="*/ 188686 h 914400"/>
              <a:gd name="connsiteX27" fmla="*/ 1292187 w 1480873"/>
              <a:gd name="connsiteY27" fmla="*/ 159658 h 914400"/>
              <a:gd name="connsiteX28" fmla="*/ 1248644 w 1480873"/>
              <a:gd name="connsiteY28" fmla="*/ 116115 h 914400"/>
              <a:gd name="connsiteX29" fmla="*/ 1219616 w 1480873"/>
              <a:gd name="connsiteY29" fmla="*/ 72572 h 914400"/>
              <a:gd name="connsiteX30" fmla="*/ 1088987 w 1480873"/>
              <a:gd name="connsiteY30" fmla="*/ 0 h 914400"/>
              <a:gd name="connsiteX31" fmla="*/ 929330 w 1480873"/>
              <a:gd name="connsiteY31" fmla="*/ 14515 h 914400"/>
              <a:gd name="connsiteX32" fmla="*/ 522930 w 1480873"/>
              <a:gd name="connsiteY32" fmla="*/ 29029 h 914400"/>
              <a:gd name="connsiteX33" fmla="*/ 464873 w 1480873"/>
              <a:gd name="connsiteY33" fmla="*/ 43543 h 914400"/>
              <a:gd name="connsiteX34" fmla="*/ 319730 w 1480873"/>
              <a:gd name="connsiteY34" fmla="*/ 58058 h 914400"/>
              <a:gd name="connsiteX35" fmla="*/ 261673 w 1480873"/>
              <a:gd name="connsiteY35" fmla="*/ 72572 h 914400"/>
              <a:gd name="connsiteX36" fmla="*/ 160073 w 1480873"/>
              <a:gd name="connsiteY36" fmla="*/ 101600 h 914400"/>
              <a:gd name="connsiteX37" fmla="*/ 29444 w 1480873"/>
              <a:gd name="connsiteY37" fmla="*/ 8708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80873" h="914400">
                <a:moveTo>
                  <a:pt x="421330" y="87086"/>
                </a:moveTo>
                <a:cubicBezTo>
                  <a:pt x="290645" y="60949"/>
                  <a:pt x="316976" y="59752"/>
                  <a:pt x="116530" y="87086"/>
                </a:cubicBezTo>
                <a:cubicBezTo>
                  <a:pt x="86212" y="91220"/>
                  <a:pt x="29444" y="116115"/>
                  <a:pt x="29444" y="116115"/>
                </a:cubicBezTo>
                <a:cubicBezTo>
                  <a:pt x="19768" y="145143"/>
                  <a:pt x="-3379" y="172838"/>
                  <a:pt x="416" y="203200"/>
                </a:cubicBezTo>
                <a:cubicBezTo>
                  <a:pt x="12194" y="297430"/>
                  <a:pt x="8134" y="302788"/>
                  <a:pt x="29444" y="377372"/>
                </a:cubicBezTo>
                <a:cubicBezTo>
                  <a:pt x="33647" y="392083"/>
                  <a:pt x="37117" y="407231"/>
                  <a:pt x="43959" y="420915"/>
                </a:cubicBezTo>
                <a:cubicBezTo>
                  <a:pt x="69861" y="472719"/>
                  <a:pt x="121600" y="513070"/>
                  <a:pt x="160073" y="551543"/>
                </a:cubicBezTo>
                <a:cubicBezTo>
                  <a:pt x="215952" y="607422"/>
                  <a:pt x="186536" y="583699"/>
                  <a:pt x="247159" y="624115"/>
                </a:cubicBezTo>
                <a:cubicBezTo>
                  <a:pt x="256835" y="638629"/>
                  <a:pt x="263059" y="656171"/>
                  <a:pt x="276187" y="667658"/>
                </a:cubicBezTo>
                <a:cubicBezTo>
                  <a:pt x="310738" y="697890"/>
                  <a:pt x="441889" y="774398"/>
                  <a:pt x="479387" y="783772"/>
                </a:cubicBezTo>
                <a:cubicBezTo>
                  <a:pt x="498739" y="788610"/>
                  <a:pt x="518264" y="792806"/>
                  <a:pt x="537444" y="798286"/>
                </a:cubicBezTo>
                <a:cubicBezTo>
                  <a:pt x="552155" y="802489"/>
                  <a:pt x="566227" y="808774"/>
                  <a:pt x="580987" y="812800"/>
                </a:cubicBezTo>
                <a:cubicBezTo>
                  <a:pt x="619477" y="823297"/>
                  <a:pt x="659253" y="829212"/>
                  <a:pt x="697102" y="841829"/>
                </a:cubicBezTo>
                <a:cubicBezTo>
                  <a:pt x="822037" y="883475"/>
                  <a:pt x="754501" y="863437"/>
                  <a:pt x="900302" y="899886"/>
                </a:cubicBezTo>
                <a:lnTo>
                  <a:pt x="958359" y="914400"/>
                </a:lnTo>
                <a:cubicBezTo>
                  <a:pt x="1021254" y="909562"/>
                  <a:pt x="1084450" y="907710"/>
                  <a:pt x="1147044" y="899886"/>
                </a:cubicBezTo>
                <a:cubicBezTo>
                  <a:pt x="1162225" y="897988"/>
                  <a:pt x="1176903" y="892214"/>
                  <a:pt x="1190587" y="885372"/>
                </a:cubicBezTo>
                <a:cubicBezTo>
                  <a:pt x="1223207" y="869062"/>
                  <a:pt x="1254745" y="840314"/>
                  <a:pt x="1277673" y="812800"/>
                </a:cubicBezTo>
                <a:cubicBezTo>
                  <a:pt x="1288840" y="799399"/>
                  <a:pt x="1294367" y="781593"/>
                  <a:pt x="1306702" y="769258"/>
                </a:cubicBezTo>
                <a:cubicBezTo>
                  <a:pt x="1319037" y="756923"/>
                  <a:pt x="1335730" y="749905"/>
                  <a:pt x="1350244" y="740229"/>
                </a:cubicBezTo>
                <a:cubicBezTo>
                  <a:pt x="1355082" y="725715"/>
                  <a:pt x="1357329" y="710060"/>
                  <a:pt x="1364759" y="696686"/>
                </a:cubicBezTo>
                <a:cubicBezTo>
                  <a:pt x="1381702" y="666188"/>
                  <a:pt x="1422816" y="609600"/>
                  <a:pt x="1422816" y="609600"/>
                </a:cubicBezTo>
                <a:cubicBezTo>
                  <a:pt x="1427654" y="595086"/>
                  <a:pt x="1430488" y="579742"/>
                  <a:pt x="1437330" y="566058"/>
                </a:cubicBezTo>
                <a:cubicBezTo>
                  <a:pt x="1445131" y="550456"/>
                  <a:pt x="1459487" y="538549"/>
                  <a:pt x="1466359" y="522515"/>
                </a:cubicBezTo>
                <a:cubicBezTo>
                  <a:pt x="1474217" y="504180"/>
                  <a:pt x="1476035" y="483810"/>
                  <a:pt x="1480873" y="464458"/>
                </a:cubicBezTo>
                <a:cubicBezTo>
                  <a:pt x="1475523" y="427007"/>
                  <a:pt x="1472112" y="359851"/>
                  <a:pt x="1451844" y="319315"/>
                </a:cubicBezTo>
                <a:cubicBezTo>
                  <a:pt x="1430029" y="275686"/>
                  <a:pt x="1364584" y="207921"/>
                  <a:pt x="1335730" y="188686"/>
                </a:cubicBezTo>
                <a:cubicBezTo>
                  <a:pt x="1321216" y="179010"/>
                  <a:pt x="1305588" y="170825"/>
                  <a:pt x="1292187" y="159658"/>
                </a:cubicBezTo>
                <a:cubicBezTo>
                  <a:pt x="1276418" y="146517"/>
                  <a:pt x="1261785" y="131884"/>
                  <a:pt x="1248644" y="116115"/>
                </a:cubicBezTo>
                <a:cubicBezTo>
                  <a:pt x="1237477" y="102714"/>
                  <a:pt x="1232744" y="84059"/>
                  <a:pt x="1219616" y="72572"/>
                </a:cubicBezTo>
                <a:cubicBezTo>
                  <a:pt x="1158193" y="18827"/>
                  <a:pt x="1148791" y="19936"/>
                  <a:pt x="1088987" y="0"/>
                </a:cubicBezTo>
                <a:cubicBezTo>
                  <a:pt x="1035768" y="4838"/>
                  <a:pt x="982698" y="11778"/>
                  <a:pt x="929330" y="14515"/>
                </a:cubicBezTo>
                <a:cubicBezTo>
                  <a:pt x="793955" y="21457"/>
                  <a:pt x="658219" y="20574"/>
                  <a:pt x="522930" y="29029"/>
                </a:cubicBezTo>
                <a:cubicBezTo>
                  <a:pt x="503021" y="30273"/>
                  <a:pt x="484620" y="40722"/>
                  <a:pt x="464873" y="43543"/>
                </a:cubicBezTo>
                <a:cubicBezTo>
                  <a:pt x="416739" y="50419"/>
                  <a:pt x="368111" y="53220"/>
                  <a:pt x="319730" y="58058"/>
                </a:cubicBezTo>
                <a:cubicBezTo>
                  <a:pt x="300378" y="62896"/>
                  <a:pt x="280853" y="67092"/>
                  <a:pt x="261673" y="72572"/>
                </a:cubicBezTo>
                <a:cubicBezTo>
                  <a:pt x="115916" y="114216"/>
                  <a:pt x="341568" y="56227"/>
                  <a:pt x="160073" y="101600"/>
                </a:cubicBezTo>
                <a:lnTo>
                  <a:pt x="29444" y="87086"/>
                </a:ln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5" name="Rectangle 4"/>
          <p:cNvSpPr/>
          <p:nvPr/>
        </p:nvSpPr>
        <p:spPr>
          <a:xfrm>
            <a:off x="3003911" y="5051646"/>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4724400" y="4191000"/>
            <a:ext cx="582211"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5284840" y="4393724"/>
            <a:ext cx="575799"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5860639" y="4335666"/>
            <a:ext cx="556563"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ight Arrow 8"/>
          <p:cNvSpPr/>
          <p:nvPr/>
        </p:nvSpPr>
        <p:spPr bwMode="auto">
          <a:xfrm>
            <a:off x="2133600" y="756556"/>
            <a:ext cx="1295400" cy="25762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10" name="Rectangle 9"/>
          <p:cNvSpPr/>
          <p:nvPr/>
        </p:nvSpPr>
        <p:spPr>
          <a:xfrm>
            <a:off x="400680" y="6151781"/>
            <a:ext cx="4761240"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And the answer is…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4" name="Rounded Rectangle 13"/>
          <p:cNvSpPr/>
          <p:nvPr/>
        </p:nvSpPr>
        <p:spPr bwMode="auto">
          <a:xfrm>
            <a:off x="152400" y="3084285"/>
            <a:ext cx="3911418" cy="1460658"/>
          </a:xfrm>
          <a:prstGeom prst="roundRect">
            <a:avLst/>
          </a:prstGeom>
          <a:solidFill>
            <a:srgbClr val="66FFCC">
              <a:alpha val="25000"/>
            </a:srgbClr>
          </a:solidFill>
          <a:ln w="57150" cap="flat" cmpd="sng" algn="ctr">
            <a:solidFill>
              <a:srgbClr val="66FF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316109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9459" name="Rectangle 3"/>
          <p:cNvSpPr>
            <a:spLocks noGrp="1" noChangeArrowheads="1"/>
          </p:cNvSpPr>
          <p:nvPr>
            <p:ph type="body" idx="1"/>
          </p:nvPr>
        </p:nvSpPr>
        <p:spPr>
          <a:xfrm>
            <a:off x="152399" y="152400"/>
            <a:ext cx="3962401" cy="3857624"/>
          </a:xfrm>
        </p:spPr>
        <p:txBody>
          <a:bodyPr/>
          <a:lstStyle/>
          <a:p>
            <a:pPr eaLnBrk="1" hangingPunct="1">
              <a:defRPr/>
            </a:pPr>
            <a:r>
              <a:rPr lang="en-US" dirty="0" smtClean="0"/>
              <a:t>Which one is A, B, and C?</a:t>
            </a:r>
          </a:p>
          <a:p>
            <a:pPr eaLnBrk="1" hangingPunct="1">
              <a:defRPr/>
            </a:pPr>
            <a:r>
              <a:rPr lang="en-US" sz="2800" dirty="0" smtClean="0">
                <a:solidFill>
                  <a:srgbClr val="FF99FF"/>
                </a:solidFill>
              </a:rPr>
              <a:t>A.) mRNA, DNA, Sugar Complex</a:t>
            </a:r>
          </a:p>
          <a:p>
            <a:pPr eaLnBrk="1" hangingPunct="1">
              <a:defRPr/>
            </a:pPr>
            <a:r>
              <a:rPr lang="en-US" sz="2800" dirty="0" smtClean="0">
                <a:solidFill>
                  <a:srgbClr val="FF9900"/>
                </a:solidFill>
              </a:rPr>
              <a:t>B.) Hydrogen Bond, mRNA, DNA wrap.</a:t>
            </a:r>
          </a:p>
          <a:p>
            <a:pPr eaLnBrk="1" hangingPunct="1">
              <a:defRPr/>
            </a:pPr>
            <a:r>
              <a:rPr lang="en-US" sz="2800" dirty="0" smtClean="0">
                <a:solidFill>
                  <a:srgbClr val="66FFCC"/>
                </a:solidFill>
              </a:rPr>
              <a:t>C.) Phosphate Group, 5 Carbon Sugar, Nitrogen Base</a:t>
            </a:r>
          </a:p>
          <a:p>
            <a:pPr eaLnBrk="1" hangingPunct="1">
              <a:defRPr/>
            </a:pPr>
            <a:r>
              <a:rPr lang="en-US" sz="2800" dirty="0" smtClean="0">
                <a:solidFill>
                  <a:srgbClr val="9933FF"/>
                </a:solidFill>
              </a:rPr>
              <a:t>D.) Enzymes, Helix, Ribosomal Unit.</a:t>
            </a:r>
          </a:p>
        </p:txBody>
      </p:sp>
      <p:pic>
        <p:nvPicPr>
          <p:cNvPr id="167939" name="Picture 5" descr="dna_molecu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28600"/>
            <a:ext cx="4419600" cy="6172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0185"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5" name="Rectangle 4"/>
          <p:cNvSpPr/>
          <p:nvPr/>
        </p:nvSpPr>
        <p:spPr>
          <a:xfrm>
            <a:off x="3003911" y="5051646"/>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4724400" y="4191000"/>
            <a:ext cx="582211"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5284840" y="4393724"/>
            <a:ext cx="575799"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5860639" y="4335666"/>
            <a:ext cx="556563"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ight Arrow 8"/>
          <p:cNvSpPr/>
          <p:nvPr/>
        </p:nvSpPr>
        <p:spPr bwMode="auto">
          <a:xfrm>
            <a:off x="2133600" y="756556"/>
            <a:ext cx="1295400" cy="25762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10" name="Rectangle 9"/>
          <p:cNvSpPr/>
          <p:nvPr/>
        </p:nvSpPr>
        <p:spPr>
          <a:xfrm>
            <a:off x="400680" y="6151781"/>
            <a:ext cx="4761240"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And the answer is…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4" name="Rounded Rectangle 13"/>
          <p:cNvSpPr/>
          <p:nvPr/>
        </p:nvSpPr>
        <p:spPr bwMode="auto">
          <a:xfrm>
            <a:off x="152400" y="3084285"/>
            <a:ext cx="3911418" cy="1460658"/>
          </a:xfrm>
          <a:prstGeom prst="roundRect">
            <a:avLst/>
          </a:prstGeom>
          <a:solidFill>
            <a:srgbClr val="66FFCC">
              <a:alpha val="25000"/>
            </a:srgbClr>
          </a:solidFill>
          <a:ln w="57150" cap="flat" cmpd="sng" algn="ctr">
            <a:solidFill>
              <a:srgbClr val="66FF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86097646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2707" name="Rectangle 3"/>
          <p:cNvSpPr>
            <a:spLocks noGrp="1" noChangeArrowheads="1"/>
          </p:cNvSpPr>
          <p:nvPr>
            <p:ph type="body" idx="4294967295"/>
          </p:nvPr>
        </p:nvSpPr>
        <p:spPr>
          <a:xfrm>
            <a:off x="457200" y="228600"/>
            <a:ext cx="8229600" cy="5902325"/>
          </a:xfrm>
        </p:spPr>
        <p:txBody>
          <a:bodyPr/>
          <a:lstStyle/>
          <a:p>
            <a:pPr eaLnBrk="1" hangingPunct="1">
              <a:defRPr/>
            </a:pPr>
            <a:r>
              <a:rPr lang="en-US" dirty="0" smtClean="0">
                <a:effectLst>
                  <a:outerShdw blurRad="38100" dist="38100" dir="2700000" algn="tl">
                    <a:srgbClr val="336699"/>
                  </a:outerShdw>
                </a:effectLst>
              </a:rPr>
              <a:t>Nucleic Acids –  P O N C H (Nucleotide)</a:t>
            </a:r>
          </a:p>
        </p:txBody>
      </p:sp>
      <p:pic>
        <p:nvPicPr>
          <p:cNvPr id="17920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0"/>
            <a:ext cx="8991600" cy="579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3558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pitchFamily="34" charset="0"/>
            </a:endParaRPr>
          </a:p>
        </p:txBody>
      </p:sp>
      <p:sp>
        <p:nvSpPr>
          <p:cNvPr id="2" name="Rectangle 1"/>
          <p:cNvSpPr/>
          <p:nvPr/>
        </p:nvSpPr>
        <p:spPr bwMode="auto">
          <a:xfrm>
            <a:off x="3810000" y="152400"/>
            <a:ext cx="4800600" cy="76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3" name="TextBox 2"/>
          <p:cNvSpPr txBox="1"/>
          <p:nvPr/>
        </p:nvSpPr>
        <p:spPr>
          <a:xfrm>
            <a:off x="3810000" y="228600"/>
            <a:ext cx="4800600" cy="1384995"/>
          </a:xfrm>
          <a:prstGeom prst="rect">
            <a:avLst/>
          </a:prstGeom>
          <a:noFill/>
        </p:spPr>
        <p:txBody>
          <a:bodyPr wrap="square" rtlCol="0">
            <a:spAutoFit/>
          </a:bodyPr>
          <a:lstStyle/>
          <a:p>
            <a:pPr algn="l"/>
            <a:r>
              <a:rPr lang="en-US" sz="2800" dirty="0" smtClean="0"/>
              <a:t>Are made of these 5 biologically important elements?</a:t>
            </a:r>
            <a:endParaRPr lang="en-US" sz="2800" dirty="0"/>
          </a:p>
        </p:txBody>
      </p:sp>
      <p:pic>
        <p:nvPicPr>
          <p:cNvPr id="7" name="Picture 2" descr="https://encrypted-tbn0.gstatic.com/images?q=tbn:ANd9GcQ4VhCuAw4SNCCShfeAhh0oj7xwjAz5OZ7wkZwOBacQ2BeildNf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760" y="1524000"/>
            <a:ext cx="1121735" cy="112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66652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2707" name="Rectangle 3"/>
          <p:cNvSpPr>
            <a:spLocks noGrp="1" noChangeArrowheads="1"/>
          </p:cNvSpPr>
          <p:nvPr>
            <p:ph type="body" idx="4294967295"/>
          </p:nvPr>
        </p:nvSpPr>
        <p:spPr>
          <a:xfrm>
            <a:off x="457200" y="228600"/>
            <a:ext cx="8229600" cy="5902325"/>
          </a:xfrm>
        </p:spPr>
        <p:txBody>
          <a:bodyPr/>
          <a:lstStyle/>
          <a:p>
            <a:pPr eaLnBrk="1" hangingPunct="1">
              <a:defRPr/>
            </a:pPr>
            <a:r>
              <a:rPr lang="en-US" smtClean="0">
                <a:effectLst>
                  <a:outerShdw blurRad="38100" dist="38100" dir="2700000" algn="tl">
                    <a:srgbClr val="336699"/>
                  </a:outerShdw>
                </a:effectLst>
              </a:rPr>
              <a:t>Nucleic Acids –  </a:t>
            </a:r>
            <a:r>
              <a:rPr lang="en-US" smtClean="0">
                <a:solidFill>
                  <a:srgbClr val="66FF99"/>
                </a:solidFill>
                <a:effectLst>
                  <a:outerShdw blurRad="38100" dist="38100" dir="2700000" algn="tl">
                    <a:srgbClr val="FFFFFF"/>
                  </a:outerShdw>
                </a:effectLst>
              </a:rPr>
              <a:t>P</a:t>
            </a:r>
            <a:r>
              <a:rPr lang="en-US" smtClean="0">
                <a:effectLst>
                  <a:outerShdw blurRad="38100" dist="38100" dir="2700000" algn="tl">
                    <a:srgbClr val="336699"/>
                  </a:outerShdw>
                </a:effectLst>
              </a:rPr>
              <a:t> O N C H (Nucleotide)</a:t>
            </a:r>
          </a:p>
        </p:txBody>
      </p:sp>
      <p:pic>
        <p:nvPicPr>
          <p:cNvPr id="18022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0"/>
            <a:ext cx="8991600" cy="579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3661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pitchFamily="34" charset="0"/>
            </a:endParaRPr>
          </a:p>
        </p:txBody>
      </p:sp>
      <p:sp>
        <p:nvSpPr>
          <p:cNvPr id="180229" name="WordArt 5"/>
          <p:cNvSpPr>
            <a:spLocks noChangeArrowheads="1" noChangeShapeType="1" noTextEdit="1"/>
          </p:cNvSpPr>
          <p:nvPr/>
        </p:nvSpPr>
        <p:spPr bwMode="auto">
          <a:xfrm>
            <a:off x="228600" y="914400"/>
            <a:ext cx="2209800" cy="47625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99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Phosphorus</a:t>
            </a:r>
          </a:p>
        </p:txBody>
      </p:sp>
      <p:pic>
        <p:nvPicPr>
          <p:cNvPr id="6" name="Picture 2" descr="https://encrypted-tbn0.gstatic.com/images?q=tbn:ANd9GcQ4VhCuAw4SNCCShfeAhh0oj7xwjAz5OZ7wkZwOBacQ2BeildNf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760" y="1524000"/>
            <a:ext cx="1121735" cy="112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38152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2707" name="Rectangle 3"/>
          <p:cNvSpPr>
            <a:spLocks noGrp="1" noChangeArrowheads="1"/>
          </p:cNvSpPr>
          <p:nvPr>
            <p:ph type="body" idx="4294967295"/>
          </p:nvPr>
        </p:nvSpPr>
        <p:spPr>
          <a:xfrm>
            <a:off x="457200" y="228600"/>
            <a:ext cx="8229600" cy="5902325"/>
          </a:xfrm>
        </p:spPr>
        <p:txBody>
          <a:bodyPr/>
          <a:lstStyle/>
          <a:p>
            <a:pPr eaLnBrk="1" hangingPunct="1">
              <a:defRPr/>
            </a:pPr>
            <a:r>
              <a:rPr lang="en-US" smtClean="0">
                <a:effectLst>
                  <a:outerShdw blurRad="38100" dist="38100" dir="2700000" algn="tl">
                    <a:srgbClr val="336699"/>
                  </a:outerShdw>
                </a:effectLst>
              </a:rPr>
              <a:t>Nucleic Acids –  </a:t>
            </a:r>
            <a:r>
              <a:rPr lang="en-US" smtClean="0">
                <a:solidFill>
                  <a:srgbClr val="9966FF"/>
                </a:solidFill>
                <a:effectLst>
                  <a:outerShdw blurRad="38100" dist="38100" dir="2700000" algn="tl">
                    <a:srgbClr val="FFFFFF"/>
                  </a:outerShdw>
                </a:effectLst>
              </a:rPr>
              <a:t>P</a:t>
            </a:r>
            <a:r>
              <a:rPr lang="en-US" smtClean="0">
                <a:effectLst>
                  <a:outerShdw blurRad="38100" dist="38100" dir="2700000" algn="tl">
                    <a:srgbClr val="336699"/>
                  </a:outerShdw>
                </a:effectLst>
              </a:rPr>
              <a:t> O N C H (Nucleotide)</a:t>
            </a:r>
          </a:p>
        </p:txBody>
      </p:sp>
      <p:pic>
        <p:nvPicPr>
          <p:cNvPr id="18125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0"/>
            <a:ext cx="8991600" cy="579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3763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pitchFamily="34" charset="0"/>
            </a:endParaRPr>
          </a:p>
        </p:txBody>
      </p:sp>
      <p:sp>
        <p:nvSpPr>
          <p:cNvPr id="181253" name="Oval 5"/>
          <p:cNvSpPr>
            <a:spLocks noChangeArrowheads="1"/>
          </p:cNvSpPr>
          <p:nvPr/>
        </p:nvSpPr>
        <p:spPr bwMode="auto">
          <a:xfrm>
            <a:off x="762000" y="3352800"/>
            <a:ext cx="685800" cy="685800"/>
          </a:xfrm>
          <a:prstGeom prst="ellipse">
            <a:avLst/>
          </a:prstGeom>
          <a:solidFill>
            <a:srgbClr val="9966FF">
              <a:alpha val="43921"/>
            </a:srgbClr>
          </a:solidFill>
          <a:ln w="38100">
            <a:solidFill>
              <a:srgbClr val="9966FF"/>
            </a:solidFill>
            <a:round/>
            <a:headEnd/>
            <a:tailEnd/>
          </a:ln>
        </p:spPr>
        <p:txBody>
          <a:bodyPr wrap="none" anchor="ctr"/>
          <a:lstStyle/>
          <a:p>
            <a:endParaRPr lang="en-US"/>
          </a:p>
        </p:txBody>
      </p:sp>
      <p:sp>
        <p:nvSpPr>
          <p:cNvPr id="181254" name="Oval 6"/>
          <p:cNvSpPr>
            <a:spLocks noChangeArrowheads="1"/>
          </p:cNvSpPr>
          <p:nvPr/>
        </p:nvSpPr>
        <p:spPr bwMode="auto">
          <a:xfrm>
            <a:off x="8001000" y="1828800"/>
            <a:ext cx="685800" cy="685800"/>
          </a:xfrm>
          <a:prstGeom prst="ellipse">
            <a:avLst/>
          </a:prstGeom>
          <a:solidFill>
            <a:srgbClr val="9966FF">
              <a:alpha val="43921"/>
            </a:srgbClr>
          </a:solidFill>
          <a:ln w="38100">
            <a:solidFill>
              <a:srgbClr val="9966FF"/>
            </a:solidFill>
            <a:round/>
            <a:headEnd/>
            <a:tailEnd/>
          </a:ln>
        </p:spPr>
        <p:txBody>
          <a:bodyPr wrap="none" anchor="ctr"/>
          <a:lstStyle/>
          <a:p>
            <a:endParaRPr lang="en-US"/>
          </a:p>
        </p:txBody>
      </p:sp>
      <p:sp>
        <p:nvSpPr>
          <p:cNvPr id="181255" name="WordArt 7"/>
          <p:cNvSpPr>
            <a:spLocks noChangeArrowheads="1" noChangeShapeType="1" noTextEdit="1"/>
          </p:cNvSpPr>
          <p:nvPr/>
        </p:nvSpPr>
        <p:spPr bwMode="auto">
          <a:xfrm>
            <a:off x="228600" y="914400"/>
            <a:ext cx="2209800" cy="47625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99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Phosphorus</a:t>
            </a:r>
          </a:p>
        </p:txBody>
      </p:sp>
      <p:pic>
        <p:nvPicPr>
          <p:cNvPr id="8" name="Picture 2" descr="https://encrypted-tbn0.gstatic.com/images?q=tbn:ANd9GcQ4VhCuAw4SNCCShfeAhh0oj7xwjAz5OZ7wkZwOBacQ2BeildNf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760" y="1524000"/>
            <a:ext cx="1121735" cy="112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71069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2707" name="Rectangle 3"/>
          <p:cNvSpPr>
            <a:spLocks noGrp="1" noChangeArrowheads="1"/>
          </p:cNvSpPr>
          <p:nvPr>
            <p:ph type="body" idx="4294967295"/>
          </p:nvPr>
        </p:nvSpPr>
        <p:spPr>
          <a:xfrm>
            <a:off x="457200" y="228600"/>
            <a:ext cx="8229600" cy="5902325"/>
          </a:xfrm>
        </p:spPr>
        <p:txBody>
          <a:bodyPr/>
          <a:lstStyle/>
          <a:p>
            <a:pPr eaLnBrk="1" hangingPunct="1">
              <a:defRPr/>
            </a:pPr>
            <a:r>
              <a:rPr lang="en-US" smtClean="0">
                <a:effectLst>
                  <a:outerShdw blurRad="38100" dist="38100" dir="2700000" algn="tl">
                    <a:srgbClr val="336699"/>
                  </a:outerShdw>
                </a:effectLst>
              </a:rPr>
              <a:t>Nucleic Acids –  </a:t>
            </a:r>
            <a:r>
              <a:rPr lang="en-US" smtClean="0">
                <a:solidFill>
                  <a:srgbClr val="9966FF"/>
                </a:solidFill>
                <a:effectLst>
                  <a:outerShdw blurRad="38100" dist="38100" dir="2700000" algn="tl">
                    <a:srgbClr val="FFFFFF"/>
                  </a:outerShdw>
                </a:effectLst>
              </a:rPr>
              <a:t>P</a:t>
            </a:r>
            <a:r>
              <a:rPr lang="en-US" smtClean="0">
                <a:effectLst>
                  <a:outerShdw blurRad="38100" dist="38100" dir="2700000" algn="tl">
                    <a:srgbClr val="336699"/>
                  </a:outerShdw>
                </a:effectLst>
              </a:rPr>
              <a:t> </a:t>
            </a:r>
            <a:r>
              <a:rPr lang="en-US" smtClean="0">
                <a:solidFill>
                  <a:srgbClr val="FF0000"/>
                </a:solidFill>
                <a:effectLst>
                  <a:outerShdw blurRad="38100" dist="38100" dir="2700000" algn="tl">
                    <a:srgbClr val="FFFFFF"/>
                  </a:outerShdw>
                </a:effectLst>
              </a:rPr>
              <a:t>O</a:t>
            </a:r>
            <a:r>
              <a:rPr lang="en-US" smtClean="0">
                <a:effectLst>
                  <a:outerShdw blurRad="38100" dist="38100" dir="2700000" algn="tl">
                    <a:srgbClr val="336699"/>
                  </a:outerShdw>
                </a:effectLst>
              </a:rPr>
              <a:t> N C H (Nucleotide)</a:t>
            </a:r>
          </a:p>
        </p:txBody>
      </p:sp>
      <p:pic>
        <p:nvPicPr>
          <p:cNvPr id="18227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0"/>
            <a:ext cx="8991600" cy="579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3866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pitchFamily="34" charset="0"/>
            </a:endParaRPr>
          </a:p>
        </p:txBody>
      </p:sp>
      <p:sp>
        <p:nvSpPr>
          <p:cNvPr id="182277" name="Oval 5"/>
          <p:cNvSpPr>
            <a:spLocks noChangeArrowheads="1"/>
          </p:cNvSpPr>
          <p:nvPr/>
        </p:nvSpPr>
        <p:spPr bwMode="auto">
          <a:xfrm>
            <a:off x="762000" y="3352800"/>
            <a:ext cx="685800" cy="685800"/>
          </a:xfrm>
          <a:prstGeom prst="ellipse">
            <a:avLst/>
          </a:prstGeom>
          <a:solidFill>
            <a:srgbClr val="9966FF">
              <a:alpha val="43921"/>
            </a:srgbClr>
          </a:solidFill>
          <a:ln w="38100">
            <a:solidFill>
              <a:srgbClr val="9966FF"/>
            </a:solidFill>
            <a:round/>
            <a:headEnd/>
            <a:tailEnd/>
          </a:ln>
        </p:spPr>
        <p:txBody>
          <a:bodyPr wrap="none" anchor="ctr"/>
          <a:lstStyle/>
          <a:p>
            <a:endParaRPr lang="en-US"/>
          </a:p>
        </p:txBody>
      </p:sp>
      <p:sp>
        <p:nvSpPr>
          <p:cNvPr id="182278" name="Oval 6"/>
          <p:cNvSpPr>
            <a:spLocks noChangeArrowheads="1"/>
          </p:cNvSpPr>
          <p:nvPr/>
        </p:nvSpPr>
        <p:spPr bwMode="auto">
          <a:xfrm>
            <a:off x="8001000" y="1828800"/>
            <a:ext cx="685800" cy="685800"/>
          </a:xfrm>
          <a:prstGeom prst="ellipse">
            <a:avLst/>
          </a:prstGeom>
          <a:solidFill>
            <a:srgbClr val="9966FF">
              <a:alpha val="43921"/>
            </a:srgbClr>
          </a:solidFill>
          <a:ln w="38100">
            <a:solidFill>
              <a:srgbClr val="9966FF"/>
            </a:solidFill>
            <a:round/>
            <a:headEnd/>
            <a:tailEnd/>
          </a:ln>
        </p:spPr>
        <p:txBody>
          <a:bodyPr wrap="none" anchor="ctr"/>
          <a:lstStyle/>
          <a:p>
            <a:endParaRPr lang="en-US"/>
          </a:p>
        </p:txBody>
      </p:sp>
      <p:sp>
        <p:nvSpPr>
          <p:cNvPr id="182279" name="WordArt 7"/>
          <p:cNvSpPr>
            <a:spLocks noChangeArrowheads="1" noChangeShapeType="1" noTextEdit="1"/>
          </p:cNvSpPr>
          <p:nvPr/>
        </p:nvSpPr>
        <p:spPr bwMode="auto">
          <a:xfrm>
            <a:off x="228600" y="914400"/>
            <a:ext cx="2209800" cy="47625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99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Phosphorus</a:t>
            </a:r>
          </a:p>
        </p:txBody>
      </p:sp>
      <p:sp>
        <p:nvSpPr>
          <p:cNvPr id="182280" name="WordArt 8"/>
          <p:cNvSpPr>
            <a:spLocks noChangeArrowheads="1" noChangeShapeType="1" noTextEdit="1"/>
          </p:cNvSpPr>
          <p:nvPr/>
        </p:nvSpPr>
        <p:spPr bwMode="auto">
          <a:xfrm>
            <a:off x="2743200" y="838200"/>
            <a:ext cx="1828800" cy="53340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CC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Oxygen</a:t>
            </a:r>
          </a:p>
        </p:txBody>
      </p:sp>
      <p:pic>
        <p:nvPicPr>
          <p:cNvPr id="9" name="Picture 2" descr="https://encrypted-tbn0.gstatic.com/images?q=tbn:ANd9GcQ4VhCuAw4SNCCShfeAhh0oj7xwjAz5OZ7wkZwOBacQ2BeildNf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760" y="1524000"/>
            <a:ext cx="1121735" cy="112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14354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2707" name="Rectangle 3"/>
          <p:cNvSpPr>
            <a:spLocks noGrp="1" noChangeArrowheads="1"/>
          </p:cNvSpPr>
          <p:nvPr>
            <p:ph type="body" idx="4294967295"/>
          </p:nvPr>
        </p:nvSpPr>
        <p:spPr>
          <a:xfrm>
            <a:off x="457200" y="228600"/>
            <a:ext cx="8229600" cy="5902325"/>
          </a:xfrm>
        </p:spPr>
        <p:txBody>
          <a:bodyPr/>
          <a:lstStyle/>
          <a:p>
            <a:pPr eaLnBrk="1" hangingPunct="1">
              <a:defRPr/>
            </a:pPr>
            <a:r>
              <a:rPr lang="en-US" smtClean="0">
                <a:effectLst>
                  <a:outerShdw blurRad="38100" dist="38100" dir="2700000" algn="tl">
                    <a:srgbClr val="336699"/>
                  </a:outerShdw>
                </a:effectLst>
              </a:rPr>
              <a:t>Nucleic Acids –  </a:t>
            </a:r>
            <a:r>
              <a:rPr lang="en-US" smtClean="0">
                <a:solidFill>
                  <a:srgbClr val="9966FF"/>
                </a:solidFill>
                <a:effectLst>
                  <a:outerShdw blurRad="38100" dist="38100" dir="2700000" algn="tl">
                    <a:srgbClr val="FFFFFF"/>
                  </a:outerShdw>
                </a:effectLst>
              </a:rPr>
              <a:t>P</a:t>
            </a:r>
            <a:r>
              <a:rPr lang="en-US" smtClean="0">
                <a:effectLst>
                  <a:outerShdw blurRad="38100" dist="38100" dir="2700000" algn="tl">
                    <a:srgbClr val="336699"/>
                  </a:outerShdw>
                </a:effectLst>
              </a:rPr>
              <a:t> </a:t>
            </a:r>
            <a:r>
              <a:rPr lang="en-US" smtClean="0">
                <a:solidFill>
                  <a:srgbClr val="FF0000"/>
                </a:solidFill>
                <a:effectLst>
                  <a:outerShdw blurRad="38100" dist="38100" dir="2700000" algn="tl">
                    <a:srgbClr val="FFFFFF"/>
                  </a:outerShdw>
                </a:effectLst>
              </a:rPr>
              <a:t>O</a:t>
            </a:r>
            <a:r>
              <a:rPr lang="en-US" smtClean="0">
                <a:effectLst>
                  <a:outerShdw blurRad="38100" dist="38100" dir="2700000" algn="tl">
                    <a:srgbClr val="336699"/>
                  </a:outerShdw>
                </a:effectLst>
              </a:rPr>
              <a:t> N C H (Nucleotide)</a:t>
            </a:r>
          </a:p>
        </p:txBody>
      </p:sp>
      <p:pic>
        <p:nvPicPr>
          <p:cNvPr id="18329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0"/>
            <a:ext cx="8991600" cy="579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3968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pitchFamily="34" charset="0"/>
            </a:endParaRPr>
          </a:p>
        </p:txBody>
      </p:sp>
      <p:sp>
        <p:nvSpPr>
          <p:cNvPr id="183301" name="Oval 5"/>
          <p:cNvSpPr>
            <a:spLocks noChangeArrowheads="1"/>
          </p:cNvSpPr>
          <p:nvPr/>
        </p:nvSpPr>
        <p:spPr bwMode="auto">
          <a:xfrm>
            <a:off x="762000" y="3352800"/>
            <a:ext cx="685800" cy="685800"/>
          </a:xfrm>
          <a:prstGeom prst="ellipse">
            <a:avLst/>
          </a:prstGeom>
          <a:solidFill>
            <a:srgbClr val="9966FF">
              <a:alpha val="43921"/>
            </a:srgbClr>
          </a:solidFill>
          <a:ln w="38100">
            <a:solidFill>
              <a:srgbClr val="9966FF"/>
            </a:solidFill>
            <a:round/>
            <a:headEnd/>
            <a:tailEnd/>
          </a:ln>
        </p:spPr>
        <p:txBody>
          <a:bodyPr wrap="none" anchor="ctr"/>
          <a:lstStyle/>
          <a:p>
            <a:endParaRPr lang="en-US"/>
          </a:p>
        </p:txBody>
      </p:sp>
      <p:sp>
        <p:nvSpPr>
          <p:cNvPr id="183302" name="Oval 6"/>
          <p:cNvSpPr>
            <a:spLocks noChangeArrowheads="1"/>
          </p:cNvSpPr>
          <p:nvPr/>
        </p:nvSpPr>
        <p:spPr bwMode="auto">
          <a:xfrm>
            <a:off x="8001000" y="1828800"/>
            <a:ext cx="685800" cy="685800"/>
          </a:xfrm>
          <a:prstGeom prst="ellipse">
            <a:avLst/>
          </a:prstGeom>
          <a:solidFill>
            <a:srgbClr val="9966FF">
              <a:alpha val="43921"/>
            </a:srgbClr>
          </a:solidFill>
          <a:ln w="38100">
            <a:solidFill>
              <a:srgbClr val="9966FF"/>
            </a:solidFill>
            <a:round/>
            <a:headEnd/>
            <a:tailEnd/>
          </a:ln>
        </p:spPr>
        <p:txBody>
          <a:bodyPr wrap="none" anchor="ctr"/>
          <a:lstStyle/>
          <a:p>
            <a:endParaRPr lang="en-US"/>
          </a:p>
        </p:txBody>
      </p:sp>
      <p:sp>
        <p:nvSpPr>
          <p:cNvPr id="183303" name="Oval 7"/>
          <p:cNvSpPr>
            <a:spLocks noChangeArrowheads="1"/>
          </p:cNvSpPr>
          <p:nvPr/>
        </p:nvSpPr>
        <p:spPr bwMode="auto">
          <a:xfrm>
            <a:off x="1447800" y="2895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3304" name="Oval 8"/>
          <p:cNvSpPr>
            <a:spLocks noChangeArrowheads="1"/>
          </p:cNvSpPr>
          <p:nvPr/>
        </p:nvSpPr>
        <p:spPr bwMode="auto">
          <a:xfrm>
            <a:off x="381000" y="2895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3305" name="Oval 9"/>
          <p:cNvSpPr>
            <a:spLocks noChangeArrowheads="1"/>
          </p:cNvSpPr>
          <p:nvPr/>
        </p:nvSpPr>
        <p:spPr bwMode="auto">
          <a:xfrm>
            <a:off x="304800" y="39624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3306" name="Oval 10"/>
          <p:cNvSpPr>
            <a:spLocks noChangeArrowheads="1"/>
          </p:cNvSpPr>
          <p:nvPr/>
        </p:nvSpPr>
        <p:spPr bwMode="auto">
          <a:xfrm>
            <a:off x="1295400" y="56388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3307" name="Oval 11"/>
          <p:cNvSpPr>
            <a:spLocks noChangeArrowheads="1"/>
          </p:cNvSpPr>
          <p:nvPr/>
        </p:nvSpPr>
        <p:spPr bwMode="auto">
          <a:xfrm>
            <a:off x="2133600" y="4038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3308" name="Oval 12"/>
          <p:cNvSpPr>
            <a:spLocks noChangeArrowheads="1"/>
          </p:cNvSpPr>
          <p:nvPr/>
        </p:nvSpPr>
        <p:spPr bwMode="auto">
          <a:xfrm>
            <a:off x="3810000" y="25908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3309" name="Oval 13"/>
          <p:cNvSpPr>
            <a:spLocks noChangeArrowheads="1"/>
          </p:cNvSpPr>
          <p:nvPr/>
        </p:nvSpPr>
        <p:spPr bwMode="auto">
          <a:xfrm>
            <a:off x="3810000" y="43434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3310" name="Oval 14"/>
          <p:cNvSpPr>
            <a:spLocks noChangeArrowheads="1"/>
          </p:cNvSpPr>
          <p:nvPr/>
        </p:nvSpPr>
        <p:spPr bwMode="auto">
          <a:xfrm>
            <a:off x="7696200" y="45720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3311" name="Oval 15"/>
          <p:cNvSpPr>
            <a:spLocks noChangeArrowheads="1"/>
          </p:cNvSpPr>
          <p:nvPr/>
        </p:nvSpPr>
        <p:spPr bwMode="auto">
          <a:xfrm>
            <a:off x="7010400" y="2895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3312" name="Oval 16"/>
          <p:cNvSpPr>
            <a:spLocks noChangeArrowheads="1"/>
          </p:cNvSpPr>
          <p:nvPr/>
        </p:nvSpPr>
        <p:spPr bwMode="auto">
          <a:xfrm>
            <a:off x="7620000" y="2133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3313" name="Oval 17"/>
          <p:cNvSpPr>
            <a:spLocks noChangeArrowheads="1"/>
          </p:cNvSpPr>
          <p:nvPr/>
        </p:nvSpPr>
        <p:spPr bwMode="auto">
          <a:xfrm>
            <a:off x="8305800" y="14478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3314" name="WordArt 18"/>
          <p:cNvSpPr>
            <a:spLocks noChangeArrowheads="1" noChangeShapeType="1" noTextEdit="1"/>
          </p:cNvSpPr>
          <p:nvPr/>
        </p:nvSpPr>
        <p:spPr bwMode="auto">
          <a:xfrm>
            <a:off x="228600" y="914400"/>
            <a:ext cx="2209800" cy="47625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99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Phosphorus</a:t>
            </a:r>
          </a:p>
        </p:txBody>
      </p:sp>
      <p:sp>
        <p:nvSpPr>
          <p:cNvPr id="183315" name="WordArt 19"/>
          <p:cNvSpPr>
            <a:spLocks noChangeArrowheads="1" noChangeShapeType="1" noTextEdit="1"/>
          </p:cNvSpPr>
          <p:nvPr/>
        </p:nvSpPr>
        <p:spPr bwMode="auto">
          <a:xfrm>
            <a:off x="2743200" y="838200"/>
            <a:ext cx="1828800" cy="53340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CC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Oxygen</a:t>
            </a:r>
          </a:p>
        </p:txBody>
      </p:sp>
      <p:pic>
        <p:nvPicPr>
          <p:cNvPr id="20" name="Picture 2" descr="https://encrypted-tbn0.gstatic.com/images?q=tbn:ANd9GcQ4VhCuAw4SNCCShfeAhh0oj7xwjAz5OZ7wkZwOBacQ2BeildNf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760" y="1524000"/>
            <a:ext cx="1121735" cy="112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11501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2707" name="Rectangle 3"/>
          <p:cNvSpPr>
            <a:spLocks noGrp="1" noChangeArrowheads="1"/>
          </p:cNvSpPr>
          <p:nvPr>
            <p:ph type="body" idx="4294967295"/>
          </p:nvPr>
        </p:nvSpPr>
        <p:spPr>
          <a:xfrm>
            <a:off x="457200" y="228600"/>
            <a:ext cx="8229600" cy="5902325"/>
          </a:xfrm>
        </p:spPr>
        <p:txBody>
          <a:bodyPr/>
          <a:lstStyle/>
          <a:p>
            <a:pPr eaLnBrk="1" hangingPunct="1">
              <a:defRPr/>
            </a:pPr>
            <a:r>
              <a:rPr lang="en-US" smtClean="0">
                <a:effectLst>
                  <a:outerShdw blurRad="38100" dist="38100" dir="2700000" algn="tl">
                    <a:srgbClr val="336699"/>
                  </a:outerShdw>
                </a:effectLst>
              </a:rPr>
              <a:t>Nucleic Acids –  </a:t>
            </a:r>
            <a:r>
              <a:rPr lang="en-US" smtClean="0">
                <a:solidFill>
                  <a:srgbClr val="9966FF"/>
                </a:solidFill>
                <a:effectLst>
                  <a:outerShdw blurRad="38100" dist="38100" dir="2700000" algn="tl">
                    <a:srgbClr val="FFFFFF"/>
                  </a:outerShdw>
                </a:effectLst>
              </a:rPr>
              <a:t>P</a:t>
            </a:r>
            <a:r>
              <a:rPr lang="en-US" smtClean="0">
                <a:effectLst>
                  <a:outerShdw blurRad="38100" dist="38100" dir="2700000" algn="tl">
                    <a:srgbClr val="336699"/>
                  </a:outerShdw>
                </a:effectLst>
              </a:rPr>
              <a:t> </a:t>
            </a:r>
            <a:r>
              <a:rPr lang="en-US" smtClean="0">
                <a:solidFill>
                  <a:srgbClr val="FF0000"/>
                </a:solidFill>
                <a:effectLst>
                  <a:outerShdw blurRad="38100" dist="38100" dir="2700000" algn="tl">
                    <a:srgbClr val="FFFFFF"/>
                  </a:outerShdw>
                </a:effectLst>
              </a:rPr>
              <a:t>O</a:t>
            </a:r>
            <a:r>
              <a:rPr lang="en-US" smtClean="0">
                <a:effectLst>
                  <a:outerShdw blurRad="38100" dist="38100" dir="2700000" algn="tl">
                    <a:srgbClr val="336699"/>
                  </a:outerShdw>
                </a:effectLst>
              </a:rPr>
              <a:t> </a:t>
            </a:r>
            <a:r>
              <a:rPr lang="en-US" smtClean="0">
                <a:solidFill>
                  <a:srgbClr val="66FF99"/>
                </a:solidFill>
                <a:effectLst>
                  <a:outerShdw blurRad="38100" dist="38100" dir="2700000" algn="tl">
                    <a:srgbClr val="FFFFFF"/>
                  </a:outerShdw>
                </a:effectLst>
              </a:rPr>
              <a:t>N</a:t>
            </a:r>
            <a:r>
              <a:rPr lang="en-US" smtClean="0">
                <a:effectLst>
                  <a:outerShdw blurRad="38100" dist="38100" dir="2700000" algn="tl">
                    <a:srgbClr val="336699"/>
                  </a:outerShdw>
                </a:effectLst>
              </a:rPr>
              <a:t> C H (Nucleotide)</a:t>
            </a:r>
          </a:p>
        </p:txBody>
      </p:sp>
      <p:pic>
        <p:nvPicPr>
          <p:cNvPr id="18432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0"/>
            <a:ext cx="8991600" cy="579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4070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pitchFamily="34" charset="0"/>
            </a:endParaRPr>
          </a:p>
        </p:txBody>
      </p:sp>
      <p:sp>
        <p:nvSpPr>
          <p:cNvPr id="184325" name="Oval 5"/>
          <p:cNvSpPr>
            <a:spLocks noChangeArrowheads="1"/>
          </p:cNvSpPr>
          <p:nvPr/>
        </p:nvSpPr>
        <p:spPr bwMode="auto">
          <a:xfrm>
            <a:off x="762000" y="3352800"/>
            <a:ext cx="685800" cy="685800"/>
          </a:xfrm>
          <a:prstGeom prst="ellipse">
            <a:avLst/>
          </a:prstGeom>
          <a:solidFill>
            <a:srgbClr val="9966FF">
              <a:alpha val="43921"/>
            </a:srgbClr>
          </a:solidFill>
          <a:ln w="38100">
            <a:solidFill>
              <a:srgbClr val="9966FF"/>
            </a:solidFill>
            <a:round/>
            <a:headEnd/>
            <a:tailEnd/>
          </a:ln>
        </p:spPr>
        <p:txBody>
          <a:bodyPr wrap="none" anchor="ctr"/>
          <a:lstStyle/>
          <a:p>
            <a:endParaRPr lang="en-US"/>
          </a:p>
        </p:txBody>
      </p:sp>
      <p:sp>
        <p:nvSpPr>
          <p:cNvPr id="184326" name="Oval 6"/>
          <p:cNvSpPr>
            <a:spLocks noChangeArrowheads="1"/>
          </p:cNvSpPr>
          <p:nvPr/>
        </p:nvSpPr>
        <p:spPr bwMode="auto">
          <a:xfrm>
            <a:off x="8001000" y="1828800"/>
            <a:ext cx="685800" cy="685800"/>
          </a:xfrm>
          <a:prstGeom prst="ellipse">
            <a:avLst/>
          </a:prstGeom>
          <a:solidFill>
            <a:srgbClr val="9966FF">
              <a:alpha val="43921"/>
            </a:srgbClr>
          </a:solidFill>
          <a:ln w="38100">
            <a:solidFill>
              <a:srgbClr val="9966FF"/>
            </a:solidFill>
            <a:round/>
            <a:headEnd/>
            <a:tailEnd/>
          </a:ln>
        </p:spPr>
        <p:txBody>
          <a:bodyPr wrap="none" anchor="ctr"/>
          <a:lstStyle/>
          <a:p>
            <a:endParaRPr lang="en-US"/>
          </a:p>
        </p:txBody>
      </p:sp>
      <p:sp>
        <p:nvSpPr>
          <p:cNvPr id="184327" name="Oval 7"/>
          <p:cNvSpPr>
            <a:spLocks noChangeArrowheads="1"/>
          </p:cNvSpPr>
          <p:nvPr/>
        </p:nvSpPr>
        <p:spPr bwMode="auto">
          <a:xfrm>
            <a:off x="1447800" y="2895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4328" name="Oval 8"/>
          <p:cNvSpPr>
            <a:spLocks noChangeArrowheads="1"/>
          </p:cNvSpPr>
          <p:nvPr/>
        </p:nvSpPr>
        <p:spPr bwMode="auto">
          <a:xfrm>
            <a:off x="381000" y="2895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4329" name="Oval 9"/>
          <p:cNvSpPr>
            <a:spLocks noChangeArrowheads="1"/>
          </p:cNvSpPr>
          <p:nvPr/>
        </p:nvSpPr>
        <p:spPr bwMode="auto">
          <a:xfrm>
            <a:off x="304800" y="39624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4330" name="Oval 10"/>
          <p:cNvSpPr>
            <a:spLocks noChangeArrowheads="1"/>
          </p:cNvSpPr>
          <p:nvPr/>
        </p:nvSpPr>
        <p:spPr bwMode="auto">
          <a:xfrm>
            <a:off x="1295400" y="56388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4331" name="Oval 11"/>
          <p:cNvSpPr>
            <a:spLocks noChangeArrowheads="1"/>
          </p:cNvSpPr>
          <p:nvPr/>
        </p:nvSpPr>
        <p:spPr bwMode="auto">
          <a:xfrm>
            <a:off x="2133600" y="4038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4332" name="Oval 12"/>
          <p:cNvSpPr>
            <a:spLocks noChangeArrowheads="1"/>
          </p:cNvSpPr>
          <p:nvPr/>
        </p:nvSpPr>
        <p:spPr bwMode="auto">
          <a:xfrm>
            <a:off x="3810000" y="25908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4333" name="Oval 13"/>
          <p:cNvSpPr>
            <a:spLocks noChangeArrowheads="1"/>
          </p:cNvSpPr>
          <p:nvPr/>
        </p:nvSpPr>
        <p:spPr bwMode="auto">
          <a:xfrm>
            <a:off x="3810000" y="43434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4334" name="Oval 14"/>
          <p:cNvSpPr>
            <a:spLocks noChangeArrowheads="1"/>
          </p:cNvSpPr>
          <p:nvPr/>
        </p:nvSpPr>
        <p:spPr bwMode="auto">
          <a:xfrm>
            <a:off x="7696200" y="45720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4335" name="Oval 15"/>
          <p:cNvSpPr>
            <a:spLocks noChangeArrowheads="1"/>
          </p:cNvSpPr>
          <p:nvPr/>
        </p:nvSpPr>
        <p:spPr bwMode="auto">
          <a:xfrm>
            <a:off x="7010400" y="2895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4336" name="Oval 16"/>
          <p:cNvSpPr>
            <a:spLocks noChangeArrowheads="1"/>
          </p:cNvSpPr>
          <p:nvPr/>
        </p:nvSpPr>
        <p:spPr bwMode="auto">
          <a:xfrm>
            <a:off x="7620000" y="2133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4337" name="Oval 17"/>
          <p:cNvSpPr>
            <a:spLocks noChangeArrowheads="1"/>
          </p:cNvSpPr>
          <p:nvPr/>
        </p:nvSpPr>
        <p:spPr bwMode="auto">
          <a:xfrm>
            <a:off x="8305800" y="14478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4338" name="WordArt 18"/>
          <p:cNvSpPr>
            <a:spLocks noChangeArrowheads="1" noChangeShapeType="1" noTextEdit="1"/>
          </p:cNvSpPr>
          <p:nvPr/>
        </p:nvSpPr>
        <p:spPr bwMode="auto">
          <a:xfrm>
            <a:off x="228600" y="914400"/>
            <a:ext cx="2209800" cy="47625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99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Phosphorus</a:t>
            </a:r>
          </a:p>
        </p:txBody>
      </p:sp>
      <p:sp>
        <p:nvSpPr>
          <p:cNvPr id="184339" name="WordArt 19"/>
          <p:cNvSpPr>
            <a:spLocks noChangeArrowheads="1" noChangeShapeType="1" noTextEdit="1"/>
          </p:cNvSpPr>
          <p:nvPr/>
        </p:nvSpPr>
        <p:spPr bwMode="auto">
          <a:xfrm>
            <a:off x="2743200" y="838200"/>
            <a:ext cx="1828800" cy="53340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CC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Oxygen</a:t>
            </a:r>
          </a:p>
        </p:txBody>
      </p:sp>
      <p:sp>
        <p:nvSpPr>
          <p:cNvPr id="184340" name="WordArt 20"/>
          <p:cNvSpPr>
            <a:spLocks noChangeArrowheads="1" noChangeShapeType="1" noTextEdit="1"/>
          </p:cNvSpPr>
          <p:nvPr/>
        </p:nvSpPr>
        <p:spPr bwMode="auto">
          <a:xfrm>
            <a:off x="4800600" y="914400"/>
            <a:ext cx="1762125" cy="47625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66FF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Nitrogen</a:t>
            </a:r>
          </a:p>
        </p:txBody>
      </p:sp>
      <p:pic>
        <p:nvPicPr>
          <p:cNvPr id="21" name="Picture 2" descr="https://encrypted-tbn0.gstatic.com/images?q=tbn:ANd9GcQ4VhCuAw4SNCCShfeAhh0oj7xwjAz5OZ7wkZwOBacQ2BeildNf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760" y="1524000"/>
            <a:ext cx="1121735" cy="112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528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52400" y="304800"/>
            <a:ext cx="8839200" cy="5821363"/>
          </a:xfrm>
        </p:spPr>
        <p:txBody>
          <a:bodyPr/>
          <a:lstStyle/>
          <a:p>
            <a:r>
              <a:rPr lang="en-US" dirty="0" smtClean="0"/>
              <a:t>Which is not correct of DNA?</a:t>
            </a:r>
            <a:endParaRPr lang="en-US" sz="2400" dirty="0"/>
          </a:p>
          <a:p>
            <a:pPr marL="457200" lvl="1" indent="0">
              <a:buNone/>
            </a:pPr>
            <a:r>
              <a:rPr lang="en-US" dirty="0" smtClean="0">
                <a:solidFill>
                  <a:srgbClr val="9933FF"/>
                </a:solidFill>
              </a:rPr>
              <a:t>A.) DNA is housed in the nucleus of Eukaryotic Cells.</a:t>
            </a:r>
          </a:p>
          <a:p>
            <a:pPr marL="457200" lvl="1" indent="0">
              <a:buNone/>
            </a:pPr>
            <a:r>
              <a:rPr lang="en-US" dirty="0" smtClean="0">
                <a:solidFill>
                  <a:srgbClr val="FF00FF"/>
                </a:solidFill>
              </a:rPr>
              <a:t>B.) </a:t>
            </a:r>
            <a:r>
              <a:rPr lang="en-US" dirty="0" smtClean="0">
                <a:solidFill>
                  <a:schemeClr val="bg1"/>
                </a:solidFill>
              </a:rPr>
              <a:t>DNA stands for Double Nucleus  Amino acid.</a:t>
            </a:r>
            <a:endParaRPr lang="en-US" sz="2000" dirty="0">
              <a:solidFill>
                <a:schemeClr val="bg1"/>
              </a:solidFill>
            </a:endParaRPr>
          </a:p>
          <a:p>
            <a:pPr marL="457200" lvl="1" indent="0">
              <a:buNone/>
            </a:pPr>
            <a:r>
              <a:rPr lang="en-US" dirty="0" smtClean="0">
                <a:solidFill>
                  <a:srgbClr val="92D050"/>
                </a:solidFill>
              </a:rPr>
              <a:t>C.) </a:t>
            </a:r>
            <a:r>
              <a:rPr lang="en-US" dirty="0" smtClean="0">
                <a:solidFill>
                  <a:schemeClr val="bg1"/>
                </a:solidFill>
              </a:rPr>
              <a:t>The shape </a:t>
            </a:r>
            <a:r>
              <a:rPr lang="en-US" dirty="0">
                <a:solidFill>
                  <a:schemeClr val="bg1"/>
                </a:solidFill>
              </a:rPr>
              <a:t>is called </a:t>
            </a:r>
            <a:r>
              <a:rPr lang="en-US" dirty="0" smtClean="0">
                <a:solidFill>
                  <a:schemeClr val="bg1"/>
                </a:solidFill>
              </a:rPr>
              <a:t>the double helix.</a:t>
            </a:r>
            <a:endParaRPr lang="en-US" sz="2000" dirty="0">
              <a:solidFill>
                <a:schemeClr val="bg1"/>
              </a:solidFill>
            </a:endParaRPr>
          </a:p>
          <a:p>
            <a:pPr marL="457200" lvl="1" indent="0">
              <a:buNone/>
            </a:pPr>
            <a:r>
              <a:rPr lang="en-US" dirty="0" smtClean="0">
                <a:solidFill>
                  <a:srgbClr val="FF0000"/>
                </a:solidFill>
              </a:rPr>
              <a:t>D.) </a:t>
            </a:r>
            <a:r>
              <a:rPr lang="en-US" dirty="0" smtClean="0">
                <a:solidFill>
                  <a:schemeClr val="bg1"/>
                </a:solidFill>
              </a:rPr>
              <a:t>DNA </a:t>
            </a:r>
            <a:r>
              <a:rPr lang="en-US" dirty="0">
                <a:solidFill>
                  <a:schemeClr val="bg1"/>
                </a:solidFill>
              </a:rPr>
              <a:t>has the information for our cells to make proteins.  </a:t>
            </a:r>
            <a:endParaRPr lang="en-US" sz="2000" dirty="0">
              <a:solidFill>
                <a:schemeClr val="bg1"/>
              </a:solidFill>
            </a:endParaRPr>
          </a:p>
          <a:p>
            <a:pPr marL="457200" lvl="1" indent="0">
              <a:buNone/>
            </a:pPr>
            <a:r>
              <a:rPr lang="en-US" dirty="0" smtClean="0">
                <a:solidFill>
                  <a:srgbClr val="FF9900"/>
                </a:solidFill>
              </a:rPr>
              <a:t>E.) </a:t>
            </a:r>
            <a:r>
              <a:rPr lang="en-US" dirty="0" smtClean="0">
                <a:solidFill>
                  <a:schemeClr val="bg1"/>
                </a:solidFill>
              </a:rPr>
              <a:t>DNA </a:t>
            </a:r>
            <a:r>
              <a:rPr lang="en-US" dirty="0">
                <a:solidFill>
                  <a:schemeClr val="bg1"/>
                </a:solidFill>
              </a:rPr>
              <a:t>through transcription makes </a:t>
            </a:r>
            <a:r>
              <a:rPr lang="en-US" dirty="0" smtClean="0">
                <a:solidFill>
                  <a:schemeClr val="bg1"/>
                </a:solidFill>
              </a:rPr>
              <a:t>mRNA.</a:t>
            </a:r>
            <a:endParaRPr lang="en-US" sz="2000" dirty="0">
              <a:solidFill>
                <a:schemeClr val="bg1"/>
              </a:solidFill>
            </a:endParaRPr>
          </a:p>
          <a:p>
            <a:endParaRPr lang="en-US" dirty="0" smtClean="0">
              <a:solidFill>
                <a:srgbClr val="FFFF66"/>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67200"/>
            <a:ext cx="91440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062322" y="2093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73202539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2707" name="Rectangle 3"/>
          <p:cNvSpPr>
            <a:spLocks noGrp="1" noChangeArrowheads="1"/>
          </p:cNvSpPr>
          <p:nvPr>
            <p:ph type="body" idx="4294967295"/>
          </p:nvPr>
        </p:nvSpPr>
        <p:spPr>
          <a:xfrm>
            <a:off x="457200" y="228600"/>
            <a:ext cx="8229600" cy="5902325"/>
          </a:xfrm>
        </p:spPr>
        <p:txBody>
          <a:bodyPr/>
          <a:lstStyle/>
          <a:p>
            <a:pPr eaLnBrk="1" hangingPunct="1">
              <a:defRPr/>
            </a:pPr>
            <a:r>
              <a:rPr lang="en-US" smtClean="0">
                <a:effectLst>
                  <a:outerShdw blurRad="38100" dist="38100" dir="2700000" algn="tl">
                    <a:srgbClr val="336699"/>
                  </a:outerShdw>
                </a:effectLst>
              </a:rPr>
              <a:t>Nucleic Acids –  </a:t>
            </a:r>
            <a:r>
              <a:rPr lang="en-US" smtClean="0">
                <a:solidFill>
                  <a:srgbClr val="9966FF"/>
                </a:solidFill>
                <a:effectLst>
                  <a:outerShdw blurRad="38100" dist="38100" dir="2700000" algn="tl">
                    <a:srgbClr val="FFFFFF"/>
                  </a:outerShdw>
                </a:effectLst>
              </a:rPr>
              <a:t>P</a:t>
            </a:r>
            <a:r>
              <a:rPr lang="en-US" smtClean="0">
                <a:effectLst>
                  <a:outerShdw blurRad="38100" dist="38100" dir="2700000" algn="tl">
                    <a:srgbClr val="336699"/>
                  </a:outerShdw>
                </a:effectLst>
              </a:rPr>
              <a:t> </a:t>
            </a:r>
            <a:r>
              <a:rPr lang="en-US" smtClean="0">
                <a:solidFill>
                  <a:srgbClr val="FF0000"/>
                </a:solidFill>
                <a:effectLst>
                  <a:outerShdw blurRad="38100" dist="38100" dir="2700000" algn="tl">
                    <a:srgbClr val="FFFFFF"/>
                  </a:outerShdw>
                </a:effectLst>
              </a:rPr>
              <a:t>O</a:t>
            </a:r>
            <a:r>
              <a:rPr lang="en-US" smtClean="0">
                <a:effectLst>
                  <a:outerShdw blurRad="38100" dist="38100" dir="2700000" algn="tl">
                    <a:srgbClr val="336699"/>
                  </a:outerShdw>
                </a:effectLst>
              </a:rPr>
              <a:t> </a:t>
            </a:r>
            <a:r>
              <a:rPr lang="en-US" smtClean="0">
                <a:solidFill>
                  <a:srgbClr val="66FF99"/>
                </a:solidFill>
                <a:effectLst>
                  <a:outerShdw blurRad="38100" dist="38100" dir="2700000" algn="tl">
                    <a:srgbClr val="FFFFFF"/>
                  </a:outerShdw>
                </a:effectLst>
              </a:rPr>
              <a:t>N</a:t>
            </a:r>
            <a:r>
              <a:rPr lang="en-US" smtClean="0">
                <a:effectLst>
                  <a:outerShdw blurRad="38100" dist="38100" dir="2700000" algn="tl">
                    <a:srgbClr val="336699"/>
                  </a:outerShdw>
                </a:effectLst>
              </a:rPr>
              <a:t> C H (Nucleotide)</a:t>
            </a:r>
          </a:p>
        </p:txBody>
      </p:sp>
      <p:pic>
        <p:nvPicPr>
          <p:cNvPr id="18534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0"/>
            <a:ext cx="8991600" cy="579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4173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pitchFamily="34" charset="0"/>
            </a:endParaRPr>
          </a:p>
        </p:txBody>
      </p:sp>
      <p:sp>
        <p:nvSpPr>
          <p:cNvPr id="185349" name="Oval 5"/>
          <p:cNvSpPr>
            <a:spLocks noChangeArrowheads="1"/>
          </p:cNvSpPr>
          <p:nvPr/>
        </p:nvSpPr>
        <p:spPr bwMode="auto">
          <a:xfrm>
            <a:off x="762000" y="3352800"/>
            <a:ext cx="685800" cy="685800"/>
          </a:xfrm>
          <a:prstGeom prst="ellipse">
            <a:avLst/>
          </a:prstGeom>
          <a:solidFill>
            <a:srgbClr val="9966FF">
              <a:alpha val="43921"/>
            </a:srgbClr>
          </a:solidFill>
          <a:ln w="38100">
            <a:solidFill>
              <a:srgbClr val="9966FF"/>
            </a:solidFill>
            <a:round/>
            <a:headEnd/>
            <a:tailEnd/>
          </a:ln>
        </p:spPr>
        <p:txBody>
          <a:bodyPr wrap="none" anchor="ctr"/>
          <a:lstStyle/>
          <a:p>
            <a:endParaRPr lang="en-US"/>
          </a:p>
        </p:txBody>
      </p:sp>
      <p:sp>
        <p:nvSpPr>
          <p:cNvPr id="185350" name="Oval 6"/>
          <p:cNvSpPr>
            <a:spLocks noChangeArrowheads="1"/>
          </p:cNvSpPr>
          <p:nvPr/>
        </p:nvSpPr>
        <p:spPr bwMode="auto">
          <a:xfrm>
            <a:off x="8001000" y="1828800"/>
            <a:ext cx="685800" cy="685800"/>
          </a:xfrm>
          <a:prstGeom prst="ellipse">
            <a:avLst/>
          </a:prstGeom>
          <a:solidFill>
            <a:srgbClr val="9966FF">
              <a:alpha val="43921"/>
            </a:srgbClr>
          </a:solidFill>
          <a:ln w="38100">
            <a:solidFill>
              <a:srgbClr val="9966FF"/>
            </a:solidFill>
            <a:round/>
            <a:headEnd/>
            <a:tailEnd/>
          </a:ln>
        </p:spPr>
        <p:txBody>
          <a:bodyPr wrap="none" anchor="ctr"/>
          <a:lstStyle/>
          <a:p>
            <a:endParaRPr lang="en-US"/>
          </a:p>
        </p:txBody>
      </p:sp>
      <p:sp>
        <p:nvSpPr>
          <p:cNvPr id="185351" name="Oval 7"/>
          <p:cNvSpPr>
            <a:spLocks noChangeArrowheads="1"/>
          </p:cNvSpPr>
          <p:nvPr/>
        </p:nvSpPr>
        <p:spPr bwMode="auto">
          <a:xfrm>
            <a:off x="1447800" y="2895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5352" name="Oval 8"/>
          <p:cNvSpPr>
            <a:spLocks noChangeArrowheads="1"/>
          </p:cNvSpPr>
          <p:nvPr/>
        </p:nvSpPr>
        <p:spPr bwMode="auto">
          <a:xfrm>
            <a:off x="381000" y="2895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5353" name="Oval 9"/>
          <p:cNvSpPr>
            <a:spLocks noChangeArrowheads="1"/>
          </p:cNvSpPr>
          <p:nvPr/>
        </p:nvSpPr>
        <p:spPr bwMode="auto">
          <a:xfrm>
            <a:off x="304800" y="39624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5354" name="Oval 10"/>
          <p:cNvSpPr>
            <a:spLocks noChangeArrowheads="1"/>
          </p:cNvSpPr>
          <p:nvPr/>
        </p:nvSpPr>
        <p:spPr bwMode="auto">
          <a:xfrm>
            <a:off x="1295400" y="56388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5355" name="Oval 11"/>
          <p:cNvSpPr>
            <a:spLocks noChangeArrowheads="1"/>
          </p:cNvSpPr>
          <p:nvPr/>
        </p:nvSpPr>
        <p:spPr bwMode="auto">
          <a:xfrm>
            <a:off x="2133600" y="4038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5356" name="Oval 12"/>
          <p:cNvSpPr>
            <a:spLocks noChangeArrowheads="1"/>
          </p:cNvSpPr>
          <p:nvPr/>
        </p:nvSpPr>
        <p:spPr bwMode="auto">
          <a:xfrm>
            <a:off x="3810000" y="25908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5357" name="Oval 13"/>
          <p:cNvSpPr>
            <a:spLocks noChangeArrowheads="1"/>
          </p:cNvSpPr>
          <p:nvPr/>
        </p:nvSpPr>
        <p:spPr bwMode="auto">
          <a:xfrm>
            <a:off x="3810000" y="43434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5358" name="Oval 14"/>
          <p:cNvSpPr>
            <a:spLocks noChangeArrowheads="1"/>
          </p:cNvSpPr>
          <p:nvPr/>
        </p:nvSpPr>
        <p:spPr bwMode="auto">
          <a:xfrm>
            <a:off x="7696200" y="45720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5359" name="Oval 15"/>
          <p:cNvSpPr>
            <a:spLocks noChangeArrowheads="1"/>
          </p:cNvSpPr>
          <p:nvPr/>
        </p:nvSpPr>
        <p:spPr bwMode="auto">
          <a:xfrm>
            <a:off x="7010400" y="2895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5360" name="Oval 16"/>
          <p:cNvSpPr>
            <a:spLocks noChangeArrowheads="1"/>
          </p:cNvSpPr>
          <p:nvPr/>
        </p:nvSpPr>
        <p:spPr bwMode="auto">
          <a:xfrm>
            <a:off x="7620000" y="2133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5361" name="Oval 17"/>
          <p:cNvSpPr>
            <a:spLocks noChangeArrowheads="1"/>
          </p:cNvSpPr>
          <p:nvPr/>
        </p:nvSpPr>
        <p:spPr bwMode="auto">
          <a:xfrm>
            <a:off x="8305800" y="14478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5362" name="Oval 18"/>
          <p:cNvSpPr>
            <a:spLocks noChangeArrowheads="1"/>
          </p:cNvSpPr>
          <p:nvPr/>
        </p:nvSpPr>
        <p:spPr bwMode="auto">
          <a:xfrm>
            <a:off x="2895600" y="40386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5363" name="Oval 19"/>
          <p:cNvSpPr>
            <a:spLocks noChangeArrowheads="1"/>
          </p:cNvSpPr>
          <p:nvPr/>
        </p:nvSpPr>
        <p:spPr bwMode="auto">
          <a:xfrm>
            <a:off x="4648200" y="33528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5364" name="Oval 20"/>
          <p:cNvSpPr>
            <a:spLocks noChangeArrowheads="1"/>
          </p:cNvSpPr>
          <p:nvPr/>
        </p:nvSpPr>
        <p:spPr bwMode="auto">
          <a:xfrm>
            <a:off x="4648200" y="22860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5365" name="Oval 21"/>
          <p:cNvSpPr>
            <a:spLocks noChangeArrowheads="1"/>
          </p:cNvSpPr>
          <p:nvPr/>
        </p:nvSpPr>
        <p:spPr bwMode="auto">
          <a:xfrm>
            <a:off x="5715000" y="22860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5366" name="Oval 22"/>
          <p:cNvSpPr>
            <a:spLocks noChangeArrowheads="1"/>
          </p:cNvSpPr>
          <p:nvPr/>
        </p:nvSpPr>
        <p:spPr bwMode="auto">
          <a:xfrm>
            <a:off x="6172200" y="28956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5367" name="Oval 23"/>
          <p:cNvSpPr>
            <a:spLocks noChangeArrowheads="1"/>
          </p:cNvSpPr>
          <p:nvPr/>
        </p:nvSpPr>
        <p:spPr bwMode="auto">
          <a:xfrm>
            <a:off x="5562600" y="36576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5368" name="Oval 24"/>
          <p:cNvSpPr>
            <a:spLocks noChangeArrowheads="1"/>
          </p:cNvSpPr>
          <p:nvPr/>
        </p:nvSpPr>
        <p:spPr bwMode="auto">
          <a:xfrm>
            <a:off x="3810000" y="35814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5369" name="WordArt 25"/>
          <p:cNvSpPr>
            <a:spLocks noChangeArrowheads="1" noChangeShapeType="1" noTextEdit="1"/>
          </p:cNvSpPr>
          <p:nvPr/>
        </p:nvSpPr>
        <p:spPr bwMode="auto">
          <a:xfrm>
            <a:off x="228600" y="914400"/>
            <a:ext cx="2209800" cy="47625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99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Phosphorus</a:t>
            </a:r>
          </a:p>
        </p:txBody>
      </p:sp>
      <p:sp>
        <p:nvSpPr>
          <p:cNvPr id="185370" name="WordArt 26"/>
          <p:cNvSpPr>
            <a:spLocks noChangeArrowheads="1" noChangeShapeType="1" noTextEdit="1"/>
          </p:cNvSpPr>
          <p:nvPr/>
        </p:nvSpPr>
        <p:spPr bwMode="auto">
          <a:xfrm>
            <a:off x="2743200" y="838200"/>
            <a:ext cx="1828800" cy="53340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CC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Oxygen</a:t>
            </a:r>
          </a:p>
        </p:txBody>
      </p:sp>
      <p:sp>
        <p:nvSpPr>
          <p:cNvPr id="185371" name="WordArt 27"/>
          <p:cNvSpPr>
            <a:spLocks noChangeArrowheads="1" noChangeShapeType="1" noTextEdit="1"/>
          </p:cNvSpPr>
          <p:nvPr/>
        </p:nvSpPr>
        <p:spPr bwMode="auto">
          <a:xfrm>
            <a:off x="4724400" y="838200"/>
            <a:ext cx="1762125" cy="55245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66FF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Nitrogen</a:t>
            </a:r>
          </a:p>
        </p:txBody>
      </p:sp>
      <p:pic>
        <p:nvPicPr>
          <p:cNvPr id="28" name="Picture 2" descr="https://encrypted-tbn0.gstatic.com/images?q=tbn:ANd9GcQ4VhCuAw4SNCCShfeAhh0oj7xwjAz5OZ7wkZwOBacQ2BeildNf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760" y="1524000"/>
            <a:ext cx="1121735" cy="112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13305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2707" name="Rectangle 3"/>
          <p:cNvSpPr>
            <a:spLocks noGrp="1" noChangeArrowheads="1"/>
          </p:cNvSpPr>
          <p:nvPr>
            <p:ph type="body" idx="4294967295"/>
          </p:nvPr>
        </p:nvSpPr>
        <p:spPr>
          <a:xfrm>
            <a:off x="457200" y="228600"/>
            <a:ext cx="8229600" cy="5902325"/>
          </a:xfrm>
        </p:spPr>
        <p:txBody>
          <a:bodyPr/>
          <a:lstStyle/>
          <a:p>
            <a:pPr eaLnBrk="1" hangingPunct="1">
              <a:defRPr/>
            </a:pPr>
            <a:r>
              <a:rPr lang="en-US" smtClean="0">
                <a:effectLst>
                  <a:outerShdw blurRad="38100" dist="38100" dir="2700000" algn="tl">
                    <a:srgbClr val="336699"/>
                  </a:outerShdw>
                </a:effectLst>
              </a:rPr>
              <a:t>Nucleic Acids –  </a:t>
            </a:r>
            <a:r>
              <a:rPr lang="en-US" smtClean="0">
                <a:solidFill>
                  <a:srgbClr val="9966FF"/>
                </a:solidFill>
                <a:effectLst>
                  <a:outerShdw blurRad="38100" dist="38100" dir="2700000" algn="tl">
                    <a:srgbClr val="FFFFFF"/>
                  </a:outerShdw>
                </a:effectLst>
              </a:rPr>
              <a:t>P</a:t>
            </a:r>
            <a:r>
              <a:rPr lang="en-US" smtClean="0">
                <a:effectLst>
                  <a:outerShdw blurRad="38100" dist="38100" dir="2700000" algn="tl">
                    <a:srgbClr val="336699"/>
                  </a:outerShdw>
                </a:effectLst>
              </a:rPr>
              <a:t> </a:t>
            </a:r>
            <a:r>
              <a:rPr lang="en-US" smtClean="0">
                <a:solidFill>
                  <a:srgbClr val="FF0000"/>
                </a:solidFill>
                <a:effectLst>
                  <a:outerShdw blurRad="38100" dist="38100" dir="2700000" algn="tl">
                    <a:srgbClr val="FFFFFF"/>
                  </a:outerShdw>
                </a:effectLst>
              </a:rPr>
              <a:t>O</a:t>
            </a:r>
            <a:r>
              <a:rPr lang="en-US" smtClean="0">
                <a:effectLst>
                  <a:outerShdw blurRad="38100" dist="38100" dir="2700000" algn="tl">
                    <a:srgbClr val="336699"/>
                  </a:outerShdw>
                </a:effectLst>
              </a:rPr>
              <a:t> </a:t>
            </a:r>
            <a:r>
              <a:rPr lang="en-US" smtClean="0">
                <a:solidFill>
                  <a:srgbClr val="66FF99"/>
                </a:solidFill>
                <a:effectLst>
                  <a:outerShdw blurRad="38100" dist="38100" dir="2700000" algn="tl">
                    <a:srgbClr val="FFFFFF"/>
                  </a:outerShdw>
                </a:effectLst>
              </a:rPr>
              <a:t>N</a:t>
            </a:r>
            <a:r>
              <a:rPr lang="en-US" smtClean="0">
                <a:effectLst>
                  <a:outerShdw blurRad="38100" dist="38100" dir="2700000" algn="tl">
                    <a:srgbClr val="336699"/>
                  </a:outerShdw>
                </a:effectLst>
              </a:rPr>
              <a:t> </a:t>
            </a:r>
            <a:r>
              <a:rPr lang="en-US" smtClean="0">
                <a:solidFill>
                  <a:srgbClr val="FF9900"/>
                </a:solidFill>
                <a:effectLst>
                  <a:outerShdw blurRad="38100" dist="38100" dir="2700000" algn="tl">
                    <a:srgbClr val="FFFFFF"/>
                  </a:outerShdw>
                </a:effectLst>
              </a:rPr>
              <a:t>C</a:t>
            </a:r>
            <a:r>
              <a:rPr lang="en-US" smtClean="0">
                <a:effectLst>
                  <a:outerShdw blurRad="38100" dist="38100" dir="2700000" algn="tl">
                    <a:srgbClr val="336699"/>
                  </a:outerShdw>
                </a:effectLst>
              </a:rPr>
              <a:t> H (Nucleotide)</a:t>
            </a:r>
          </a:p>
        </p:txBody>
      </p:sp>
      <p:pic>
        <p:nvPicPr>
          <p:cNvPr id="18637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0"/>
            <a:ext cx="8991600" cy="579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4275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pitchFamily="34" charset="0"/>
            </a:endParaRPr>
          </a:p>
        </p:txBody>
      </p:sp>
      <p:sp>
        <p:nvSpPr>
          <p:cNvPr id="186373" name="Oval 5"/>
          <p:cNvSpPr>
            <a:spLocks noChangeArrowheads="1"/>
          </p:cNvSpPr>
          <p:nvPr/>
        </p:nvSpPr>
        <p:spPr bwMode="auto">
          <a:xfrm>
            <a:off x="762000" y="3352800"/>
            <a:ext cx="685800" cy="685800"/>
          </a:xfrm>
          <a:prstGeom prst="ellipse">
            <a:avLst/>
          </a:prstGeom>
          <a:solidFill>
            <a:srgbClr val="9966FF">
              <a:alpha val="43921"/>
            </a:srgbClr>
          </a:solidFill>
          <a:ln w="38100">
            <a:solidFill>
              <a:srgbClr val="9966FF"/>
            </a:solidFill>
            <a:round/>
            <a:headEnd/>
            <a:tailEnd/>
          </a:ln>
        </p:spPr>
        <p:txBody>
          <a:bodyPr wrap="none" anchor="ctr"/>
          <a:lstStyle/>
          <a:p>
            <a:endParaRPr lang="en-US"/>
          </a:p>
        </p:txBody>
      </p:sp>
      <p:sp>
        <p:nvSpPr>
          <p:cNvPr id="186374" name="Oval 6"/>
          <p:cNvSpPr>
            <a:spLocks noChangeArrowheads="1"/>
          </p:cNvSpPr>
          <p:nvPr/>
        </p:nvSpPr>
        <p:spPr bwMode="auto">
          <a:xfrm>
            <a:off x="8001000" y="1828800"/>
            <a:ext cx="685800" cy="685800"/>
          </a:xfrm>
          <a:prstGeom prst="ellipse">
            <a:avLst/>
          </a:prstGeom>
          <a:solidFill>
            <a:srgbClr val="9966FF">
              <a:alpha val="43921"/>
            </a:srgbClr>
          </a:solidFill>
          <a:ln w="38100">
            <a:solidFill>
              <a:srgbClr val="9966FF"/>
            </a:solidFill>
            <a:round/>
            <a:headEnd/>
            <a:tailEnd/>
          </a:ln>
        </p:spPr>
        <p:txBody>
          <a:bodyPr wrap="none" anchor="ctr"/>
          <a:lstStyle/>
          <a:p>
            <a:endParaRPr lang="en-US"/>
          </a:p>
        </p:txBody>
      </p:sp>
      <p:sp>
        <p:nvSpPr>
          <p:cNvPr id="186375" name="Oval 7"/>
          <p:cNvSpPr>
            <a:spLocks noChangeArrowheads="1"/>
          </p:cNvSpPr>
          <p:nvPr/>
        </p:nvSpPr>
        <p:spPr bwMode="auto">
          <a:xfrm>
            <a:off x="1447800" y="2895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6376" name="Oval 8"/>
          <p:cNvSpPr>
            <a:spLocks noChangeArrowheads="1"/>
          </p:cNvSpPr>
          <p:nvPr/>
        </p:nvSpPr>
        <p:spPr bwMode="auto">
          <a:xfrm>
            <a:off x="381000" y="2895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6377" name="Oval 9"/>
          <p:cNvSpPr>
            <a:spLocks noChangeArrowheads="1"/>
          </p:cNvSpPr>
          <p:nvPr/>
        </p:nvSpPr>
        <p:spPr bwMode="auto">
          <a:xfrm>
            <a:off x="304800" y="39624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6378" name="Oval 10"/>
          <p:cNvSpPr>
            <a:spLocks noChangeArrowheads="1"/>
          </p:cNvSpPr>
          <p:nvPr/>
        </p:nvSpPr>
        <p:spPr bwMode="auto">
          <a:xfrm>
            <a:off x="1295400" y="56388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6379" name="Oval 11"/>
          <p:cNvSpPr>
            <a:spLocks noChangeArrowheads="1"/>
          </p:cNvSpPr>
          <p:nvPr/>
        </p:nvSpPr>
        <p:spPr bwMode="auto">
          <a:xfrm>
            <a:off x="2133600" y="4038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6380" name="Oval 12"/>
          <p:cNvSpPr>
            <a:spLocks noChangeArrowheads="1"/>
          </p:cNvSpPr>
          <p:nvPr/>
        </p:nvSpPr>
        <p:spPr bwMode="auto">
          <a:xfrm>
            <a:off x="3810000" y="25908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6381" name="Oval 13"/>
          <p:cNvSpPr>
            <a:spLocks noChangeArrowheads="1"/>
          </p:cNvSpPr>
          <p:nvPr/>
        </p:nvSpPr>
        <p:spPr bwMode="auto">
          <a:xfrm>
            <a:off x="3810000" y="43434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6382" name="Oval 14"/>
          <p:cNvSpPr>
            <a:spLocks noChangeArrowheads="1"/>
          </p:cNvSpPr>
          <p:nvPr/>
        </p:nvSpPr>
        <p:spPr bwMode="auto">
          <a:xfrm>
            <a:off x="7696200" y="45720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6383" name="Oval 15"/>
          <p:cNvSpPr>
            <a:spLocks noChangeArrowheads="1"/>
          </p:cNvSpPr>
          <p:nvPr/>
        </p:nvSpPr>
        <p:spPr bwMode="auto">
          <a:xfrm>
            <a:off x="7010400" y="2895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6384" name="Oval 16"/>
          <p:cNvSpPr>
            <a:spLocks noChangeArrowheads="1"/>
          </p:cNvSpPr>
          <p:nvPr/>
        </p:nvSpPr>
        <p:spPr bwMode="auto">
          <a:xfrm>
            <a:off x="7620000" y="2133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6385" name="Oval 17"/>
          <p:cNvSpPr>
            <a:spLocks noChangeArrowheads="1"/>
          </p:cNvSpPr>
          <p:nvPr/>
        </p:nvSpPr>
        <p:spPr bwMode="auto">
          <a:xfrm>
            <a:off x="8305800" y="14478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6386" name="Oval 18"/>
          <p:cNvSpPr>
            <a:spLocks noChangeArrowheads="1"/>
          </p:cNvSpPr>
          <p:nvPr/>
        </p:nvSpPr>
        <p:spPr bwMode="auto">
          <a:xfrm>
            <a:off x="2895600" y="40386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6387" name="Oval 19"/>
          <p:cNvSpPr>
            <a:spLocks noChangeArrowheads="1"/>
          </p:cNvSpPr>
          <p:nvPr/>
        </p:nvSpPr>
        <p:spPr bwMode="auto">
          <a:xfrm>
            <a:off x="4648200" y="33528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6388" name="Oval 20"/>
          <p:cNvSpPr>
            <a:spLocks noChangeArrowheads="1"/>
          </p:cNvSpPr>
          <p:nvPr/>
        </p:nvSpPr>
        <p:spPr bwMode="auto">
          <a:xfrm>
            <a:off x="4648200" y="22860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6389" name="Oval 21"/>
          <p:cNvSpPr>
            <a:spLocks noChangeArrowheads="1"/>
          </p:cNvSpPr>
          <p:nvPr/>
        </p:nvSpPr>
        <p:spPr bwMode="auto">
          <a:xfrm>
            <a:off x="5715000" y="22860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6390" name="Oval 22"/>
          <p:cNvSpPr>
            <a:spLocks noChangeArrowheads="1"/>
          </p:cNvSpPr>
          <p:nvPr/>
        </p:nvSpPr>
        <p:spPr bwMode="auto">
          <a:xfrm>
            <a:off x="6172200" y="28956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6391" name="Oval 23"/>
          <p:cNvSpPr>
            <a:spLocks noChangeArrowheads="1"/>
          </p:cNvSpPr>
          <p:nvPr/>
        </p:nvSpPr>
        <p:spPr bwMode="auto">
          <a:xfrm>
            <a:off x="5562600" y="36576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6392" name="Oval 24"/>
          <p:cNvSpPr>
            <a:spLocks noChangeArrowheads="1"/>
          </p:cNvSpPr>
          <p:nvPr/>
        </p:nvSpPr>
        <p:spPr bwMode="auto">
          <a:xfrm>
            <a:off x="3810000" y="35814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6393" name="WordArt 25"/>
          <p:cNvSpPr>
            <a:spLocks noChangeArrowheads="1" noChangeShapeType="1" noTextEdit="1"/>
          </p:cNvSpPr>
          <p:nvPr/>
        </p:nvSpPr>
        <p:spPr bwMode="auto">
          <a:xfrm>
            <a:off x="228600" y="914400"/>
            <a:ext cx="2209800" cy="47625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99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Phosphorus</a:t>
            </a:r>
          </a:p>
        </p:txBody>
      </p:sp>
      <p:sp>
        <p:nvSpPr>
          <p:cNvPr id="186394" name="WordArt 26"/>
          <p:cNvSpPr>
            <a:spLocks noChangeArrowheads="1" noChangeShapeType="1" noTextEdit="1"/>
          </p:cNvSpPr>
          <p:nvPr/>
        </p:nvSpPr>
        <p:spPr bwMode="auto">
          <a:xfrm>
            <a:off x="2743200" y="838200"/>
            <a:ext cx="1828800" cy="53340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CC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Oxygen</a:t>
            </a:r>
          </a:p>
        </p:txBody>
      </p:sp>
      <p:sp>
        <p:nvSpPr>
          <p:cNvPr id="186395" name="WordArt 27"/>
          <p:cNvSpPr>
            <a:spLocks noChangeArrowheads="1" noChangeShapeType="1" noTextEdit="1"/>
          </p:cNvSpPr>
          <p:nvPr/>
        </p:nvSpPr>
        <p:spPr bwMode="auto">
          <a:xfrm>
            <a:off x="4800600" y="914400"/>
            <a:ext cx="1762125" cy="47625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66FF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Nitrogen</a:t>
            </a:r>
          </a:p>
        </p:txBody>
      </p:sp>
      <p:pic>
        <p:nvPicPr>
          <p:cNvPr id="28" name="Picture 2" descr="https://encrypted-tbn0.gstatic.com/images?q=tbn:ANd9GcQ4VhCuAw4SNCCShfeAhh0oj7xwjAz5OZ7wkZwOBacQ2BeildNf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760" y="1524000"/>
            <a:ext cx="1121735" cy="112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7582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2707" name="Rectangle 3"/>
          <p:cNvSpPr>
            <a:spLocks noGrp="1" noChangeArrowheads="1"/>
          </p:cNvSpPr>
          <p:nvPr>
            <p:ph type="body" idx="4294967295"/>
          </p:nvPr>
        </p:nvSpPr>
        <p:spPr>
          <a:xfrm>
            <a:off x="457200" y="228600"/>
            <a:ext cx="8229600" cy="5902325"/>
          </a:xfrm>
        </p:spPr>
        <p:txBody>
          <a:bodyPr/>
          <a:lstStyle/>
          <a:p>
            <a:pPr eaLnBrk="1" hangingPunct="1">
              <a:defRPr/>
            </a:pPr>
            <a:r>
              <a:rPr lang="en-US" smtClean="0">
                <a:effectLst>
                  <a:outerShdw blurRad="38100" dist="38100" dir="2700000" algn="tl">
                    <a:srgbClr val="336699"/>
                  </a:outerShdw>
                </a:effectLst>
              </a:rPr>
              <a:t>Nucleic Acids –  </a:t>
            </a:r>
            <a:r>
              <a:rPr lang="en-US" smtClean="0">
                <a:solidFill>
                  <a:srgbClr val="9966FF"/>
                </a:solidFill>
                <a:effectLst>
                  <a:outerShdw blurRad="38100" dist="38100" dir="2700000" algn="tl">
                    <a:srgbClr val="FFFFFF"/>
                  </a:outerShdw>
                </a:effectLst>
              </a:rPr>
              <a:t>P</a:t>
            </a:r>
            <a:r>
              <a:rPr lang="en-US" smtClean="0">
                <a:effectLst>
                  <a:outerShdw blurRad="38100" dist="38100" dir="2700000" algn="tl">
                    <a:srgbClr val="336699"/>
                  </a:outerShdw>
                </a:effectLst>
              </a:rPr>
              <a:t> </a:t>
            </a:r>
            <a:r>
              <a:rPr lang="en-US" smtClean="0">
                <a:solidFill>
                  <a:srgbClr val="FF0000"/>
                </a:solidFill>
                <a:effectLst>
                  <a:outerShdw blurRad="38100" dist="38100" dir="2700000" algn="tl">
                    <a:srgbClr val="FFFFFF"/>
                  </a:outerShdw>
                </a:effectLst>
              </a:rPr>
              <a:t>O</a:t>
            </a:r>
            <a:r>
              <a:rPr lang="en-US" smtClean="0">
                <a:effectLst>
                  <a:outerShdw blurRad="38100" dist="38100" dir="2700000" algn="tl">
                    <a:srgbClr val="336699"/>
                  </a:outerShdw>
                </a:effectLst>
              </a:rPr>
              <a:t> </a:t>
            </a:r>
            <a:r>
              <a:rPr lang="en-US" smtClean="0">
                <a:solidFill>
                  <a:srgbClr val="66FF99"/>
                </a:solidFill>
                <a:effectLst>
                  <a:outerShdw blurRad="38100" dist="38100" dir="2700000" algn="tl">
                    <a:srgbClr val="FFFFFF"/>
                  </a:outerShdw>
                </a:effectLst>
              </a:rPr>
              <a:t>N</a:t>
            </a:r>
            <a:r>
              <a:rPr lang="en-US" smtClean="0">
                <a:effectLst>
                  <a:outerShdw blurRad="38100" dist="38100" dir="2700000" algn="tl">
                    <a:srgbClr val="336699"/>
                  </a:outerShdw>
                </a:effectLst>
              </a:rPr>
              <a:t> </a:t>
            </a:r>
            <a:r>
              <a:rPr lang="en-US" smtClean="0">
                <a:solidFill>
                  <a:srgbClr val="FF9900"/>
                </a:solidFill>
                <a:effectLst>
                  <a:outerShdw blurRad="38100" dist="38100" dir="2700000" algn="tl">
                    <a:srgbClr val="FFFFFF"/>
                  </a:outerShdw>
                </a:effectLst>
              </a:rPr>
              <a:t>C</a:t>
            </a:r>
            <a:r>
              <a:rPr lang="en-US" smtClean="0">
                <a:effectLst>
                  <a:outerShdw blurRad="38100" dist="38100" dir="2700000" algn="tl">
                    <a:srgbClr val="336699"/>
                  </a:outerShdw>
                </a:effectLst>
              </a:rPr>
              <a:t> H (Nucleotide)</a:t>
            </a:r>
          </a:p>
        </p:txBody>
      </p:sp>
      <p:pic>
        <p:nvPicPr>
          <p:cNvPr id="18739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0"/>
            <a:ext cx="8991600" cy="579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4378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pitchFamily="34" charset="0"/>
            </a:endParaRPr>
          </a:p>
        </p:txBody>
      </p:sp>
      <p:sp>
        <p:nvSpPr>
          <p:cNvPr id="187397" name="Oval 5"/>
          <p:cNvSpPr>
            <a:spLocks noChangeArrowheads="1"/>
          </p:cNvSpPr>
          <p:nvPr/>
        </p:nvSpPr>
        <p:spPr bwMode="auto">
          <a:xfrm>
            <a:off x="762000" y="3352800"/>
            <a:ext cx="685800" cy="685800"/>
          </a:xfrm>
          <a:prstGeom prst="ellipse">
            <a:avLst/>
          </a:prstGeom>
          <a:solidFill>
            <a:srgbClr val="9966FF">
              <a:alpha val="43921"/>
            </a:srgbClr>
          </a:solidFill>
          <a:ln w="38100">
            <a:solidFill>
              <a:srgbClr val="9966FF"/>
            </a:solidFill>
            <a:round/>
            <a:headEnd/>
            <a:tailEnd/>
          </a:ln>
        </p:spPr>
        <p:txBody>
          <a:bodyPr wrap="none" anchor="ctr"/>
          <a:lstStyle/>
          <a:p>
            <a:endParaRPr lang="en-US"/>
          </a:p>
        </p:txBody>
      </p:sp>
      <p:sp>
        <p:nvSpPr>
          <p:cNvPr id="187398" name="Oval 6"/>
          <p:cNvSpPr>
            <a:spLocks noChangeArrowheads="1"/>
          </p:cNvSpPr>
          <p:nvPr/>
        </p:nvSpPr>
        <p:spPr bwMode="auto">
          <a:xfrm>
            <a:off x="8001000" y="1828800"/>
            <a:ext cx="685800" cy="685800"/>
          </a:xfrm>
          <a:prstGeom prst="ellipse">
            <a:avLst/>
          </a:prstGeom>
          <a:solidFill>
            <a:srgbClr val="9966FF">
              <a:alpha val="43921"/>
            </a:srgbClr>
          </a:solidFill>
          <a:ln w="38100">
            <a:solidFill>
              <a:srgbClr val="9966FF"/>
            </a:solidFill>
            <a:round/>
            <a:headEnd/>
            <a:tailEnd/>
          </a:ln>
        </p:spPr>
        <p:txBody>
          <a:bodyPr wrap="none" anchor="ctr"/>
          <a:lstStyle/>
          <a:p>
            <a:endParaRPr lang="en-US"/>
          </a:p>
        </p:txBody>
      </p:sp>
      <p:sp>
        <p:nvSpPr>
          <p:cNvPr id="187399" name="Oval 7"/>
          <p:cNvSpPr>
            <a:spLocks noChangeArrowheads="1"/>
          </p:cNvSpPr>
          <p:nvPr/>
        </p:nvSpPr>
        <p:spPr bwMode="auto">
          <a:xfrm>
            <a:off x="1447800" y="2895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7400" name="Oval 8"/>
          <p:cNvSpPr>
            <a:spLocks noChangeArrowheads="1"/>
          </p:cNvSpPr>
          <p:nvPr/>
        </p:nvSpPr>
        <p:spPr bwMode="auto">
          <a:xfrm>
            <a:off x="381000" y="2895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7401" name="Oval 9"/>
          <p:cNvSpPr>
            <a:spLocks noChangeArrowheads="1"/>
          </p:cNvSpPr>
          <p:nvPr/>
        </p:nvSpPr>
        <p:spPr bwMode="auto">
          <a:xfrm>
            <a:off x="304800" y="39624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7402" name="Oval 10"/>
          <p:cNvSpPr>
            <a:spLocks noChangeArrowheads="1"/>
          </p:cNvSpPr>
          <p:nvPr/>
        </p:nvSpPr>
        <p:spPr bwMode="auto">
          <a:xfrm>
            <a:off x="1295400" y="56388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7403" name="Oval 11"/>
          <p:cNvSpPr>
            <a:spLocks noChangeArrowheads="1"/>
          </p:cNvSpPr>
          <p:nvPr/>
        </p:nvSpPr>
        <p:spPr bwMode="auto">
          <a:xfrm>
            <a:off x="2133600" y="4038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7404" name="Oval 12"/>
          <p:cNvSpPr>
            <a:spLocks noChangeArrowheads="1"/>
          </p:cNvSpPr>
          <p:nvPr/>
        </p:nvSpPr>
        <p:spPr bwMode="auto">
          <a:xfrm>
            <a:off x="3810000" y="25908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7405" name="Oval 13"/>
          <p:cNvSpPr>
            <a:spLocks noChangeArrowheads="1"/>
          </p:cNvSpPr>
          <p:nvPr/>
        </p:nvSpPr>
        <p:spPr bwMode="auto">
          <a:xfrm>
            <a:off x="3810000" y="43434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7406" name="Oval 14"/>
          <p:cNvSpPr>
            <a:spLocks noChangeArrowheads="1"/>
          </p:cNvSpPr>
          <p:nvPr/>
        </p:nvSpPr>
        <p:spPr bwMode="auto">
          <a:xfrm>
            <a:off x="7696200" y="45720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7407" name="Oval 15"/>
          <p:cNvSpPr>
            <a:spLocks noChangeArrowheads="1"/>
          </p:cNvSpPr>
          <p:nvPr/>
        </p:nvSpPr>
        <p:spPr bwMode="auto">
          <a:xfrm>
            <a:off x="7010400" y="2895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7408" name="Oval 16"/>
          <p:cNvSpPr>
            <a:spLocks noChangeArrowheads="1"/>
          </p:cNvSpPr>
          <p:nvPr/>
        </p:nvSpPr>
        <p:spPr bwMode="auto">
          <a:xfrm>
            <a:off x="7620000" y="2133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7409" name="Oval 17"/>
          <p:cNvSpPr>
            <a:spLocks noChangeArrowheads="1"/>
          </p:cNvSpPr>
          <p:nvPr/>
        </p:nvSpPr>
        <p:spPr bwMode="auto">
          <a:xfrm>
            <a:off x="8305800" y="14478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7410" name="Oval 18"/>
          <p:cNvSpPr>
            <a:spLocks noChangeArrowheads="1"/>
          </p:cNvSpPr>
          <p:nvPr/>
        </p:nvSpPr>
        <p:spPr bwMode="auto">
          <a:xfrm>
            <a:off x="2895600" y="40386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7411" name="Oval 19"/>
          <p:cNvSpPr>
            <a:spLocks noChangeArrowheads="1"/>
          </p:cNvSpPr>
          <p:nvPr/>
        </p:nvSpPr>
        <p:spPr bwMode="auto">
          <a:xfrm>
            <a:off x="4648200" y="33528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7412" name="Oval 20"/>
          <p:cNvSpPr>
            <a:spLocks noChangeArrowheads="1"/>
          </p:cNvSpPr>
          <p:nvPr/>
        </p:nvSpPr>
        <p:spPr bwMode="auto">
          <a:xfrm>
            <a:off x="4648200" y="22860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7413" name="Oval 21"/>
          <p:cNvSpPr>
            <a:spLocks noChangeArrowheads="1"/>
          </p:cNvSpPr>
          <p:nvPr/>
        </p:nvSpPr>
        <p:spPr bwMode="auto">
          <a:xfrm>
            <a:off x="5715000" y="22860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7414" name="Oval 22"/>
          <p:cNvSpPr>
            <a:spLocks noChangeArrowheads="1"/>
          </p:cNvSpPr>
          <p:nvPr/>
        </p:nvSpPr>
        <p:spPr bwMode="auto">
          <a:xfrm>
            <a:off x="6172200" y="28956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7415" name="Oval 23"/>
          <p:cNvSpPr>
            <a:spLocks noChangeArrowheads="1"/>
          </p:cNvSpPr>
          <p:nvPr/>
        </p:nvSpPr>
        <p:spPr bwMode="auto">
          <a:xfrm>
            <a:off x="5562600" y="36576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7416" name="Oval 24"/>
          <p:cNvSpPr>
            <a:spLocks noChangeArrowheads="1"/>
          </p:cNvSpPr>
          <p:nvPr/>
        </p:nvSpPr>
        <p:spPr bwMode="auto">
          <a:xfrm>
            <a:off x="1371600" y="3886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7417" name="Oval 25"/>
          <p:cNvSpPr>
            <a:spLocks noChangeArrowheads="1"/>
          </p:cNvSpPr>
          <p:nvPr/>
        </p:nvSpPr>
        <p:spPr bwMode="auto">
          <a:xfrm>
            <a:off x="1676400" y="43434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7418" name="Oval 26"/>
          <p:cNvSpPr>
            <a:spLocks noChangeArrowheads="1"/>
          </p:cNvSpPr>
          <p:nvPr/>
        </p:nvSpPr>
        <p:spPr bwMode="auto">
          <a:xfrm>
            <a:off x="1828800" y="49530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7419" name="Oval 27"/>
          <p:cNvSpPr>
            <a:spLocks noChangeArrowheads="1"/>
          </p:cNvSpPr>
          <p:nvPr/>
        </p:nvSpPr>
        <p:spPr bwMode="auto">
          <a:xfrm>
            <a:off x="2362200" y="48768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7420" name="Oval 28"/>
          <p:cNvSpPr>
            <a:spLocks noChangeArrowheads="1"/>
          </p:cNvSpPr>
          <p:nvPr/>
        </p:nvSpPr>
        <p:spPr bwMode="auto">
          <a:xfrm>
            <a:off x="2590800" y="4267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7421" name="Oval 29"/>
          <p:cNvSpPr>
            <a:spLocks noChangeArrowheads="1"/>
          </p:cNvSpPr>
          <p:nvPr/>
        </p:nvSpPr>
        <p:spPr bwMode="auto">
          <a:xfrm>
            <a:off x="2819400" y="3505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7422" name="Oval 30"/>
          <p:cNvSpPr>
            <a:spLocks noChangeArrowheads="1"/>
          </p:cNvSpPr>
          <p:nvPr/>
        </p:nvSpPr>
        <p:spPr bwMode="auto">
          <a:xfrm>
            <a:off x="3505200" y="39624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7423" name="Oval 31"/>
          <p:cNvSpPr>
            <a:spLocks noChangeArrowheads="1"/>
          </p:cNvSpPr>
          <p:nvPr/>
        </p:nvSpPr>
        <p:spPr bwMode="auto">
          <a:xfrm>
            <a:off x="3048000" y="30480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7424" name="Oval 32"/>
          <p:cNvSpPr>
            <a:spLocks noChangeArrowheads="1"/>
          </p:cNvSpPr>
          <p:nvPr/>
        </p:nvSpPr>
        <p:spPr bwMode="auto">
          <a:xfrm>
            <a:off x="2819400" y="25908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7425" name="Oval 33"/>
          <p:cNvSpPr>
            <a:spLocks noChangeArrowheads="1"/>
          </p:cNvSpPr>
          <p:nvPr/>
        </p:nvSpPr>
        <p:spPr bwMode="auto">
          <a:xfrm>
            <a:off x="3581400" y="30480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7426" name="Oval 34"/>
          <p:cNvSpPr>
            <a:spLocks noChangeArrowheads="1"/>
          </p:cNvSpPr>
          <p:nvPr/>
        </p:nvSpPr>
        <p:spPr bwMode="auto">
          <a:xfrm>
            <a:off x="5029200" y="36576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7427" name="Oval 35"/>
          <p:cNvSpPr>
            <a:spLocks noChangeArrowheads="1"/>
          </p:cNvSpPr>
          <p:nvPr/>
        </p:nvSpPr>
        <p:spPr bwMode="auto">
          <a:xfrm>
            <a:off x="4800600" y="2743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7428" name="Oval 36"/>
          <p:cNvSpPr>
            <a:spLocks noChangeArrowheads="1"/>
          </p:cNvSpPr>
          <p:nvPr/>
        </p:nvSpPr>
        <p:spPr bwMode="auto">
          <a:xfrm>
            <a:off x="5410200" y="26670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7429" name="Oval 37"/>
          <p:cNvSpPr>
            <a:spLocks noChangeArrowheads="1"/>
          </p:cNvSpPr>
          <p:nvPr/>
        </p:nvSpPr>
        <p:spPr bwMode="auto">
          <a:xfrm>
            <a:off x="5791200" y="3124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7430" name="Oval 38"/>
          <p:cNvSpPr>
            <a:spLocks noChangeArrowheads="1"/>
          </p:cNvSpPr>
          <p:nvPr/>
        </p:nvSpPr>
        <p:spPr bwMode="auto">
          <a:xfrm>
            <a:off x="6248400" y="2362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7431" name="Oval 39"/>
          <p:cNvSpPr>
            <a:spLocks noChangeArrowheads="1"/>
          </p:cNvSpPr>
          <p:nvPr/>
        </p:nvSpPr>
        <p:spPr bwMode="auto">
          <a:xfrm>
            <a:off x="6553200" y="32766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7432" name="Oval 40"/>
          <p:cNvSpPr>
            <a:spLocks noChangeArrowheads="1"/>
          </p:cNvSpPr>
          <p:nvPr/>
        </p:nvSpPr>
        <p:spPr bwMode="auto">
          <a:xfrm>
            <a:off x="6781800" y="38100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7433" name="Oval 41"/>
          <p:cNvSpPr>
            <a:spLocks noChangeArrowheads="1"/>
          </p:cNvSpPr>
          <p:nvPr/>
        </p:nvSpPr>
        <p:spPr bwMode="auto">
          <a:xfrm>
            <a:off x="7391400" y="38100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7434" name="Oval 42"/>
          <p:cNvSpPr>
            <a:spLocks noChangeArrowheads="1"/>
          </p:cNvSpPr>
          <p:nvPr/>
        </p:nvSpPr>
        <p:spPr bwMode="auto">
          <a:xfrm>
            <a:off x="7391400" y="32766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7435" name="Oval 43"/>
          <p:cNvSpPr>
            <a:spLocks noChangeArrowheads="1"/>
          </p:cNvSpPr>
          <p:nvPr/>
        </p:nvSpPr>
        <p:spPr bwMode="auto">
          <a:xfrm>
            <a:off x="7620000" y="2743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7436" name="Oval 44"/>
          <p:cNvSpPr>
            <a:spLocks noChangeArrowheads="1"/>
          </p:cNvSpPr>
          <p:nvPr/>
        </p:nvSpPr>
        <p:spPr bwMode="auto">
          <a:xfrm>
            <a:off x="3810000" y="35814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7437" name="WordArt 45"/>
          <p:cNvSpPr>
            <a:spLocks noChangeArrowheads="1" noChangeShapeType="1" noTextEdit="1"/>
          </p:cNvSpPr>
          <p:nvPr/>
        </p:nvSpPr>
        <p:spPr bwMode="auto">
          <a:xfrm>
            <a:off x="228600" y="914400"/>
            <a:ext cx="2209800" cy="47625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99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Phosphorus</a:t>
            </a:r>
          </a:p>
        </p:txBody>
      </p:sp>
      <p:sp>
        <p:nvSpPr>
          <p:cNvPr id="187438" name="WordArt 46"/>
          <p:cNvSpPr>
            <a:spLocks noChangeArrowheads="1" noChangeShapeType="1" noTextEdit="1"/>
          </p:cNvSpPr>
          <p:nvPr/>
        </p:nvSpPr>
        <p:spPr bwMode="auto">
          <a:xfrm>
            <a:off x="2743200" y="838200"/>
            <a:ext cx="1828800" cy="53340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CC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Oxygen</a:t>
            </a:r>
          </a:p>
        </p:txBody>
      </p:sp>
      <p:sp>
        <p:nvSpPr>
          <p:cNvPr id="187439" name="WordArt 47"/>
          <p:cNvSpPr>
            <a:spLocks noChangeArrowheads="1" noChangeShapeType="1" noTextEdit="1"/>
          </p:cNvSpPr>
          <p:nvPr/>
        </p:nvSpPr>
        <p:spPr bwMode="auto">
          <a:xfrm>
            <a:off x="4800600" y="914400"/>
            <a:ext cx="1762125" cy="47625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66FF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Nitrogen</a:t>
            </a:r>
          </a:p>
        </p:txBody>
      </p:sp>
      <p:sp>
        <p:nvSpPr>
          <p:cNvPr id="187440" name="WordArt 48"/>
          <p:cNvSpPr>
            <a:spLocks noChangeArrowheads="1" noChangeShapeType="1" noTextEdit="1"/>
          </p:cNvSpPr>
          <p:nvPr/>
        </p:nvSpPr>
        <p:spPr bwMode="auto">
          <a:xfrm>
            <a:off x="6705600" y="838200"/>
            <a:ext cx="1466850" cy="49530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Carbon</a:t>
            </a:r>
          </a:p>
        </p:txBody>
      </p:sp>
      <p:pic>
        <p:nvPicPr>
          <p:cNvPr id="49" name="Picture 2" descr="https://encrypted-tbn0.gstatic.com/images?q=tbn:ANd9GcQ4VhCuAw4SNCCShfeAhh0oj7xwjAz5OZ7wkZwOBacQ2BeildNf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760" y="1524000"/>
            <a:ext cx="1121735" cy="112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43022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2707" name="Rectangle 3"/>
          <p:cNvSpPr>
            <a:spLocks noGrp="1" noChangeArrowheads="1"/>
          </p:cNvSpPr>
          <p:nvPr>
            <p:ph type="body" idx="4294967295"/>
          </p:nvPr>
        </p:nvSpPr>
        <p:spPr>
          <a:xfrm>
            <a:off x="457200" y="228600"/>
            <a:ext cx="8229600" cy="5902325"/>
          </a:xfrm>
        </p:spPr>
        <p:txBody>
          <a:bodyPr/>
          <a:lstStyle/>
          <a:p>
            <a:pPr eaLnBrk="1" hangingPunct="1">
              <a:defRPr/>
            </a:pPr>
            <a:r>
              <a:rPr lang="en-US" smtClean="0">
                <a:effectLst>
                  <a:outerShdw blurRad="38100" dist="38100" dir="2700000" algn="tl">
                    <a:srgbClr val="336699"/>
                  </a:outerShdw>
                </a:effectLst>
              </a:rPr>
              <a:t>Nucleic Acids –  </a:t>
            </a:r>
            <a:r>
              <a:rPr lang="en-US" smtClean="0">
                <a:solidFill>
                  <a:srgbClr val="9966FF"/>
                </a:solidFill>
                <a:effectLst>
                  <a:outerShdw blurRad="38100" dist="38100" dir="2700000" algn="tl">
                    <a:srgbClr val="FFFFFF"/>
                  </a:outerShdw>
                </a:effectLst>
              </a:rPr>
              <a:t>P</a:t>
            </a:r>
            <a:r>
              <a:rPr lang="en-US" smtClean="0">
                <a:effectLst>
                  <a:outerShdw blurRad="38100" dist="38100" dir="2700000" algn="tl">
                    <a:srgbClr val="336699"/>
                  </a:outerShdw>
                </a:effectLst>
              </a:rPr>
              <a:t> </a:t>
            </a:r>
            <a:r>
              <a:rPr lang="en-US" smtClean="0">
                <a:solidFill>
                  <a:srgbClr val="FF0000"/>
                </a:solidFill>
                <a:effectLst>
                  <a:outerShdw blurRad="38100" dist="38100" dir="2700000" algn="tl">
                    <a:srgbClr val="FFFFFF"/>
                  </a:outerShdw>
                </a:effectLst>
              </a:rPr>
              <a:t>O</a:t>
            </a:r>
            <a:r>
              <a:rPr lang="en-US" smtClean="0">
                <a:effectLst>
                  <a:outerShdw blurRad="38100" dist="38100" dir="2700000" algn="tl">
                    <a:srgbClr val="336699"/>
                  </a:outerShdw>
                </a:effectLst>
              </a:rPr>
              <a:t> </a:t>
            </a:r>
            <a:r>
              <a:rPr lang="en-US" smtClean="0">
                <a:solidFill>
                  <a:srgbClr val="66FF99"/>
                </a:solidFill>
                <a:effectLst>
                  <a:outerShdw blurRad="38100" dist="38100" dir="2700000" algn="tl">
                    <a:srgbClr val="FFFFFF"/>
                  </a:outerShdw>
                </a:effectLst>
              </a:rPr>
              <a:t>N</a:t>
            </a:r>
            <a:r>
              <a:rPr lang="en-US" smtClean="0">
                <a:effectLst>
                  <a:outerShdw blurRad="38100" dist="38100" dir="2700000" algn="tl">
                    <a:srgbClr val="336699"/>
                  </a:outerShdw>
                </a:effectLst>
              </a:rPr>
              <a:t> </a:t>
            </a:r>
            <a:r>
              <a:rPr lang="en-US" smtClean="0">
                <a:solidFill>
                  <a:srgbClr val="FF9900"/>
                </a:solidFill>
                <a:effectLst>
                  <a:outerShdw blurRad="38100" dist="38100" dir="2700000" algn="tl">
                    <a:srgbClr val="FFFFFF"/>
                  </a:outerShdw>
                </a:effectLst>
              </a:rPr>
              <a:t>C</a:t>
            </a:r>
            <a:r>
              <a:rPr lang="en-US" smtClean="0">
                <a:effectLst>
                  <a:outerShdw blurRad="38100" dist="38100" dir="2700000" algn="tl">
                    <a:srgbClr val="336699"/>
                  </a:outerShdw>
                </a:effectLst>
              </a:rPr>
              <a:t> </a:t>
            </a:r>
            <a:r>
              <a:rPr lang="en-US" smtClean="0">
                <a:solidFill>
                  <a:schemeClr val="hlink"/>
                </a:solidFill>
                <a:effectLst>
                  <a:outerShdw blurRad="38100" dist="38100" dir="2700000" algn="tl">
                    <a:srgbClr val="FFFFFF"/>
                  </a:outerShdw>
                </a:effectLst>
              </a:rPr>
              <a:t>H</a:t>
            </a:r>
            <a:r>
              <a:rPr lang="en-US" smtClean="0">
                <a:effectLst>
                  <a:outerShdw blurRad="38100" dist="38100" dir="2700000" algn="tl">
                    <a:srgbClr val="336699"/>
                  </a:outerShdw>
                </a:effectLst>
              </a:rPr>
              <a:t> (Nucleotide)</a:t>
            </a:r>
          </a:p>
        </p:txBody>
      </p:sp>
      <p:pic>
        <p:nvPicPr>
          <p:cNvPr id="18841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0"/>
            <a:ext cx="8991600" cy="579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4480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pitchFamily="34" charset="0"/>
            </a:endParaRPr>
          </a:p>
        </p:txBody>
      </p:sp>
      <p:sp>
        <p:nvSpPr>
          <p:cNvPr id="188421" name="Oval 5"/>
          <p:cNvSpPr>
            <a:spLocks noChangeArrowheads="1"/>
          </p:cNvSpPr>
          <p:nvPr/>
        </p:nvSpPr>
        <p:spPr bwMode="auto">
          <a:xfrm>
            <a:off x="762000" y="3352800"/>
            <a:ext cx="685800" cy="685800"/>
          </a:xfrm>
          <a:prstGeom prst="ellipse">
            <a:avLst/>
          </a:prstGeom>
          <a:solidFill>
            <a:srgbClr val="9966FF">
              <a:alpha val="43921"/>
            </a:srgbClr>
          </a:solidFill>
          <a:ln w="38100">
            <a:solidFill>
              <a:srgbClr val="9966FF"/>
            </a:solidFill>
            <a:round/>
            <a:headEnd/>
            <a:tailEnd/>
          </a:ln>
        </p:spPr>
        <p:txBody>
          <a:bodyPr wrap="none" anchor="ctr"/>
          <a:lstStyle/>
          <a:p>
            <a:endParaRPr lang="en-US"/>
          </a:p>
        </p:txBody>
      </p:sp>
      <p:sp>
        <p:nvSpPr>
          <p:cNvPr id="188422" name="Oval 6"/>
          <p:cNvSpPr>
            <a:spLocks noChangeArrowheads="1"/>
          </p:cNvSpPr>
          <p:nvPr/>
        </p:nvSpPr>
        <p:spPr bwMode="auto">
          <a:xfrm>
            <a:off x="8001000" y="1828800"/>
            <a:ext cx="685800" cy="685800"/>
          </a:xfrm>
          <a:prstGeom prst="ellipse">
            <a:avLst/>
          </a:prstGeom>
          <a:solidFill>
            <a:srgbClr val="9966FF">
              <a:alpha val="43921"/>
            </a:srgbClr>
          </a:solidFill>
          <a:ln w="38100">
            <a:solidFill>
              <a:srgbClr val="9966FF"/>
            </a:solidFill>
            <a:round/>
            <a:headEnd/>
            <a:tailEnd/>
          </a:ln>
        </p:spPr>
        <p:txBody>
          <a:bodyPr wrap="none" anchor="ctr"/>
          <a:lstStyle/>
          <a:p>
            <a:endParaRPr lang="en-US"/>
          </a:p>
        </p:txBody>
      </p:sp>
      <p:sp>
        <p:nvSpPr>
          <p:cNvPr id="188423" name="Oval 7"/>
          <p:cNvSpPr>
            <a:spLocks noChangeArrowheads="1"/>
          </p:cNvSpPr>
          <p:nvPr/>
        </p:nvSpPr>
        <p:spPr bwMode="auto">
          <a:xfrm>
            <a:off x="1447800" y="2895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8424" name="Oval 8"/>
          <p:cNvSpPr>
            <a:spLocks noChangeArrowheads="1"/>
          </p:cNvSpPr>
          <p:nvPr/>
        </p:nvSpPr>
        <p:spPr bwMode="auto">
          <a:xfrm>
            <a:off x="381000" y="2895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8425" name="Oval 9"/>
          <p:cNvSpPr>
            <a:spLocks noChangeArrowheads="1"/>
          </p:cNvSpPr>
          <p:nvPr/>
        </p:nvSpPr>
        <p:spPr bwMode="auto">
          <a:xfrm>
            <a:off x="304800" y="39624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8426" name="Oval 10"/>
          <p:cNvSpPr>
            <a:spLocks noChangeArrowheads="1"/>
          </p:cNvSpPr>
          <p:nvPr/>
        </p:nvSpPr>
        <p:spPr bwMode="auto">
          <a:xfrm>
            <a:off x="1295400" y="56388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8427" name="Oval 11"/>
          <p:cNvSpPr>
            <a:spLocks noChangeArrowheads="1"/>
          </p:cNvSpPr>
          <p:nvPr/>
        </p:nvSpPr>
        <p:spPr bwMode="auto">
          <a:xfrm>
            <a:off x="2133600" y="4038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8428" name="Oval 12"/>
          <p:cNvSpPr>
            <a:spLocks noChangeArrowheads="1"/>
          </p:cNvSpPr>
          <p:nvPr/>
        </p:nvSpPr>
        <p:spPr bwMode="auto">
          <a:xfrm>
            <a:off x="3810000" y="25908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8429" name="Oval 13"/>
          <p:cNvSpPr>
            <a:spLocks noChangeArrowheads="1"/>
          </p:cNvSpPr>
          <p:nvPr/>
        </p:nvSpPr>
        <p:spPr bwMode="auto">
          <a:xfrm>
            <a:off x="3810000" y="43434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8430" name="Oval 14"/>
          <p:cNvSpPr>
            <a:spLocks noChangeArrowheads="1"/>
          </p:cNvSpPr>
          <p:nvPr/>
        </p:nvSpPr>
        <p:spPr bwMode="auto">
          <a:xfrm>
            <a:off x="7696200" y="45720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8431" name="Oval 15"/>
          <p:cNvSpPr>
            <a:spLocks noChangeArrowheads="1"/>
          </p:cNvSpPr>
          <p:nvPr/>
        </p:nvSpPr>
        <p:spPr bwMode="auto">
          <a:xfrm>
            <a:off x="7010400" y="2895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8432" name="Oval 16"/>
          <p:cNvSpPr>
            <a:spLocks noChangeArrowheads="1"/>
          </p:cNvSpPr>
          <p:nvPr/>
        </p:nvSpPr>
        <p:spPr bwMode="auto">
          <a:xfrm>
            <a:off x="7620000" y="2133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8433" name="Oval 17"/>
          <p:cNvSpPr>
            <a:spLocks noChangeArrowheads="1"/>
          </p:cNvSpPr>
          <p:nvPr/>
        </p:nvSpPr>
        <p:spPr bwMode="auto">
          <a:xfrm>
            <a:off x="8305800" y="14478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8434" name="Oval 18"/>
          <p:cNvSpPr>
            <a:spLocks noChangeArrowheads="1"/>
          </p:cNvSpPr>
          <p:nvPr/>
        </p:nvSpPr>
        <p:spPr bwMode="auto">
          <a:xfrm>
            <a:off x="2895600" y="40386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8435" name="Oval 19"/>
          <p:cNvSpPr>
            <a:spLocks noChangeArrowheads="1"/>
          </p:cNvSpPr>
          <p:nvPr/>
        </p:nvSpPr>
        <p:spPr bwMode="auto">
          <a:xfrm>
            <a:off x="4648200" y="33528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8436" name="Oval 20"/>
          <p:cNvSpPr>
            <a:spLocks noChangeArrowheads="1"/>
          </p:cNvSpPr>
          <p:nvPr/>
        </p:nvSpPr>
        <p:spPr bwMode="auto">
          <a:xfrm>
            <a:off x="4648200" y="22860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8437" name="Oval 21"/>
          <p:cNvSpPr>
            <a:spLocks noChangeArrowheads="1"/>
          </p:cNvSpPr>
          <p:nvPr/>
        </p:nvSpPr>
        <p:spPr bwMode="auto">
          <a:xfrm>
            <a:off x="5715000" y="22860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8438" name="Oval 22"/>
          <p:cNvSpPr>
            <a:spLocks noChangeArrowheads="1"/>
          </p:cNvSpPr>
          <p:nvPr/>
        </p:nvSpPr>
        <p:spPr bwMode="auto">
          <a:xfrm>
            <a:off x="6172200" y="28956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8439" name="Oval 23"/>
          <p:cNvSpPr>
            <a:spLocks noChangeArrowheads="1"/>
          </p:cNvSpPr>
          <p:nvPr/>
        </p:nvSpPr>
        <p:spPr bwMode="auto">
          <a:xfrm>
            <a:off x="5562600" y="36576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8440" name="Oval 24"/>
          <p:cNvSpPr>
            <a:spLocks noChangeArrowheads="1"/>
          </p:cNvSpPr>
          <p:nvPr/>
        </p:nvSpPr>
        <p:spPr bwMode="auto">
          <a:xfrm>
            <a:off x="1371600" y="3886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8441" name="Oval 25"/>
          <p:cNvSpPr>
            <a:spLocks noChangeArrowheads="1"/>
          </p:cNvSpPr>
          <p:nvPr/>
        </p:nvSpPr>
        <p:spPr bwMode="auto">
          <a:xfrm>
            <a:off x="1676400" y="43434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8442" name="Oval 26"/>
          <p:cNvSpPr>
            <a:spLocks noChangeArrowheads="1"/>
          </p:cNvSpPr>
          <p:nvPr/>
        </p:nvSpPr>
        <p:spPr bwMode="auto">
          <a:xfrm>
            <a:off x="1828800" y="49530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8443" name="Oval 27"/>
          <p:cNvSpPr>
            <a:spLocks noChangeArrowheads="1"/>
          </p:cNvSpPr>
          <p:nvPr/>
        </p:nvSpPr>
        <p:spPr bwMode="auto">
          <a:xfrm>
            <a:off x="2362200" y="48768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8444" name="Oval 28"/>
          <p:cNvSpPr>
            <a:spLocks noChangeArrowheads="1"/>
          </p:cNvSpPr>
          <p:nvPr/>
        </p:nvSpPr>
        <p:spPr bwMode="auto">
          <a:xfrm>
            <a:off x="2590800" y="4267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8445" name="Oval 29"/>
          <p:cNvSpPr>
            <a:spLocks noChangeArrowheads="1"/>
          </p:cNvSpPr>
          <p:nvPr/>
        </p:nvSpPr>
        <p:spPr bwMode="auto">
          <a:xfrm>
            <a:off x="2819400" y="3505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8446" name="Oval 30"/>
          <p:cNvSpPr>
            <a:spLocks noChangeArrowheads="1"/>
          </p:cNvSpPr>
          <p:nvPr/>
        </p:nvSpPr>
        <p:spPr bwMode="auto">
          <a:xfrm>
            <a:off x="3505200" y="39624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8447" name="Oval 31"/>
          <p:cNvSpPr>
            <a:spLocks noChangeArrowheads="1"/>
          </p:cNvSpPr>
          <p:nvPr/>
        </p:nvSpPr>
        <p:spPr bwMode="auto">
          <a:xfrm>
            <a:off x="3048000" y="30480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8448" name="Oval 32"/>
          <p:cNvSpPr>
            <a:spLocks noChangeArrowheads="1"/>
          </p:cNvSpPr>
          <p:nvPr/>
        </p:nvSpPr>
        <p:spPr bwMode="auto">
          <a:xfrm>
            <a:off x="2819400" y="25908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8449" name="Oval 33"/>
          <p:cNvSpPr>
            <a:spLocks noChangeArrowheads="1"/>
          </p:cNvSpPr>
          <p:nvPr/>
        </p:nvSpPr>
        <p:spPr bwMode="auto">
          <a:xfrm>
            <a:off x="3581400" y="30480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8450" name="Oval 34"/>
          <p:cNvSpPr>
            <a:spLocks noChangeArrowheads="1"/>
          </p:cNvSpPr>
          <p:nvPr/>
        </p:nvSpPr>
        <p:spPr bwMode="auto">
          <a:xfrm>
            <a:off x="5029200" y="36576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8451" name="Oval 35"/>
          <p:cNvSpPr>
            <a:spLocks noChangeArrowheads="1"/>
          </p:cNvSpPr>
          <p:nvPr/>
        </p:nvSpPr>
        <p:spPr bwMode="auto">
          <a:xfrm>
            <a:off x="4800600" y="2743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8452" name="Oval 36"/>
          <p:cNvSpPr>
            <a:spLocks noChangeArrowheads="1"/>
          </p:cNvSpPr>
          <p:nvPr/>
        </p:nvSpPr>
        <p:spPr bwMode="auto">
          <a:xfrm>
            <a:off x="5410200" y="26670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8453" name="Oval 37"/>
          <p:cNvSpPr>
            <a:spLocks noChangeArrowheads="1"/>
          </p:cNvSpPr>
          <p:nvPr/>
        </p:nvSpPr>
        <p:spPr bwMode="auto">
          <a:xfrm>
            <a:off x="5791200" y="3124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8454" name="Oval 38"/>
          <p:cNvSpPr>
            <a:spLocks noChangeArrowheads="1"/>
          </p:cNvSpPr>
          <p:nvPr/>
        </p:nvSpPr>
        <p:spPr bwMode="auto">
          <a:xfrm>
            <a:off x="6248400" y="2362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8455" name="Oval 39"/>
          <p:cNvSpPr>
            <a:spLocks noChangeArrowheads="1"/>
          </p:cNvSpPr>
          <p:nvPr/>
        </p:nvSpPr>
        <p:spPr bwMode="auto">
          <a:xfrm>
            <a:off x="6553200" y="32766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8456" name="Oval 40"/>
          <p:cNvSpPr>
            <a:spLocks noChangeArrowheads="1"/>
          </p:cNvSpPr>
          <p:nvPr/>
        </p:nvSpPr>
        <p:spPr bwMode="auto">
          <a:xfrm>
            <a:off x="6781800" y="38100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8457" name="Oval 41"/>
          <p:cNvSpPr>
            <a:spLocks noChangeArrowheads="1"/>
          </p:cNvSpPr>
          <p:nvPr/>
        </p:nvSpPr>
        <p:spPr bwMode="auto">
          <a:xfrm>
            <a:off x="7391400" y="38100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8458" name="Oval 42"/>
          <p:cNvSpPr>
            <a:spLocks noChangeArrowheads="1"/>
          </p:cNvSpPr>
          <p:nvPr/>
        </p:nvSpPr>
        <p:spPr bwMode="auto">
          <a:xfrm>
            <a:off x="7391400" y="32766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8459" name="Oval 43"/>
          <p:cNvSpPr>
            <a:spLocks noChangeArrowheads="1"/>
          </p:cNvSpPr>
          <p:nvPr/>
        </p:nvSpPr>
        <p:spPr bwMode="auto">
          <a:xfrm>
            <a:off x="7620000" y="2743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8460" name="Oval 44"/>
          <p:cNvSpPr>
            <a:spLocks noChangeArrowheads="1"/>
          </p:cNvSpPr>
          <p:nvPr/>
        </p:nvSpPr>
        <p:spPr bwMode="auto">
          <a:xfrm>
            <a:off x="3810000" y="35814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8461" name="WordArt 45"/>
          <p:cNvSpPr>
            <a:spLocks noChangeArrowheads="1" noChangeShapeType="1" noTextEdit="1"/>
          </p:cNvSpPr>
          <p:nvPr/>
        </p:nvSpPr>
        <p:spPr bwMode="auto">
          <a:xfrm>
            <a:off x="228600" y="914400"/>
            <a:ext cx="2209800" cy="47625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99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Phosphorus</a:t>
            </a:r>
          </a:p>
        </p:txBody>
      </p:sp>
      <p:sp>
        <p:nvSpPr>
          <p:cNvPr id="188462" name="WordArt 46"/>
          <p:cNvSpPr>
            <a:spLocks noChangeArrowheads="1" noChangeShapeType="1" noTextEdit="1"/>
          </p:cNvSpPr>
          <p:nvPr/>
        </p:nvSpPr>
        <p:spPr bwMode="auto">
          <a:xfrm>
            <a:off x="2743200" y="838200"/>
            <a:ext cx="1828800" cy="53340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CC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Oxygen</a:t>
            </a:r>
          </a:p>
        </p:txBody>
      </p:sp>
      <p:sp>
        <p:nvSpPr>
          <p:cNvPr id="188463" name="WordArt 47"/>
          <p:cNvSpPr>
            <a:spLocks noChangeArrowheads="1" noChangeShapeType="1" noTextEdit="1"/>
          </p:cNvSpPr>
          <p:nvPr/>
        </p:nvSpPr>
        <p:spPr bwMode="auto">
          <a:xfrm>
            <a:off x="6705600" y="838200"/>
            <a:ext cx="1466850" cy="49530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Carbon</a:t>
            </a:r>
          </a:p>
        </p:txBody>
      </p:sp>
      <p:sp>
        <p:nvSpPr>
          <p:cNvPr id="188464" name="WordArt 48"/>
          <p:cNvSpPr>
            <a:spLocks noChangeArrowheads="1" noChangeShapeType="1" noTextEdit="1"/>
          </p:cNvSpPr>
          <p:nvPr/>
        </p:nvSpPr>
        <p:spPr bwMode="auto">
          <a:xfrm>
            <a:off x="4800600" y="914400"/>
            <a:ext cx="1762125" cy="47625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66FF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Nitrogen</a:t>
            </a:r>
          </a:p>
        </p:txBody>
      </p:sp>
      <p:sp>
        <p:nvSpPr>
          <p:cNvPr id="188465" name="WordArt 49"/>
          <p:cNvSpPr>
            <a:spLocks noChangeArrowheads="1" noChangeShapeType="1" noTextEdit="1"/>
          </p:cNvSpPr>
          <p:nvPr/>
        </p:nvSpPr>
        <p:spPr bwMode="auto">
          <a:xfrm>
            <a:off x="5257800" y="1447800"/>
            <a:ext cx="2381250" cy="64770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chemeClr val="hlink"/>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Hydrogen</a:t>
            </a:r>
          </a:p>
        </p:txBody>
      </p:sp>
      <p:pic>
        <p:nvPicPr>
          <p:cNvPr id="50" name="Picture 2" descr="https://encrypted-tbn0.gstatic.com/images?q=tbn:ANd9GcQ4VhCuAw4SNCCShfeAhh0oj7xwjAz5OZ7wkZwOBacQ2BeildNf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760" y="1524000"/>
            <a:ext cx="1121735" cy="112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8626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2707" name="Rectangle 3"/>
          <p:cNvSpPr>
            <a:spLocks noGrp="1" noChangeArrowheads="1"/>
          </p:cNvSpPr>
          <p:nvPr>
            <p:ph type="body" idx="4294967295"/>
          </p:nvPr>
        </p:nvSpPr>
        <p:spPr>
          <a:xfrm>
            <a:off x="457200" y="228600"/>
            <a:ext cx="8229600" cy="5902325"/>
          </a:xfrm>
        </p:spPr>
        <p:txBody>
          <a:bodyPr/>
          <a:lstStyle/>
          <a:p>
            <a:pPr eaLnBrk="1" hangingPunct="1">
              <a:defRPr/>
            </a:pPr>
            <a:r>
              <a:rPr lang="en-US" smtClean="0">
                <a:effectLst>
                  <a:outerShdw blurRad="38100" dist="38100" dir="2700000" algn="tl">
                    <a:srgbClr val="336699"/>
                  </a:outerShdw>
                </a:effectLst>
              </a:rPr>
              <a:t>Nucleic Acids –  </a:t>
            </a:r>
            <a:r>
              <a:rPr lang="en-US" smtClean="0">
                <a:solidFill>
                  <a:srgbClr val="9966FF"/>
                </a:solidFill>
                <a:effectLst>
                  <a:outerShdw blurRad="38100" dist="38100" dir="2700000" algn="tl">
                    <a:srgbClr val="FFFFFF"/>
                  </a:outerShdw>
                </a:effectLst>
              </a:rPr>
              <a:t>P</a:t>
            </a:r>
            <a:r>
              <a:rPr lang="en-US" smtClean="0">
                <a:effectLst>
                  <a:outerShdw blurRad="38100" dist="38100" dir="2700000" algn="tl">
                    <a:srgbClr val="336699"/>
                  </a:outerShdw>
                </a:effectLst>
              </a:rPr>
              <a:t> </a:t>
            </a:r>
            <a:r>
              <a:rPr lang="en-US" smtClean="0">
                <a:solidFill>
                  <a:srgbClr val="FF0000"/>
                </a:solidFill>
                <a:effectLst>
                  <a:outerShdw blurRad="38100" dist="38100" dir="2700000" algn="tl">
                    <a:srgbClr val="FFFFFF"/>
                  </a:outerShdw>
                </a:effectLst>
              </a:rPr>
              <a:t>O</a:t>
            </a:r>
            <a:r>
              <a:rPr lang="en-US" smtClean="0">
                <a:effectLst>
                  <a:outerShdw blurRad="38100" dist="38100" dir="2700000" algn="tl">
                    <a:srgbClr val="336699"/>
                  </a:outerShdw>
                </a:effectLst>
              </a:rPr>
              <a:t> </a:t>
            </a:r>
            <a:r>
              <a:rPr lang="en-US" smtClean="0">
                <a:solidFill>
                  <a:srgbClr val="66FF99"/>
                </a:solidFill>
                <a:effectLst>
                  <a:outerShdw blurRad="38100" dist="38100" dir="2700000" algn="tl">
                    <a:srgbClr val="FFFFFF"/>
                  </a:outerShdw>
                </a:effectLst>
              </a:rPr>
              <a:t>N</a:t>
            </a:r>
            <a:r>
              <a:rPr lang="en-US" smtClean="0">
                <a:effectLst>
                  <a:outerShdw blurRad="38100" dist="38100" dir="2700000" algn="tl">
                    <a:srgbClr val="336699"/>
                  </a:outerShdw>
                </a:effectLst>
              </a:rPr>
              <a:t> </a:t>
            </a:r>
            <a:r>
              <a:rPr lang="en-US" smtClean="0">
                <a:solidFill>
                  <a:srgbClr val="FF9900"/>
                </a:solidFill>
                <a:effectLst>
                  <a:outerShdw blurRad="38100" dist="38100" dir="2700000" algn="tl">
                    <a:srgbClr val="FFFFFF"/>
                  </a:outerShdw>
                </a:effectLst>
              </a:rPr>
              <a:t>C</a:t>
            </a:r>
            <a:r>
              <a:rPr lang="en-US" smtClean="0">
                <a:effectLst>
                  <a:outerShdw blurRad="38100" dist="38100" dir="2700000" algn="tl">
                    <a:srgbClr val="336699"/>
                  </a:outerShdw>
                </a:effectLst>
              </a:rPr>
              <a:t> </a:t>
            </a:r>
            <a:r>
              <a:rPr lang="en-US" smtClean="0">
                <a:solidFill>
                  <a:schemeClr val="hlink"/>
                </a:solidFill>
                <a:effectLst>
                  <a:outerShdw blurRad="38100" dist="38100" dir="2700000" algn="tl">
                    <a:srgbClr val="FFFFFF"/>
                  </a:outerShdw>
                </a:effectLst>
              </a:rPr>
              <a:t>H</a:t>
            </a:r>
            <a:r>
              <a:rPr lang="en-US" smtClean="0">
                <a:effectLst>
                  <a:outerShdw blurRad="38100" dist="38100" dir="2700000" algn="tl">
                    <a:srgbClr val="336699"/>
                  </a:outerShdw>
                </a:effectLst>
              </a:rPr>
              <a:t> (Nucleotide)</a:t>
            </a:r>
          </a:p>
        </p:txBody>
      </p:sp>
      <p:pic>
        <p:nvPicPr>
          <p:cNvPr id="18944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0"/>
            <a:ext cx="8991600" cy="579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4582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pitchFamily="34" charset="0"/>
            </a:endParaRPr>
          </a:p>
        </p:txBody>
      </p:sp>
      <p:sp>
        <p:nvSpPr>
          <p:cNvPr id="189445" name="Oval 5"/>
          <p:cNvSpPr>
            <a:spLocks noChangeArrowheads="1"/>
          </p:cNvSpPr>
          <p:nvPr/>
        </p:nvSpPr>
        <p:spPr bwMode="auto">
          <a:xfrm>
            <a:off x="762000" y="3352800"/>
            <a:ext cx="685800" cy="685800"/>
          </a:xfrm>
          <a:prstGeom prst="ellipse">
            <a:avLst/>
          </a:prstGeom>
          <a:solidFill>
            <a:srgbClr val="9966FF">
              <a:alpha val="43921"/>
            </a:srgbClr>
          </a:solidFill>
          <a:ln w="38100">
            <a:solidFill>
              <a:srgbClr val="9966FF"/>
            </a:solidFill>
            <a:round/>
            <a:headEnd/>
            <a:tailEnd/>
          </a:ln>
        </p:spPr>
        <p:txBody>
          <a:bodyPr wrap="none" anchor="ctr"/>
          <a:lstStyle/>
          <a:p>
            <a:endParaRPr lang="en-US"/>
          </a:p>
        </p:txBody>
      </p:sp>
      <p:sp>
        <p:nvSpPr>
          <p:cNvPr id="189446" name="Oval 6"/>
          <p:cNvSpPr>
            <a:spLocks noChangeArrowheads="1"/>
          </p:cNvSpPr>
          <p:nvPr/>
        </p:nvSpPr>
        <p:spPr bwMode="auto">
          <a:xfrm>
            <a:off x="8001000" y="1828800"/>
            <a:ext cx="685800" cy="685800"/>
          </a:xfrm>
          <a:prstGeom prst="ellipse">
            <a:avLst/>
          </a:prstGeom>
          <a:solidFill>
            <a:srgbClr val="9966FF">
              <a:alpha val="43921"/>
            </a:srgbClr>
          </a:solidFill>
          <a:ln w="38100">
            <a:solidFill>
              <a:srgbClr val="9966FF"/>
            </a:solidFill>
            <a:round/>
            <a:headEnd/>
            <a:tailEnd/>
          </a:ln>
        </p:spPr>
        <p:txBody>
          <a:bodyPr wrap="none" anchor="ctr"/>
          <a:lstStyle/>
          <a:p>
            <a:endParaRPr lang="en-US"/>
          </a:p>
        </p:txBody>
      </p:sp>
      <p:sp>
        <p:nvSpPr>
          <p:cNvPr id="189447" name="Oval 7"/>
          <p:cNvSpPr>
            <a:spLocks noChangeArrowheads="1"/>
          </p:cNvSpPr>
          <p:nvPr/>
        </p:nvSpPr>
        <p:spPr bwMode="auto">
          <a:xfrm>
            <a:off x="1447800" y="2895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48" name="Oval 8"/>
          <p:cNvSpPr>
            <a:spLocks noChangeArrowheads="1"/>
          </p:cNvSpPr>
          <p:nvPr/>
        </p:nvSpPr>
        <p:spPr bwMode="auto">
          <a:xfrm>
            <a:off x="381000" y="2895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49" name="Oval 9"/>
          <p:cNvSpPr>
            <a:spLocks noChangeArrowheads="1"/>
          </p:cNvSpPr>
          <p:nvPr/>
        </p:nvSpPr>
        <p:spPr bwMode="auto">
          <a:xfrm>
            <a:off x="304800" y="39624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50" name="Oval 10"/>
          <p:cNvSpPr>
            <a:spLocks noChangeArrowheads="1"/>
          </p:cNvSpPr>
          <p:nvPr/>
        </p:nvSpPr>
        <p:spPr bwMode="auto">
          <a:xfrm>
            <a:off x="1295400" y="56388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51" name="Oval 11"/>
          <p:cNvSpPr>
            <a:spLocks noChangeArrowheads="1"/>
          </p:cNvSpPr>
          <p:nvPr/>
        </p:nvSpPr>
        <p:spPr bwMode="auto">
          <a:xfrm>
            <a:off x="2133600" y="4038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52" name="Oval 12"/>
          <p:cNvSpPr>
            <a:spLocks noChangeArrowheads="1"/>
          </p:cNvSpPr>
          <p:nvPr/>
        </p:nvSpPr>
        <p:spPr bwMode="auto">
          <a:xfrm>
            <a:off x="3810000" y="25908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53" name="Oval 13"/>
          <p:cNvSpPr>
            <a:spLocks noChangeArrowheads="1"/>
          </p:cNvSpPr>
          <p:nvPr/>
        </p:nvSpPr>
        <p:spPr bwMode="auto">
          <a:xfrm>
            <a:off x="3810000" y="43434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54" name="Oval 14"/>
          <p:cNvSpPr>
            <a:spLocks noChangeArrowheads="1"/>
          </p:cNvSpPr>
          <p:nvPr/>
        </p:nvSpPr>
        <p:spPr bwMode="auto">
          <a:xfrm>
            <a:off x="7696200" y="45720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55" name="Oval 15"/>
          <p:cNvSpPr>
            <a:spLocks noChangeArrowheads="1"/>
          </p:cNvSpPr>
          <p:nvPr/>
        </p:nvSpPr>
        <p:spPr bwMode="auto">
          <a:xfrm>
            <a:off x="7010400" y="2895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56" name="Oval 16"/>
          <p:cNvSpPr>
            <a:spLocks noChangeArrowheads="1"/>
          </p:cNvSpPr>
          <p:nvPr/>
        </p:nvSpPr>
        <p:spPr bwMode="auto">
          <a:xfrm>
            <a:off x="7620000" y="2133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57" name="Oval 17"/>
          <p:cNvSpPr>
            <a:spLocks noChangeArrowheads="1"/>
          </p:cNvSpPr>
          <p:nvPr/>
        </p:nvSpPr>
        <p:spPr bwMode="auto">
          <a:xfrm>
            <a:off x="8305800" y="14478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58" name="Oval 18"/>
          <p:cNvSpPr>
            <a:spLocks noChangeArrowheads="1"/>
          </p:cNvSpPr>
          <p:nvPr/>
        </p:nvSpPr>
        <p:spPr bwMode="auto">
          <a:xfrm>
            <a:off x="2895600" y="40386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9459" name="Oval 19"/>
          <p:cNvSpPr>
            <a:spLocks noChangeArrowheads="1"/>
          </p:cNvSpPr>
          <p:nvPr/>
        </p:nvSpPr>
        <p:spPr bwMode="auto">
          <a:xfrm>
            <a:off x="4648200" y="33528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9460" name="Oval 20"/>
          <p:cNvSpPr>
            <a:spLocks noChangeArrowheads="1"/>
          </p:cNvSpPr>
          <p:nvPr/>
        </p:nvSpPr>
        <p:spPr bwMode="auto">
          <a:xfrm>
            <a:off x="4648200" y="22860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9461" name="Oval 21"/>
          <p:cNvSpPr>
            <a:spLocks noChangeArrowheads="1"/>
          </p:cNvSpPr>
          <p:nvPr/>
        </p:nvSpPr>
        <p:spPr bwMode="auto">
          <a:xfrm>
            <a:off x="5715000" y="22860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9462" name="Oval 22"/>
          <p:cNvSpPr>
            <a:spLocks noChangeArrowheads="1"/>
          </p:cNvSpPr>
          <p:nvPr/>
        </p:nvSpPr>
        <p:spPr bwMode="auto">
          <a:xfrm>
            <a:off x="6172200" y="28956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9463" name="Oval 23"/>
          <p:cNvSpPr>
            <a:spLocks noChangeArrowheads="1"/>
          </p:cNvSpPr>
          <p:nvPr/>
        </p:nvSpPr>
        <p:spPr bwMode="auto">
          <a:xfrm>
            <a:off x="5562600" y="36576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9464" name="Oval 24"/>
          <p:cNvSpPr>
            <a:spLocks noChangeArrowheads="1"/>
          </p:cNvSpPr>
          <p:nvPr/>
        </p:nvSpPr>
        <p:spPr bwMode="auto">
          <a:xfrm>
            <a:off x="1371600" y="3886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65" name="Oval 25"/>
          <p:cNvSpPr>
            <a:spLocks noChangeArrowheads="1"/>
          </p:cNvSpPr>
          <p:nvPr/>
        </p:nvSpPr>
        <p:spPr bwMode="auto">
          <a:xfrm>
            <a:off x="1676400" y="43434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66" name="Oval 26"/>
          <p:cNvSpPr>
            <a:spLocks noChangeArrowheads="1"/>
          </p:cNvSpPr>
          <p:nvPr/>
        </p:nvSpPr>
        <p:spPr bwMode="auto">
          <a:xfrm>
            <a:off x="1828800" y="49530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67" name="Oval 27"/>
          <p:cNvSpPr>
            <a:spLocks noChangeArrowheads="1"/>
          </p:cNvSpPr>
          <p:nvPr/>
        </p:nvSpPr>
        <p:spPr bwMode="auto">
          <a:xfrm>
            <a:off x="2362200" y="48768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68" name="Oval 28"/>
          <p:cNvSpPr>
            <a:spLocks noChangeArrowheads="1"/>
          </p:cNvSpPr>
          <p:nvPr/>
        </p:nvSpPr>
        <p:spPr bwMode="auto">
          <a:xfrm>
            <a:off x="2590800" y="4267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69" name="Oval 29"/>
          <p:cNvSpPr>
            <a:spLocks noChangeArrowheads="1"/>
          </p:cNvSpPr>
          <p:nvPr/>
        </p:nvSpPr>
        <p:spPr bwMode="auto">
          <a:xfrm>
            <a:off x="2819400" y="3505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70" name="Oval 30"/>
          <p:cNvSpPr>
            <a:spLocks noChangeArrowheads="1"/>
          </p:cNvSpPr>
          <p:nvPr/>
        </p:nvSpPr>
        <p:spPr bwMode="auto">
          <a:xfrm>
            <a:off x="3505200" y="39624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71" name="Oval 31"/>
          <p:cNvSpPr>
            <a:spLocks noChangeArrowheads="1"/>
          </p:cNvSpPr>
          <p:nvPr/>
        </p:nvSpPr>
        <p:spPr bwMode="auto">
          <a:xfrm>
            <a:off x="3048000" y="30480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72" name="Oval 32"/>
          <p:cNvSpPr>
            <a:spLocks noChangeArrowheads="1"/>
          </p:cNvSpPr>
          <p:nvPr/>
        </p:nvSpPr>
        <p:spPr bwMode="auto">
          <a:xfrm>
            <a:off x="2819400" y="25908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73" name="Oval 33"/>
          <p:cNvSpPr>
            <a:spLocks noChangeArrowheads="1"/>
          </p:cNvSpPr>
          <p:nvPr/>
        </p:nvSpPr>
        <p:spPr bwMode="auto">
          <a:xfrm>
            <a:off x="3581400" y="30480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74" name="Oval 34"/>
          <p:cNvSpPr>
            <a:spLocks noChangeArrowheads="1"/>
          </p:cNvSpPr>
          <p:nvPr/>
        </p:nvSpPr>
        <p:spPr bwMode="auto">
          <a:xfrm>
            <a:off x="5029200" y="36576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75" name="Oval 35"/>
          <p:cNvSpPr>
            <a:spLocks noChangeArrowheads="1"/>
          </p:cNvSpPr>
          <p:nvPr/>
        </p:nvSpPr>
        <p:spPr bwMode="auto">
          <a:xfrm>
            <a:off x="4800600" y="2743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76" name="Oval 36"/>
          <p:cNvSpPr>
            <a:spLocks noChangeArrowheads="1"/>
          </p:cNvSpPr>
          <p:nvPr/>
        </p:nvSpPr>
        <p:spPr bwMode="auto">
          <a:xfrm>
            <a:off x="5410200" y="26670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77" name="Oval 37"/>
          <p:cNvSpPr>
            <a:spLocks noChangeArrowheads="1"/>
          </p:cNvSpPr>
          <p:nvPr/>
        </p:nvSpPr>
        <p:spPr bwMode="auto">
          <a:xfrm>
            <a:off x="5791200" y="3124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78" name="Oval 38"/>
          <p:cNvSpPr>
            <a:spLocks noChangeArrowheads="1"/>
          </p:cNvSpPr>
          <p:nvPr/>
        </p:nvSpPr>
        <p:spPr bwMode="auto">
          <a:xfrm>
            <a:off x="6248400" y="2362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79" name="Oval 39"/>
          <p:cNvSpPr>
            <a:spLocks noChangeArrowheads="1"/>
          </p:cNvSpPr>
          <p:nvPr/>
        </p:nvSpPr>
        <p:spPr bwMode="auto">
          <a:xfrm>
            <a:off x="6553200" y="32766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80" name="Oval 40"/>
          <p:cNvSpPr>
            <a:spLocks noChangeArrowheads="1"/>
          </p:cNvSpPr>
          <p:nvPr/>
        </p:nvSpPr>
        <p:spPr bwMode="auto">
          <a:xfrm>
            <a:off x="6781800" y="38100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81" name="Oval 41"/>
          <p:cNvSpPr>
            <a:spLocks noChangeArrowheads="1"/>
          </p:cNvSpPr>
          <p:nvPr/>
        </p:nvSpPr>
        <p:spPr bwMode="auto">
          <a:xfrm>
            <a:off x="7391400" y="38100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82" name="Oval 42"/>
          <p:cNvSpPr>
            <a:spLocks noChangeArrowheads="1"/>
          </p:cNvSpPr>
          <p:nvPr/>
        </p:nvSpPr>
        <p:spPr bwMode="auto">
          <a:xfrm>
            <a:off x="7391400" y="32766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83" name="Oval 43"/>
          <p:cNvSpPr>
            <a:spLocks noChangeArrowheads="1"/>
          </p:cNvSpPr>
          <p:nvPr/>
        </p:nvSpPr>
        <p:spPr bwMode="auto">
          <a:xfrm>
            <a:off x="7620000" y="2743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84" name="Oval 44"/>
          <p:cNvSpPr>
            <a:spLocks noChangeArrowheads="1"/>
          </p:cNvSpPr>
          <p:nvPr/>
        </p:nvSpPr>
        <p:spPr bwMode="auto">
          <a:xfrm>
            <a:off x="1219200" y="42672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85" name="Oval 45"/>
          <p:cNvSpPr>
            <a:spLocks noChangeArrowheads="1"/>
          </p:cNvSpPr>
          <p:nvPr/>
        </p:nvSpPr>
        <p:spPr bwMode="auto">
          <a:xfrm>
            <a:off x="1752600" y="38100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86" name="Oval 46"/>
          <p:cNvSpPr>
            <a:spLocks noChangeArrowheads="1"/>
          </p:cNvSpPr>
          <p:nvPr/>
        </p:nvSpPr>
        <p:spPr bwMode="auto">
          <a:xfrm>
            <a:off x="1219200" y="37338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87" name="Oval 47"/>
          <p:cNvSpPr>
            <a:spLocks noChangeArrowheads="1"/>
          </p:cNvSpPr>
          <p:nvPr/>
        </p:nvSpPr>
        <p:spPr bwMode="auto">
          <a:xfrm>
            <a:off x="1447800" y="46482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88" name="Oval 48"/>
          <p:cNvSpPr>
            <a:spLocks noChangeArrowheads="1"/>
          </p:cNvSpPr>
          <p:nvPr/>
        </p:nvSpPr>
        <p:spPr bwMode="auto">
          <a:xfrm>
            <a:off x="1524000" y="51054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89" name="Oval 49"/>
          <p:cNvSpPr>
            <a:spLocks noChangeArrowheads="1"/>
          </p:cNvSpPr>
          <p:nvPr/>
        </p:nvSpPr>
        <p:spPr bwMode="auto">
          <a:xfrm>
            <a:off x="1676400" y="54864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90" name="Oval 50"/>
          <p:cNvSpPr>
            <a:spLocks noChangeArrowheads="1"/>
          </p:cNvSpPr>
          <p:nvPr/>
        </p:nvSpPr>
        <p:spPr bwMode="auto">
          <a:xfrm>
            <a:off x="2514600" y="54864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91" name="Oval 51"/>
          <p:cNvSpPr>
            <a:spLocks noChangeArrowheads="1"/>
          </p:cNvSpPr>
          <p:nvPr/>
        </p:nvSpPr>
        <p:spPr bwMode="auto">
          <a:xfrm>
            <a:off x="2209800" y="51816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92" name="Oval 52"/>
          <p:cNvSpPr>
            <a:spLocks noChangeArrowheads="1"/>
          </p:cNvSpPr>
          <p:nvPr/>
        </p:nvSpPr>
        <p:spPr bwMode="auto">
          <a:xfrm>
            <a:off x="2895600" y="47244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93" name="Oval 53"/>
          <p:cNvSpPr>
            <a:spLocks noChangeArrowheads="1"/>
          </p:cNvSpPr>
          <p:nvPr/>
        </p:nvSpPr>
        <p:spPr bwMode="auto">
          <a:xfrm>
            <a:off x="2514600" y="35052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94" name="Oval 54"/>
          <p:cNvSpPr>
            <a:spLocks noChangeArrowheads="1"/>
          </p:cNvSpPr>
          <p:nvPr/>
        </p:nvSpPr>
        <p:spPr bwMode="auto">
          <a:xfrm>
            <a:off x="2895600" y="22860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95" name="Oval 55"/>
          <p:cNvSpPr>
            <a:spLocks noChangeArrowheads="1"/>
          </p:cNvSpPr>
          <p:nvPr/>
        </p:nvSpPr>
        <p:spPr bwMode="auto">
          <a:xfrm>
            <a:off x="2514600" y="27432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96" name="Oval 56"/>
          <p:cNvSpPr>
            <a:spLocks noChangeArrowheads="1"/>
          </p:cNvSpPr>
          <p:nvPr/>
        </p:nvSpPr>
        <p:spPr bwMode="auto">
          <a:xfrm>
            <a:off x="3276600" y="27432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97" name="Oval 57"/>
          <p:cNvSpPr>
            <a:spLocks noChangeArrowheads="1"/>
          </p:cNvSpPr>
          <p:nvPr/>
        </p:nvSpPr>
        <p:spPr bwMode="auto">
          <a:xfrm>
            <a:off x="4343400" y="36576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98" name="Oval 58"/>
          <p:cNvSpPr>
            <a:spLocks noChangeArrowheads="1"/>
          </p:cNvSpPr>
          <p:nvPr/>
        </p:nvSpPr>
        <p:spPr bwMode="auto">
          <a:xfrm>
            <a:off x="3810000" y="35814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9499" name="Oval 59"/>
          <p:cNvSpPr>
            <a:spLocks noChangeArrowheads="1"/>
          </p:cNvSpPr>
          <p:nvPr/>
        </p:nvSpPr>
        <p:spPr bwMode="auto">
          <a:xfrm>
            <a:off x="4495800" y="25908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00" name="Oval 60"/>
          <p:cNvSpPr>
            <a:spLocks noChangeArrowheads="1"/>
          </p:cNvSpPr>
          <p:nvPr/>
        </p:nvSpPr>
        <p:spPr bwMode="auto">
          <a:xfrm>
            <a:off x="4876800" y="19812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01" name="Oval 61"/>
          <p:cNvSpPr>
            <a:spLocks noChangeArrowheads="1"/>
          </p:cNvSpPr>
          <p:nvPr/>
        </p:nvSpPr>
        <p:spPr bwMode="auto">
          <a:xfrm>
            <a:off x="6629400" y="22860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02" name="Oval 62"/>
          <p:cNvSpPr>
            <a:spLocks noChangeArrowheads="1"/>
          </p:cNvSpPr>
          <p:nvPr/>
        </p:nvSpPr>
        <p:spPr bwMode="auto">
          <a:xfrm>
            <a:off x="5257800" y="42672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03" name="Oval 63"/>
          <p:cNvSpPr>
            <a:spLocks noChangeArrowheads="1"/>
          </p:cNvSpPr>
          <p:nvPr/>
        </p:nvSpPr>
        <p:spPr bwMode="auto">
          <a:xfrm>
            <a:off x="6400800" y="36576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04" name="Oval 64"/>
          <p:cNvSpPr>
            <a:spLocks noChangeArrowheads="1"/>
          </p:cNvSpPr>
          <p:nvPr/>
        </p:nvSpPr>
        <p:spPr bwMode="auto">
          <a:xfrm>
            <a:off x="6629400" y="41148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05" name="Oval 65"/>
          <p:cNvSpPr>
            <a:spLocks noChangeArrowheads="1"/>
          </p:cNvSpPr>
          <p:nvPr/>
        </p:nvSpPr>
        <p:spPr bwMode="auto">
          <a:xfrm>
            <a:off x="7010400" y="44196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06" name="Oval 66"/>
          <p:cNvSpPr>
            <a:spLocks noChangeArrowheads="1"/>
          </p:cNvSpPr>
          <p:nvPr/>
        </p:nvSpPr>
        <p:spPr bwMode="auto">
          <a:xfrm>
            <a:off x="7696200" y="42672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07" name="Oval 67"/>
          <p:cNvSpPr>
            <a:spLocks noChangeArrowheads="1"/>
          </p:cNvSpPr>
          <p:nvPr/>
        </p:nvSpPr>
        <p:spPr bwMode="auto">
          <a:xfrm>
            <a:off x="7848600" y="35814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08" name="Oval 68"/>
          <p:cNvSpPr>
            <a:spLocks noChangeArrowheads="1"/>
          </p:cNvSpPr>
          <p:nvPr/>
        </p:nvSpPr>
        <p:spPr bwMode="auto">
          <a:xfrm>
            <a:off x="8077200" y="28956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09" name="Oval 69"/>
          <p:cNvSpPr>
            <a:spLocks noChangeArrowheads="1"/>
          </p:cNvSpPr>
          <p:nvPr/>
        </p:nvSpPr>
        <p:spPr bwMode="auto">
          <a:xfrm>
            <a:off x="7467600" y="27432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10" name="Oval 70"/>
          <p:cNvSpPr>
            <a:spLocks noChangeArrowheads="1"/>
          </p:cNvSpPr>
          <p:nvPr/>
        </p:nvSpPr>
        <p:spPr bwMode="auto">
          <a:xfrm>
            <a:off x="8382000" y="22860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11" name="Oval 71"/>
          <p:cNvSpPr>
            <a:spLocks noChangeArrowheads="1"/>
          </p:cNvSpPr>
          <p:nvPr/>
        </p:nvSpPr>
        <p:spPr bwMode="auto">
          <a:xfrm>
            <a:off x="7924800" y="16764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12" name="Oval 72"/>
          <p:cNvSpPr>
            <a:spLocks noChangeArrowheads="1"/>
          </p:cNvSpPr>
          <p:nvPr/>
        </p:nvSpPr>
        <p:spPr bwMode="auto">
          <a:xfrm>
            <a:off x="685800" y="38100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13" name="Oval 73"/>
          <p:cNvSpPr>
            <a:spLocks noChangeArrowheads="1"/>
          </p:cNvSpPr>
          <p:nvPr/>
        </p:nvSpPr>
        <p:spPr bwMode="auto">
          <a:xfrm>
            <a:off x="1143000" y="32004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14" name="WordArt 74"/>
          <p:cNvSpPr>
            <a:spLocks noChangeArrowheads="1" noChangeShapeType="1" noTextEdit="1"/>
          </p:cNvSpPr>
          <p:nvPr/>
        </p:nvSpPr>
        <p:spPr bwMode="auto">
          <a:xfrm>
            <a:off x="228600" y="914400"/>
            <a:ext cx="2209800" cy="47625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99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Phosphorus</a:t>
            </a:r>
          </a:p>
        </p:txBody>
      </p:sp>
      <p:sp>
        <p:nvSpPr>
          <p:cNvPr id="189515" name="WordArt 75"/>
          <p:cNvSpPr>
            <a:spLocks noChangeArrowheads="1" noChangeShapeType="1" noTextEdit="1"/>
          </p:cNvSpPr>
          <p:nvPr/>
        </p:nvSpPr>
        <p:spPr bwMode="auto">
          <a:xfrm>
            <a:off x="2743200" y="838200"/>
            <a:ext cx="1828800" cy="53340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CC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Oxygen</a:t>
            </a:r>
          </a:p>
        </p:txBody>
      </p:sp>
      <p:sp>
        <p:nvSpPr>
          <p:cNvPr id="189516" name="WordArt 76"/>
          <p:cNvSpPr>
            <a:spLocks noChangeArrowheads="1" noChangeShapeType="1" noTextEdit="1"/>
          </p:cNvSpPr>
          <p:nvPr/>
        </p:nvSpPr>
        <p:spPr bwMode="auto">
          <a:xfrm>
            <a:off x="4800600" y="914400"/>
            <a:ext cx="1762125" cy="47625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66FF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Nitrogen</a:t>
            </a:r>
          </a:p>
        </p:txBody>
      </p:sp>
      <p:sp>
        <p:nvSpPr>
          <p:cNvPr id="189517" name="WordArt 77"/>
          <p:cNvSpPr>
            <a:spLocks noChangeArrowheads="1" noChangeShapeType="1" noTextEdit="1"/>
          </p:cNvSpPr>
          <p:nvPr/>
        </p:nvSpPr>
        <p:spPr bwMode="auto">
          <a:xfrm>
            <a:off x="6705600" y="838200"/>
            <a:ext cx="1466850" cy="49530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Carbon</a:t>
            </a:r>
          </a:p>
        </p:txBody>
      </p:sp>
      <p:sp>
        <p:nvSpPr>
          <p:cNvPr id="189518" name="WordArt 78"/>
          <p:cNvSpPr>
            <a:spLocks noChangeArrowheads="1" noChangeShapeType="1" noTextEdit="1"/>
          </p:cNvSpPr>
          <p:nvPr/>
        </p:nvSpPr>
        <p:spPr bwMode="auto">
          <a:xfrm>
            <a:off x="5257800" y="1447800"/>
            <a:ext cx="2381250" cy="64770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chemeClr val="hlink"/>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Hydrogen</a:t>
            </a:r>
          </a:p>
        </p:txBody>
      </p:sp>
      <p:pic>
        <p:nvPicPr>
          <p:cNvPr id="79" name="Picture 2" descr="https://encrypted-tbn0.gstatic.com/images?q=tbn:ANd9GcQ4VhCuAw4SNCCShfeAhh0oj7xwjAz5OZ7wkZwOBacQ2BeildNf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760" y="1524000"/>
            <a:ext cx="1121735" cy="112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02861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2707" name="Rectangle 3"/>
          <p:cNvSpPr>
            <a:spLocks noGrp="1" noChangeArrowheads="1"/>
          </p:cNvSpPr>
          <p:nvPr>
            <p:ph type="body" idx="4294967295"/>
          </p:nvPr>
        </p:nvSpPr>
        <p:spPr>
          <a:xfrm>
            <a:off x="457200" y="228600"/>
            <a:ext cx="8229600" cy="5902325"/>
          </a:xfrm>
        </p:spPr>
        <p:txBody>
          <a:bodyPr/>
          <a:lstStyle/>
          <a:p>
            <a:pPr eaLnBrk="1" hangingPunct="1">
              <a:defRPr/>
            </a:pPr>
            <a:r>
              <a:rPr lang="en-US" dirty="0" smtClean="0">
                <a:effectLst>
                  <a:outerShdw blurRad="38100" dist="38100" dir="2700000" algn="tl">
                    <a:srgbClr val="336699"/>
                  </a:outerShdw>
                </a:effectLst>
              </a:rPr>
              <a:t>Nucleic Acids –  </a:t>
            </a:r>
            <a:r>
              <a:rPr lang="en-US" dirty="0" smtClean="0">
                <a:solidFill>
                  <a:srgbClr val="9966FF"/>
                </a:solidFill>
                <a:effectLst>
                  <a:outerShdw blurRad="38100" dist="38100" dir="2700000" algn="tl">
                    <a:srgbClr val="FFFFFF"/>
                  </a:outerShdw>
                </a:effectLst>
              </a:rPr>
              <a:t>P</a:t>
            </a:r>
            <a:r>
              <a:rPr lang="en-US" dirty="0" smtClean="0">
                <a:effectLst>
                  <a:outerShdw blurRad="38100" dist="38100" dir="2700000" algn="tl">
                    <a:srgbClr val="336699"/>
                  </a:outerShdw>
                </a:effectLst>
              </a:rPr>
              <a:t> </a:t>
            </a:r>
            <a:r>
              <a:rPr lang="en-US" dirty="0" smtClean="0">
                <a:solidFill>
                  <a:srgbClr val="FF0000"/>
                </a:solidFill>
                <a:effectLst>
                  <a:outerShdw blurRad="38100" dist="38100" dir="2700000" algn="tl">
                    <a:srgbClr val="FFFFFF"/>
                  </a:outerShdw>
                </a:effectLst>
              </a:rPr>
              <a:t>O</a:t>
            </a:r>
            <a:r>
              <a:rPr lang="en-US" dirty="0" smtClean="0">
                <a:effectLst>
                  <a:outerShdw blurRad="38100" dist="38100" dir="2700000" algn="tl">
                    <a:srgbClr val="336699"/>
                  </a:outerShdw>
                </a:effectLst>
              </a:rPr>
              <a:t> </a:t>
            </a:r>
            <a:r>
              <a:rPr lang="en-US" dirty="0" smtClean="0">
                <a:solidFill>
                  <a:srgbClr val="66FF99"/>
                </a:solidFill>
                <a:effectLst>
                  <a:outerShdw blurRad="38100" dist="38100" dir="2700000" algn="tl">
                    <a:srgbClr val="FFFFFF"/>
                  </a:outerShdw>
                </a:effectLst>
              </a:rPr>
              <a:t>N</a:t>
            </a:r>
            <a:r>
              <a:rPr lang="en-US" dirty="0" smtClean="0">
                <a:effectLst>
                  <a:outerShdw blurRad="38100" dist="38100" dir="2700000" algn="tl">
                    <a:srgbClr val="336699"/>
                  </a:outerShdw>
                </a:effectLst>
              </a:rPr>
              <a:t> </a:t>
            </a:r>
            <a:r>
              <a:rPr lang="en-US" dirty="0" smtClean="0">
                <a:solidFill>
                  <a:srgbClr val="FF9900"/>
                </a:solidFill>
                <a:effectLst>
                  <a:outerShdw blurRad="38100" dist="38100" dir="2700000" algn="tl">
                    <a:srgbClr val="FFFFFF"/>
                  </a:outerShdw>
                </a:effectLst>
              </a:rPr>
              <a:t>C</a:t>
            </a:r>
            <a:r>
              <a:rPr lang="en-US" dirty="0" smtClean="0">
                <a:effectLst>
                  <a:outerShdw blurRad="38100" dist="38100" dir="2700000" algn="tl">
                    <a:srgbClr val="336699"/>
                  </a:outerShdw>
                </a:effectLst>
              </a:rPr>
              <a:t> </a:t>
            </a:r>
            <a:r>
              <a:rPr lang="en-US" dirty="0" smtClean="0">
                <a:solidFill>
                  <a:schemeClr val="hlink"/>
                </a:solidFill>
                <a:effectLst>
                  <a:outerShdw blurRad="38100" dist="38100" dir="2700000" algn="tl">
                    <a:srgbClr val="FFFFFF"/>
                  </a:outerShdw>
                </a:effectLst>
              </a:rPr>
              <a:t>H</a:t>
            </a:r>
            <a:r>
              <a:rPr lang="en-US" dirty="0" smtClean="0">
                <a:effectLst>
                  <a:outerShdw blurRad="38100" dist="38100" dir="2700000" algn="tl">
                    <a:srgbClr val="336699"/>
                  </a:outerShdw>
                </a:effectLst>
              </a:rPr>
              <a:t> (Nucleotide)</a:t>
            </a:r>
          </a:p>
        </p:txBody>
      </p:sp>
      <p:pic>
        <p:nvPicPr>
          <p:cNvPr id="18944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0"/>
            <a:ext cx="8991600" cy="579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4582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pitchFamily="34" charset="0"/>
            </a:endParaRPr>
          </a:p>
        </p:txBody>
      </p:sp>
      <p:sp>
        <p:nvSpPr>
          <p:cNvPr id="189445" name="Oval 5"/>
          <p:cNvSpPr>
            <a:spLocks noChangeArrowheads="1"/>
          </p:cNvSpPr>
          <p:nvPr/>
        </p:nvSpPr>
        <p:spPr bwMode="auto">
          <a:xfrm>
            <a:off x="762000" y="3352800"/>
            <a:ext cx="685800" cy="685800"/>
          </a:xfrm>
          <a:prstGeom prst="ellipse">
            <a:avLst/>
          </a:prstGeom>
          <a:solidFill>
            <a:srgbClr val="9966FF">
              <a:alpha val="43921"/>
            </a:srgbClr>
          </a:solidFill>
          <a:ln w="38100">
            <a:solidFill>
              <a:srgbClr val="9966FF"/>
            </a:solidFill>
            <a:round/>
            <a:headEnd/>
            <a:tailEnd/>
          </a:ln>
        </p:spPr>
        <p:txBody>
          <a:bodyPr wrap="none" anchor="ctr"/>
          <a:lstStyle/>
          <a:p>
            <a:endParaRPr lang="en-US"/>
          </a:p>
        </p:txBody>
      </p:sp>
      <p:sp>
        <p:nvSpPr>
          <p:cNvPr id="189446" name="Oval 6"/>
          <p:cNvSpPr>
            <a:spLocks noChangeArrowheads="1"/>
          </p:cNvSpPr>
          <p:nvPr/>
        </p:nvSpPr>
        <p:spPr bwMode="auto">
          <a:xfrm>
            <a:off x="8001000" y="1828800"/>
            <a:ext cx="685800" cy="685800"/>
          </a:xfrm>
          <a:prstGeom prst="ellipse">
            <a:avLst/>
          </a:prstGeom>
          <a:solidFill>
            <a:srgbClr val="9966FF">
              <a:alpha val="43921"/>
            </a:srgbClr>
          </a:solidFill>
          <a:ln w="38100">
            <a:solidFill>
              <a:srgbClr val="9966FF"/>
            </a:solidFill>
            <a:round/>
            <a:headEnd/>
            <a:tailEnd/>
          </a:ln>
        </p:spPr>
        <p:txBody>
          <a:bodyPr wrap="none" anchor="ctr"/>
          <a:lstStyle/>
          <a:p>
            <a:endParaRPr lang="en-US"/>
          </a:p>
        </p:txBody>
      </p:sp>
      <p:sp>
        <p:nvSpPr>
          <p:cNvPr id="189447" name="Oval 7"/>
          <p:cNvSpPr>
            <a:spLocks noChangeArrowheads="1"/>
          </p:cNvSpPr>
          <p:nvPr/>
        </p:nvSpPr>
        <p:spPr bwMode="auto">
          <a:xfrm>
            <a:off x="1447800" y="2895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48" name="Oval 8"/>
          <p:cNvSpPr>
            <a:spLocks noChangeArrowheads="1"/>
          </p:cNvSpPr>
          <p:nvPr/>
        </p:nvSpPr>
        <p:spPr bwMode="auto">
          <a:xfrm>
            <a:off x="381000" y="2895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49" name="Oval 9"/>
          <p:cNvSpPr>
            <a:spLocks noChangeArrowheads="1"/>
          </p:cNvSpPr>
          <p:nvPr/>
        </p:nvSpPr>
        <p:spPr bwMode="auto">
          <a:xfrm>
            <a:off x="304800" y="39624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50" name="Oval 10"/>
          <p:cNvSpPr>
            <a:spLocks noChangeArrowheads="1"/>
          </p:cNvSpPr>
          <p:nvPr/>
        </p:nvSpPr>
        <p:spPr bwMode="auto">
          <a:xfrm>
            <a:off x="1295400" y="56388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51" name="Oval 11"/>
          <p:cNvSpPr>
            <a:spLocks noChangeArrowheads="1"/>
          </p:cNvSpPr>
          <p:nvPr/>
        </p:nvSpPr>
        <p:spPr bwMode="auto">
          <a:xfrm>
            <a:off x="2133600" y="4038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52" name="Oval 12"/>
          <p:cNvSpPr>
            <a:spLocks noChangeArrowheads="1"/>
          </p:cNvSpPr>
          <p:nvPr/>
        </p:nvSpPr>
        <p:spPr bwMode="auto">
          <a:xfrm>
            <a:off x="3810000" y="25908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53" name="Oval 13"/>
          <p:cNvSpPr>
            <a:spLocks noChangeArrowheads="1"/>
          </p:cNvSpPr>
          <p:nvPr/>
        </p:nvSpPr>
        <p:spPr bwMode="auto">
          <a:xfrm>
            <a:off x="3810000" y="43434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54" name="Oval 14"/>
          <p:cNvSpPr>
            <a:spLocks noChangeArrowheads="1"/>
          </p:cNvSpPr>
          <p:nvPr/>
        </p:nvSpPr>
        <p:spPr bwMode="auto">
          <a:xfrm>
            <a:off x="7696200" y="45720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55" name="Oval 15"/>
          <p:cNvSpPr>
            <a:spLocks noChangeArrowheads="1"/>
          </p:cNvSpPr>
          <p:nvPr/>
        </p:nvSpPr>
        <p:spPr bwMode="auto">
          <a:xfrm>
            <a:off x="7010400" y="2895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56" name="Oval 16"/>
          <p:cNvSpPr>
            <a:spLocks noChangeArrowheads="1"/>
          </p:cNvSpPr>
          <p:nvPr/>
        </p:nvSpPr>
        <p:spPr bwMode="auto">
          <a:xfrm>
            <a:off x="7620000" y="2133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57" name="Oval 17"/>
          <p:cNvSpPr>
            <a:spLocks noChangeArrowheads="1"/>
          </p:cNvSpPr>
          <p:nvPr/>
        </p:nvSpPr>
        <p:spPr bwMode="auto">
          <a:xfrm>
            <a:off x="8305800" y="14478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58" name="Oval 18"/>
          <p:cNvSpPr>
            <a:spLocks noChangeArrowheads="1"/>
          </p:cNvSpPr>
          <p:nvPr/>
        </p:nvSpPr>
        <p:spPr bwMode="auto">
          <a:xfrm>
            <a:off x="2895600" y="40386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9459" name="Oval 19"/>
          <p:cNvSpPr>
            <a:spLocks noChangeArrowheads="1"/>
          </p:cNvSpPr>
          <p:nvPr/>
        </p:nvSpPr>
        <p:spPr bwMode="auto">
          <a:xfrm>
            <a:off x="4648200" y="33528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9460" name="Oval 20"/>
          <p:cNvSpPr>
            <a:spLocks noChangeArrowheads="1"/>
          </p:cNvSpPr>
          <p:nvPr/>
        </p:nvSpPr>
        <p:spPr bwMode="auto">
          <a:xfrm>
            <a:off x="4648200" y="22860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9461" name="Oval 21"/>
          <p:cNvSpPr>
            <a:spLocks noChangeArrowheads="1"/>
          </p:cNvSpPr>
          <p:nvPr/>
        </p:nvSpPr>
        <p:spPr bwMode="auto">
          <a:xfrm>
            <a:off x="5715000" y="22860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9462" name="Oval 22"/>
          <p:cNvSpPr>
            <a:spLocks noChangeArrowheads="1"/>
          </p:cNvSpPr>
          <p:nvPr/>
        </p:nvSpPr>
        <p:spPr bwMode="auto">
          <a:xfrm>
            <a:off x="6172200" y="28956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9463" name="Oval 23"/>
          <p:cNvSpPr>
            <a:spLocks noChangeArrowheads="1"/>
          </p:cNvSpPr>
          <p:nvPr/>
        </p:nvSpPr>
        <p:spPr bwMode="auto">
          <a:xfrm>
            <a:off x="5562600" y="36576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9464" name="Oval 24"/>
          <p:cNvSpPr>
            <a:spLocks noChangeArrowheads="1"/>
          </p:cNvSpPr>
          <p:nvPr/>
        </p:nvSpPr>
        <p:spPr bwMode="auto">
          <a:xfrm>
            <a:off x="1371600" y="3886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65" name="Oval 25"/>
          <p:cNvSpPr>
            <a:spLocks noChangeArrowheads="1"/>
          </p:cNvSpPr>
          <p:nvPr/>
        </p:nvSpPr>
        <p:spPr bwMode="auto">
          <a:xfrm>
            <a:off x="1676400" y="43434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66" name="Oval 26"/>
          <p:cNvSpPr>
            <a:spLocks noChangeArrowheads="1"/>
          </p:cNvSpPr>
          <p:nvPr/>
        </p:nvSpPr>
        <p:spPr bwMode="auto">
          <a:xfrm>
            <a:off x="1828800" y="49530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67" name="Oval 27"/>
          <p:cNvSpPr>
            <a:spLocks noChangeArrowheads="1"/>
          </p:cNvSpPr>
          <p:nvPr/>
        </p:nvSpPr>
        <p:spPr bwMode="auto">
          <a:xfrm>
            <a:off x="2362200" y="48768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68" name="Oval 28"/>
          <p:cNvSpPr>
            <a:spLocks noChangeArrowheads="1"/>
          </p:cNvSpPr>
          <p:nvPr/>
        </p:nvSpPr>
        <p:spPr bwMode="auto">
          <a:xfrm>
            <a:off x="2590800" y="4267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69" name="Oval 29"/>
          <p:cNvSpPr>
            <a:spLocks noChangeArrowheads="1"/>
          </p:cNvSpPr>
          <p:nvPr/>
        </p:nvSpPr>
        <p:spPr bwMode="auto">
          <a:xfrm>
            <a:off x="2819400" y="3505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70" name="Oval 30"/>
          <p:cNvSpPr>
            <a:spLocks noChangeArrowheads="1"/>
          </p:cNvSpPr>
          <p:nvPr/>
        </p:nvSpPr>
        <p:spPr bwMode="auto">
          <a:xfrm>
            <a:off x="3505200" y="39624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71" name="Oval 31"/>
          <p:cNvSpPr>
            <a:spLocks noChangeArrowheads="1"/>
          </p:cNvSpPr>
          <p:nvPr/>
        </p:nvSpPr>
        <p:spPr bwMode="auto">
          <a:xfrm>
            <a:off x="3048000" y="30480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72" name="Oval 32"/>
          <p:cNvSpPr>
            <a:spLocks noChangeArrowheads="1"/>
          </p:cNvSpPr>
          <p:nvPr/>
        </p:nvSpPr>
        <p:spPr bwMode="auto">
          <a:xfrm>
            <a:off x="2819400" y="25908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73" name="Oval 33"/>
          <p:cNvSpPr>
            <a:spLocks noChangeArrowheads="1"/>
          </p:cNvSpPr>
          <p:nvPr/>
        </p:nvSpPr>
        <p:spPr bwMode="auto">
          <a:xfrm>
            <a:off x="3581400" y="30480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74" name="Oval 34"/>
          <p:cNvSpPr>
            <a:spLocks noChangeArrowheads="1"/>
          </p:cNvSpPr>
          <p:nvPr/>
        </p:nvSpPr>
        <p:spPr bwMode="auto">
          <a:xfrm>
            <a:off x="5029200" y="36576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75" name="Oval 35"/>
          <p:cNvSpPr>
            <a:spLocks noChangeArrowheads="1"/>
          </p:cNvSpPr>
          <p:nvPr/>
        </p:nvSpPr>
        <p:spPr bwMode="auto">
          <a:xfrm>
            <a:off x="4800600" y="2743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76" name="Oval 36"/>
          <p:cNvSpPr>
            <a:spLocks noChangeArrowheads="1"/>
          </p:cNvSpPr>
          <p:nvPr/>
        </p:nvSpPr>
        <p:spPr bwMode="auto">
          <a:xfrm>
            <a:off x="5410200" y="26670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77" name="Oval 37"/>
          <p:cNvSpPr>
            <a:spLocks noChangeArrowheads="1"/>
          </p:cNvSpPr>
          <p:nvPr/>
        </p:nvSpPr>
        <p:spPr bwMode="auto">
          <a:xfrm>
            <a:off x="5791200" y="3124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78" name="Oval 38"/>
          <p:cNvSpPr>
            <a:spLocks noChangeArrowheads="1"/>
          </p:cNvSpPr>
          <p:nvPr/>
        </p:nvSpPr>
        <p:spPr bwMode="auto">
          <a:xfrm>
            <a:off x="6248400" y="2362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79" name="Oval 39"/>
          <p:cNvSpPr>
            <a:spLocks noChangeArrowheads="1"/>
          </p:cNvSpPr>
          <p:nvPr/>
        </p:nvSpPr>
        <p:spPr bwMode="auto">
          <a:xfrm>
            <a:off x="6553200" y="32766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80" name="Oval 40"/>
          <p:cNvSpPr>
            <a:spLocks noChangeArrowheads="1"/>
          </p:cNvSpPr>
          <p:nvPr/>
        </p:nvSpPr>
        <p:spPr bwMode="auto">
          <a:xfrm>
            <a:off x="6781800" y="38100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81" name="Oval 41"/>
          <p:cNvSpPr>
            <a:spLocks noChangeArrowheads="1"/>
          </p:cNvSpPr>
          <p:nvPr/>
        </p:nvSpPr>
        <p:spPr bwMode="auto">
          <a:xfrm>
            <a:off x="7391400" y="38100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82" name="Oval 42"/>
          <p:cNvSpPr>
            <a:spLocks noChangeArrowheads="1"/>
          </p:cNvSpPr>
          <p:nvPr/>
        </p:nvSpPr>
        <p:spPr bwMode="auto">
          <a:xfrm>
            <a:off x="7391400" y="32766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83" name="Oval 43"/>
          <p:cNvSpPr>
            <a:spLocks noChangeArrowheads="1"/>
          </p:cNvSpPr>
          <p:nvPr/>
        </p:nvSpPr>
        <p:spPr bwMode="auto">
          <a:xfrm>
            <a:off x="7620000" y="2743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84" name="Oval 44"/>
          <p:cNvSpPr>
            <a:spLocks noChangeArrowheads="1"/>
          </p:cNvSpPr>
          <p:nvPr/>
        </p:nvSpPr>
        <p:spPr bwMode="auto">
          <a:xfrm>
            <a:off x="1219200" y="42672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85" name="Oval 45"/>
          <p:cNvSpPr>
            <a:spLocks noChangeArrowheads="1"/>
          </p:cNvSpPr>
          <p:nvPr/>
        </p:nvSpPr>
        <p:spPr bwMode="auto">
          <a:xfrm>
            <a:off x="1752600" y="38100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86" name="Oval 46"/>
          <p:cNvSpPr>
            <a:spLocks noChangeArrowheads="1"/>
          </p:cNvSpPr>
          <p:nvPr/>
        </p:nvSpPr>
        <p:spPr bwMode="auto">
          <a:xfrm>
            <a:off x="1219200" y="37338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87" name="Oval 47"/>
          <p:cNvSpPr>
            <a:spLocks noChangeArrowheads="1"/>
          </p:cNvSpPr>
          <p:nvPr/>
        </p:nvSpPr>
        <p:spPr bwMode="auto">
          <a:xfrm>
            <a:off x="1447800" y="46482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88" name="Oval 48"/>
          <p:cNvSpPr>
            <a:spLocks noChangeArrowheads="1"/>
          </p:cNvSpPr>
          <p:nvPr/>
        </p:nvSpPr>
        <p:spPr bwMode="auto">
          <a:xfrm>
            <a:off x="1524000" y="51054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89" name="Oval 49"/>
          <p:cNvSpPr>
            <a:spLocks noChangeArrowheads="1"/>
          </p:cNvSpPr>
          <p:nvPr/>
        </p:nvSpPr>
        <p:spPr bwMode="auto">
          <a:xfrm>
            <a:off x="1676400" y="54864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90" name="Oval 50"/>
          <p:cNvSpPr>
            <a:spLocks noChangeArrowheads="1"/>
          </p:cNvSpPr>
          <p:nvPr/>
        </p:nvSpPr>
        <p:spPr bwMode="auto">
          <a:xfrm>
            <a:off x="2514600" y="54864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91" name="Oval 51"/>
          <p:cNvSpPr>
            <a:spLocks noChangeArrowheads="1"/>
          </p:cNvSpPr>
          <p:nvPr/>
        </p:nvSpPr>
        <p:spPr bwMode="auto">
          <a:xfrm>
            <a:off x="2209800" y="51816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92" name="Oval 52"/>
          <p:cNvSpPr>
            <a:spLocks noChangeArrowheads="1"/>
          </p:cNvSpPr>
          <p:nvPr/>
        </p:nvSpPr>
        <p:spPr bwMode="auto">
          <a:xfrm>
            <a:off x="2895600" y="47244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93" name="Oval 53"/>
          <p:cNvSpPr>
            <a:spLocks noChangeArrowheads="1"/>
          </p:cNvSpPr>
          <p:nvPr/>
        </p:nvSpPr>
        <p:spPr bwMode="auto">
          <a:xfrm>
            <a:off x="2514600" y="35052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94" name="Oval 54"/>
          <p:cNvSpPr>
            <a:spLocks noChangeArrowheads="1"/>
          </p:cNvSpPr>
          <p:nvPr/>
        </p:nvSpPr>
        <p:spPr bwMode="auto">
          <a:xfrm>
            <a:off x="2895600" y="22860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95" name="Oval 55"/>
          <p:cNvSpPr>
            <a:spLocks noChangeArrowheads="1"/>
          </p:cNvSpPr>
          <p:nvPr/>
        </p:nvSpPr>
        <p:spPr bwMode="auto">
          <a:xfrm>
            <a:off x="2514600" y="27432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96" name="Oval 56"/>
          <p:cNvSpPr>
            <a:spLocks noChangeArrowheads="1"/>
          </p:cNvSpPr>
          <p:nvPr/>
        </p:nvSpPr>
        <p:spPr bwMode="auto">
          <a:xfrm>
            <a:off x="3276600" y="27432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97" name="Oval 57"/>
          <p:cNvSpPr>
            <a:spLocks noChangeArrowheads="1"/>
          </p:cNvSpPr>
          <p:nvPr/>
        </p:nvSpPr>
        <p:spPr bwMode="auto">
          <a:xfrm>
            <a:off x="4343400" y="36576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98" name="Oval 58"/>
          <p:cNvSpPr>
            <a:spLocks noChangeArrowheads="1"/>
          </p:cNvSpPr>
          <p:nvPr/>
        </p:nvSpPr>
        <p:spPr bwMode="auto">
          <a:xfrm>
            <a:off x="3810000" y="35814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9499" name="Oval 59"/>
          <p:cNvSpPr>
            <a:spLocks noChangeArrowheads="1"/>
          </p:cNvSpPr>
          <p:nvPr/>
        </p:nvSpPr>
        <p:spPr bwMode="auto">
          <a:xfrm>
            <a:off x="4495800" y="25908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00" name="Oval 60"/>
          <p:cNvSpPr>
            <a:spLocks noChangeArrowheads="1"/>
          </p:cNvSpPr>
          <p:nvPr/>
        </p:nvSpPr>
        <p:spPr bwMode="auto">
          <a:xfrm>
            <a:off x="4876800" y="19812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01" name="Oval 61"/>
          <p:cNvSpPr>
            <a:spLocks noChangeArrowheads="1"/>
          </p:cNvSpPr>
          <p:nvPr/>
        </p:nvSpPr>
        <p:spPr bwMode="auto">
          <a:xfrm>
            <a:off x="6629400" y="22860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02" name="Oval 62"/>
          <p:cNvSpPr>
            <a:spLocks noChangeArrowheads="1"/>
          </p:cNvSpPr>
          <p:nvPr/>
        </p:nvSpPr>
        <p:spPr bwMode="auto">
          <a:xfrm>
            <a:off x="5257800" y="42672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03" name="Oval 63"/>
          <p:cNvSpPr>
            <a:spLocks noChangeArrowheads="1"/>
          </p:cNvSpPr>
          <p:nvPr/>
        </p:nvSpPr>
        <p:spPr bwMode="auto">
          <a:xfrm>
            <a:off x="6400800" y="36576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04" name="Oval 64"/>
          <p:cNvSpPr>
            <a:spLocks noChangeArrowheads="1"/>
          </p:cNvSpPr>
          <p:nvPr/>
        </p:nvSpPr>
        <p:spPr bwMode="auto">
          <a:xfrm>
            <a:off x="6629400" y="41148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05" name="Oval 65"/>
          <p:cNvSpPr>
            <a:spLocks noChangeArrowheads="1"/>
          </p:cNvSpPr>
          <p:nvPr/>
        </p:nvSpPr>
        <p:spPr bwMode="auto">
          <a:xfrm>
            <a:off x="7010400" y="44196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06" name="Oval 66"/>
          <p:cNvSpPr>
            <a:spLocks noChangeArrowheads="1"/>
          </p:cNvSpPr>
          <p:nvPr/>
        </p:nvSpPr>
        <p:spPr bwMode="auto">
          <a:xfrm>
            <a:off x="7696200" y="42672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07" name="Oval 67"/>
          <p:cNvSpPr>
            <a:spLocks noChangeArrowheads="1"/>
          </p:cNvSpPr>
          <p:nvPr/>
        </p:nvSpPr>
        <p:spPr bwMode="auto">
          <a:xfrm>
            <a:off x="7848600" y="35814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08" name="Oval 68"/>
          <p:cNvSpPr>
            <a:spLocks noChangeArrowheads="1"/>
          </p:cNvSpPr>
          <p:nvPr/>
        </p:nvSpPr>
        <p:spPr bwMode="auto">
          <a:xfrm>
            <a:off x="8077200" y="28956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09" name="Oval 69"/>
          <p:cNvSpPr>
            <a:spLocks noChangeArrowheads="1"/>
          </p:cNvSpPr>
          <p:nvPr/>
        </p:nvSpPr>
        <p:spPr bwMode="auto">
          <a:xfrm>
            <a:off x="7467600" y="27432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10" name="Oval 70"/>
          <p:cNvSpPr>
            <a:spLocks noChangeArrowheads="1"/>
          </p:cNvSpPr>
          <p:nvPr/>
        </p:nvSpPr>
        <p:spPr bwMode="auto">
          <a:xfrm>
            <a:off x="8382000" y="22860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11" name="Oval 71"/>
          <p:cNvSpPr>
            <a:spLocks noChangeArrowheads="1"/>
          </p:cNvSpPr>
          <p:nvPr/>
        </p:nvSpPr>
        <p:spPr bwMode="auto">
          <a:xfrm>
            <a:off x="7924800" y="16764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12" name="Oval 72"/>
          <p:cNvSpPr>
            <a:spLocks noChangeArrowheads="1"/>
          </p:cNvSpPr>
          <p:nvPr/>
        </p:nvSpPr>
        <p:spPr bwMode="auto">
          <a:xfrm>
            <a:off x="685800" y="38100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13" name="Oval 73"/>
          <p:cNvSpPr>
            <a:spLocks noChangeArrowheads="1"/>
          </p:cNvSpPr>
          <p:nvPr/>
        </p:nvSpPr>
        <p:spPr bwMode="auto">
          <a:xfrm>
            <a:off x="1143000" y="32004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14" name="WordArt 74"/>
          <p:cNvSpPr>
            <a:spLocks noChangeArrowheads="1" noChangeShapeType="1" noTextEdit="1"/>
          </p:cNvSpPr>
          <p:nvPr/>
        </p:nvSpPr>
        <p:spPr bwMode="auto">
          <a:xfrm>
            <a:off x="228600" y="914400"/>
            <a:ext cx="2209800" cy="47625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99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Phosphorus</a:t>
            </a:r>
          </a:p>
        </p:txBody>
      </p:sp>
      <p:sp>
        <p:nvSpPr>
          <p:cNvPr id="189515" name="WordArt 75"/>
          <p:cNvSpPr>
            <a:spLocks noChangeArrowheads="1" noChangeShapeType="1" noTextEdit="1"/>
          </p:cNvSpPr>
          <p:nvPr/>
        </p:nvSpPr>
        <p:spPr bwMode="auto">
          <a:xfrm>
            <a:off x="2743200" y="838200"/>
            <a:ext cx="1828800" cy="53340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CC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Oxygen</a:t>
            </a:r>
          </a:p>
        </p:txBody>
      </p:sp>
      <p:sp>
        <p:nvSpPr>
          <p:cNvPr id="189516" name="WordArt 76"/>
          <p:cNvSpPr>
            <a:spLocks noChangeArrowheads="1" noChangeShapeType="1" noTextEdit="1"/>
          </p:cNvSpPr>
          <p:nvPr/>
        </p:nvSpPr>
        <p:spPr bwMode="auto">
          <a:xfrm>
            <a:off x="4800600" y="914400"/>
            <a:ext cx="1762125" cy="47625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66FF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Nitrogen</a:t>
            </a:r>
          </a:p>
        </p:txBody>
      </p:sp>
      <p:sp>
        <p:nvSpPr>
          <p:cNvPr id="189517" name="WordArt 77"/>
          <p:cNvSpPr>
            <a:spLocks noChangeArrowheads="1" noChangeShapeType="1" noTextEdit="1"/>
          </p:cNvSpPr>
          <p:nvPr/>
        </p:nvSpPr>
        <p:spPr bwMode="auto">
          <a:xfrm>
            <a:off x="6705600" y="838200"/>
            <a:ext cx="1466850" cy="49530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Carbon</a:t>
            </a:r>
          </a:p>
        </p:txBody>
      </p:sp>
      <p:sp>
        <p:nvSpPr>
          <p:cNvPr id="189518" name="WordArt 78"/>
          <p:cNvSpPr>
            <a:spLocks noChangeArrowheads="1" noChangeShapeType="1" noTextEdit="1"/>
          </p:cNvSpPr>
          <p:nvPr/>
        </p:nvSpPr>
        <p:spPr bwMode="auto">
          <a:xfrm>
            <a:off x="5257800" y="1447800"/>
            <a:ext cx="2381250" cy="64770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chemeClr val="hlink"/>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Hydrogen</a:t>
            </a:r>
          </a:p>
        </p:txBody>
      </p:sp>
      <p:pic>
        <p:nvPicPr>
          <p:cNvPr id="79" name="Picture 2" descr="https://encrypted-tbn0.gstatic.com/images?q=tbn:ANd9GcQ4VhCuAw4SNCCShfeAhh0oj7xwjAz5OZ7wkZwOBacQ2BeildNf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760" y="1524000"/>
            <a:ext cx="1121735" cy="112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57530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2707" name="Rectangle 3"/>
          <p:cNvSpPr>
            <a:spLocks noGrp="1" noChangeArrowheads="1"/>
          </p:cNvSpPr>
          <p:nvPr>
            <p:ph type="body" idx="4294967295"/>
          </p:nvPr>
        </p:nvSpPr>
        <p:spPr>
          <a:xfrm>
            <a:off x="457200" y="228600"/>
            <a:ext cx="8229600" cy="5902325"/>
          </a:xfrm>
        </p:spPr>
        <p:txBody>
          <a:bodyPr/>
          <a:lstStyle/>
          <a:p>
            <a:pPr eaLnBrk="1" hangingPunct="1">
              <a:defRPr/>
            </a:pPr>
            <a:r>
              <a:rPr lang="en-US" smtClean="0">
                <a:effectLst>
                  <a:outerShdw blurRad="38100" dist="38100" dir="2700000" algn="tl">
                    <a:srgbClr val="336699"/>
                  </a:outerShdw>
                </a:effectLst>
              </a:rPr>
              <a:t>Nucleic Acids –  </a:t>
            </a:r>
            <a:r>
              <a:rPr lang="en-US" smtClean="0">
                <a:solidFill>
                  <a:srgbClr val="9966FF"/>
                </a:solidFill>
                <a:effectLst>
                  <a:outerShdw blurRad="38100" dist="38100" dir="2700000" algn="tl">
                    <a:srgbClr val="FFFFFF"/>
                  </a:outerShdw>
                </a:effectLst>
              </a:rPr>
              <a:t>P</a:t>
            </a:r>
            <a:r>
              <a:rPr lang="en-US" smtClean="0">
                <a:effectLst>
                  <a:outerShdw blurRad="38100" dist="38100" dir="2700000" algn="tl">
                    <a:srgbClr val="336699"/>
                  </a:outerShdw>
                </a:effectLst>
              </a:rPr>
              <a:t> </a:t>
            </a:r>
            <a:r>
              <a:rPr lang="en-US" smtClean="0">
                <a:solidFill>
                  <a:srgbClr val="FF0000"/>
                </a:solidFill>
                <a:effectLst>
                  <a:outerShdw blurRad="38100" dist="38100" dir="2700000" algn="tl">
                    <a:srgbClr val="FFFFFF"/>
                  </a:outerShdw>
                </a:effectLst>
              </a:rPr>
              <a:t>O</a:t>
            </a:r>
            <a:r>
              <a:rPr lang="en-US" smtClean="0">
                <a:effectLst>
                  <a:outerShdw blurRad="38100" dist="38100" dir="2700000" algn="tl">
                    <a:srgbClr val="336699"/>
                  </a:outerShdw>
                </a:effectLst>
              </a:rPr>
              <a:t> </a:t>
            </a:r>
            <a:r>
              <a:rPr lang="en-US" smtClean="0">
                <a:solidFill>
                  <a:srgbClr val="66FF99"/>
                </a:solidFill>
                <a:effectLst>
                  <a:outerShdw blurRad="38100" dist="38100" dir="2700000" algn="tl">
                    <a:srgbClr val="FFFFFF"/>
                  </a:outerShdw>
                </a:effectLst>
              </a:rPr>
              <a:t>N</a:t>
            </a:r>
            <a:r>
              <a:rPr lang="en-US" smtClean="0">
                <a:effectLst>
                  <a:outerShdw blurRad="38100" dist="38100" dir="2700000" algn="tl">
                    <a:srgbClr val="336699"/>
                  </a:outerShdw>
                </a:effectLst>
              </a:rPr>
              <a:t> </a:t>
            </a:r>
            <a:r>
              <a:rPr lang="en-US" smtClean="0">
                <a:solidFill>
                  <a:srgbClr val="FF9900"/>
                </a:solidFill>
                <a:effectLst>
                  <a:outerShdw blurRad="38100" dist="38100" dir="2700000" algn="tl">
                    <a:srgbClr val="FFFFFF"/>
                  </a:outerShdw>
                </a:effectLst>
              </a:rPr>
              <a:t>C</a:t>
            </a:r>
            <a:r>
              <a:rPr lang="en-US" smtClean="0">
                <a:effectLst>
                  <a:outerShdw blurRad="38100" dist="38100" dir="2700000" algn="tl">
                    <a:srgbClr val="336699"/>
                  </a:outerShdw>
                </a:effectLst>
              </a:rPr>
              <a:t> </a:t>
            </a:r>
            <a:r>
              <a:rPr lang="en-US" smtClean="0">
                <a:solidFill>
                  <a:schemeClr val="hlink"/>
                </a:solidFill>
                <a:effectLst>
                  <a:outerShdw blurRad="38100" dist="38100" dir="2700000" algn="tl">
                    <a:srgbClr val="FFFFFF"/>
                  </a:outerShdw>
                </a:effectLst>
              </a:rPr>
              <a:t>H</a:t>
            </a:r>
            <a:r>
              <a:rPr lang="en-US" smtClean="0">
                <a:effectLst>
                  <a:outerShdw blurRad="38100" dist="38100" dir="2700000" algn="tl">
                    <a:srgbClr val="336699"/>
                  </a:outerShdw>
                </a:effectLst>
              </a:rPr>
              <a:t> (Nucleotide)</a:t>
            </a:r>
          </a:p>
        </p:txBody>
      </p:sp>
      <p:pic>
        <p:nvPicPr>
          <p:cNvPr id="18944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0"/>
            <a:ext cx="8991600" cy="579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4582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pitchFamily="34" charset="0"/>
            </a:endParaRPr>
          </a:p>
        </p:txBody>
      </p:sp>
      <p:sp>
        <p:nvSpPr>
          <p:cNvPr id="189445" name="Oval 5"/>
          <p:cNvSpPr>
            <a:spLocks noChangeArrowheads="1"/>
          </p:cNvSpPr>
          <p:nvPr/>
        </p:nvSpPr>
        <p:spPr bwMode="auto">
          <a:xfrm>
            <a:off x="762000" y="3352800"/>
            <a:ext cx="685800" cy="685800"/>
          </a:xfrm>
          <a:prstGeom prst="ellipse">
            <a:avLst/>
          </a:prstGeom>
          <a:solidFill>
            <a:srgbClr val="9966FF">
              <a:alpha val="43921"/>
            </a:srgbClr>
          </a:solidFill>
          <a:ln w="38100">
            <a:solidFill>
              <a:srgbClr val="9966FF"/>
            </a:solidFill>
            <a:round/>
            <a:headEnd/>
            <a:tailEnd/>
          </a:ln>
        </p:spPr>
        <p:txBody>
          <a:bodyPr wrap="none" anchor="ctr"/>
          <a:lstStyle/>
          <a:p>
            <a:endParaRPr lang="en-US"/>
          </a:p>
        </p:txBody>
      </p:sp>
      <p:sp>
        <p:nvSpPr>
          <p:cNvPr id="189446" name="Oval 6"/>
          <p:cNvSpPr>
            <a:spLocks noChangeArrowheads="1"/>
          </p:cNvSpPr>
          <p:nvPr/>
        </p:nvSpPr>
        <p:spPr bwMode="auto">
          <a:xfrm>
            <a:off x="8001000" y="1828800"/>
            <a:ext cx="685800" cy="685800"/>
          </a:xfrm>
          <a:prstGeom prst="ellipse">
            <a:avLst/>
          </a:prstGeom>
          <a:solidFill>
            <a:srgbClr val="9966FF">
              <a:alpha val="43921"/>
            </a:srgbClr>
          </a:solidFill>
          <a:ln w="38100">
            <a:solidFill>
              <a:srgbClr val="9966FF"/>
            </a:solidFill>
            <a:round/>
            <a:headEnd/>
            <a:tailEnd/>
          </a:ln>
        </p:spPr>
        <p:txBody>
          <a:bodyPr wrap="none" anchor="ctr"/>
          <a:lstStyle/>
          <a:p>
            <a:endParaRPr lang="en-US"/>
          </a:p>
        </p:txBody>
      </p:sp>
      <p:sp>
        <p:nvSpPr>
          <p:cNvPr id="189447" name="Oval 7"/>
          <p:cNvSpPr>
            <a:spLocks noChangeArrowheads="1"/>
          </p:cNvSpPr>
          <p:nvPr/>
        </p:nvSpPr>
        <p:spPr bwMode="auto">
          <a:xfrm>
            <a:off x="1447800" y="2895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48" name="Oval 8"/>
          <p:cNvSpPr>
            <a:spLocks noChangeArrowheads="1"/>
          </p:cNvSpPr>
          <p:nvPr/>
        </p:nvSpPr>
        <p:spPr bwMode="auto">
          <a:xfrm>
            <a:off x="381000" y="2895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49" name="Oval 9"/>
          <p:cNvSpPr>
            <a:spLocks noChangeArrowheads="1"/>
          </p:cNvSpPr>
          <p:nvPr/>
        </p:nvSpPr>
        <p:spPr bwMode="auto">
          <a:xfrm>
            <a:off x="304800" y="39624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50" name="Oval 10"/>
          <p:cNvSpPr>
            <a:spLocks noChangeArrowheads="1"/>
          </p:cNvSpPr>
          <p:nvPr/>
        </p:nvSpPr>
        <p:spPr bwMode="auto">
          <a:xfrm>
            <a:off x="1295400" y="56388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51" name="Oval 11"/>
          <p:cNvSpPr>
            <a:spLocks noChangeArrowheads="1"/>
          </p:cNvSpPr>
          <p:nvPr/>
        </p:nvSpPr>
        <p:spPr bwMode="auto">
          <a:xfrm>
            <a:off x="2133600" y="4038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52" name="Oval 12"/>
          <p:cNvSpPr>
            <a:spLocks noChangeArrowheads="1"/>
          </p:cNvSpPr>
          <p:nvPr/>
        </p:nvSpPr>
        <p:spPr bwMode="auto">
          <a:xfrm>
            <a:off x="3810000" y="25908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53" name="Oval 13"/>
          <p:cNvSpPr>
            <a:spLocks noChangeArrowheads="1"/>
          </p:cNvSpPr>
          <p:nvPr/>
        </p:nvSpPr>
        <p:spPr bwMode="auto">
          <a:xfrm>
            <a:off x="3810000" y="43434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54" name="Oval 14"/>
          <p:cNvSpPr>
            <a:spLocks noChangeArrowheads="1"/>
          </p:cNvSpPr>
          <p:nvPr/>
        </p:nvSpPr>
        <p:spPr bwMode="auto">
          <a:xfrm>
            <a:off x="7696200" y="45720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55" name="Oval 15"/>
          <p:cNvSpPr>
            <a:spLocks noChangeArrowheads="1"/>
          </p:cNvSpPr>
          <p:nvPr/>
        </p:nvSpPr>
        <p:spPr bwMode="auto">
          <a:xfrm>
            <a:off x="7010400" y="2895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56" name="Oval 16"/>
          <p:cNvSpPr>
            <a:spLocks noChangeArrowheads="1"/>
          </p:cNvSpPr>
          <p:nvPr/>
        </p:nvSpPr>
        <p:spPr bwMode="auto">
          <a:xfrm>
            <a:off x="7620000" y="21336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57" name="Oval 17"/>
          <p:cNvSpPr>
            <a:spLocks noChangeArrowheads="1"/>
          </p:cNvSpPr>
          <p:nvPr/>
        </p:nvSpPr>
        <p:spPr bwMode="auto">
          <a:xfrm>
            <a:off x="8305800" y="1447800"/>
            <a:ext cx="685800" cy="685800"/>
          </a:xfrm>
          <a:prstGeom prst="ellipse">
            <a:avLst/>
          </a:prstGeom>
          <a:solidFill>
            <a:srgbClr val="FF0000">
              <a:alpha val="43921"/>
            </a:srgbClr>
          </a:solidFill>
          <a:ln w="38100">
            <a:solidFill>
              <a:srgbClr val="FF0000"/>
            </a:solidFill>
            <a:round/>
            <a:headEnd/>
            <a:tailEnd/>
          </a:ln>
        </p:spPr>
        <p:txBody>
          <a:bodyPr wrap="none" anchor="ctr"/>
          <a:lstStyle/>
          <a:p>
            <a:endParaRPr lang="en-US"/>
          </a:p>
        </p:txBody>
      </p:sp>
      <p:sp>
        <p:nvSpPr>
          <p:cNvPr id="189458" name="Oval 18"/>
          <p:cNvSpPr>
            <a:spLocks noChangeArrowheads="1"/>
          </p:cNvSpPr>
          <p:nvPr/>
        </p:nvSpPr>
        <p:spPr bwMode="auto">
          <a:xfrm>
            <a:off x="2895600" y="40386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9459" name="Oval 19"/>
          <p:cNvSpPr>
            <a:spLocks noChangeArrowheads="1"/>
          </p:cNvSpPr>
          <p:nvPr/>
        </p:nvSpPr>
        <p:spPr bwMode="auto">
          <a:xfrm>
            <a:off x="4648200" y="33528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9460" name="Oval 20"/>
          <p:cNvSpPr>
            <a:spLocks noChangeArrowheads="1"/>
          </p:cNvSpPr>
          <p:nvPr/>
        </p:nvSpPr>
        <p:spPr bwMode="auto">
          <a:xfrm>
            <a:off x="4648200" y="22860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9461" name="Oval 21"/>
          <p:cNvSpPr>
            <a:spLocks noChangeArrowheads="1"/>
          </p:cNvSpPr>
          <p:nvPr/>
        </p:nvSpPr>
        <p:spPr bwMode="auto">
          <a:xfrm>
            <a:off x="5715000" y="22860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9462" name="Oval 22"/>
          <p:cNvSpPr>
            <a:spLocks noChangeArrowheads="1"/>
          </p:cNvSpPr>
          <p:nvPr/>
        </p:nvSpPr>
        <p:spPr bwMode="auto">
          <a:xfrm>
            <a:off x="6172200" y="28956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9463" name="Oval 23"/>
          <p:cNvSpPr>
            <a:spLocks noChangeArrowheads="1"/>
          </p:cNvSpPr>
          <p:nvPr/>
        </p:nvSpPr>
        <p:spPr bwMode="auto">
          <a:xfrm>
            <a:off x="5562600" y="36576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9464" name="Oval 24"/>
          <p:cNvSpPr>
            <a:spLocks noChangeArrowheads="1"/>
          </p:cNvSpPr>
          <p:nvPr/>
        </p:nvSpPr>
        <p:spPr bwMode="auto">
          <a:xfrm>
            <a:off x="1371600" y="3886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65" name="Oval 25"/>
          <p:cNvSpPr>
            <a:spLocks noChangeArrowheads="1"/>
          </p:cNvSpPr>
          <p:nvPr/>
        </p:nvSpPr>
        <p:spPr bwMode="auto">
          <a:xfrm>
            <a:off x="1676400" y="43434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66" name="Oval 26"/>
          <p:cNvSpPr>
            <a:spLocks noChangeArrowheads="1"/>
          </p:cNvSpPr>
          <p:nvPr/>
        </p:nvSpPr>
        <p:spPr bwMode="auto">
          <a:xfrm>
            <a:off x="1828800" y="49530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67" name="Oval 27"/>
          <p:cNvSpPr>
            <a:spLocks noChangeArrowheads="1"/>
          </p:cNvSpPr>
          <p:nvPr/>
        </p:nvSpPr>
        <p:spPr bwMode="auto">
          <a:xfrm>
            <a:off x="2362200" y="48768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68" name="Oval 28"/>
          <p:cNvSpPr>
            <a:spLocks noChangeArrowheads="1"/>
          </p:cNvSpPr>
          <p:nvPr/>
        </p:nvSpPr>
        <p:spPr bwMode="auto">
          <a:xfrm>
            <a:off x="2590800" y="4267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69" name="Oval 29"/>
          <p:cNvSpPr>
            <a:spLocks noChangeArrowheads="1"/>
          </p:cNvSpPr>
          <p:nvPr/>
        </p:nvSpPr>
        <p:spPr bwMode="auto">
          <a:xfrm>
            <a:off x="2819400" y="3505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70" name="Oval 30"/>
          <p:cNvSpPr>
            <a:spLocks noChangeArrowheads="1"/>
          </p:cNvSpPr>
          <p:nvPr/>
        </p:nvSpPr>
        <p:spPr bwMode="auto">
          <a:xfrm>
            <a:off x="3505200" y="39624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71" name="Oval 31"/>
          <p:cNvSpPr>
            <a:spLocks noChangeArrowheads="1"/>
          </p:cNvSpPr>
          <p:nvPr/>
        </p:nvSpPr>
        <p:spPr bwMode="auto">
          <a:xfrm>
            <a:off x="3048000" y="30480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72" name="Oval 32"/>
          <p:cNvSpPr>
            <a:spLocks noChangeArrowheads="1"/>
          </p:cNvSpPr>
          <p:nvPr/>
        </p:nvSpPr>
        <p:spPr bwMode="auto">
          <a:xfrm>
            <a:off x="2819400" y="25908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73" name="Oval 33"/>
          <p:cNvSpPr>
            <a:spLocks noChangeArrowheads="1"/>
          </p:cNvSpPr>
          <p:nvPr/>
        </p:nvSpPr>
        <p:spPr bwMode="auto">
          <a:xfrm>
            <a:off x="3581400" y="30480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74" name="Oval 34"/>
          <p:cNvSpPr>
            <a:spLocks noChangeArrowheads="1"/>
          </p:cNvSpPr>
          <p:nvPr/>
        </p:nvSpPr>
        <p:spPr bwMode="auto">
          <a:xfrm>
            <a:off x="5029200" y="36576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75" name="Oval 35"/>
          <p:cNvSpPr>
            <a:spLocks noChangeArrowheads="1"/>
          </p:cNvSpPr>
          <p:nvPr/>
        </p:nvSpPr>
        <p:spPr bwMode="auto">
          <a:xfrm>
            <a:off x="4800600" y="2743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76" name="Oval 36"/>
          <p:cNvSpPr>
            <a:spLocks noChangeArrowheads="1"/>
          </p:cNvSpPr>
          <p:nvPr/>
        </p:nvSpPr>
        <p:spPr bwMode="auto">
          <a:xfrm>
            <a:off x="5410200" y="26670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77" name="Oval 37"/>
          <p:cNvSpPr>
            <a:spLocks noChangeArrowheads="1"/>
          </p:cNvSpPr>
          <p:nvPr/>
        </p:nvSpPr>
        <p:spPr bwMode="auto">
          <a:xfrm>
            <a:off x="5791200" y="3124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78" name="Oval 38"/>
          <p:cNvSpPr>
            <a:spLocks noChangeArrowheads="1"/>
          </p:cNvSpPr>
          <p:nvPr/>
        </p:nvSpPr>
        <p:spPr bwMode="auto">
          <a:xfrm>
            <a:off x="6248400" y="2362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79" name="Oval 39"/>
          <p:cNvSpPr>
            <a:spLocks noChangeArrowheads="1"/>
          </p:cNvSpPr>
          <p:nvPr/>
        </p:nvSpPr>
        <p:spPr bwMode="auto">
          <a:xfrm>
            <a:off x="6553200" y="32766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80" name="Oval 40"/>
          <p:cNvSpPr>
            <a:spLocks noChangeArrowheads="1"/>
          </p:cNvSpPr>
          <p:nvPr/>
        </p:nvSpPr>
        <p:spPr bwMode="auto">
          <a:xfrm>
            <a:off x="6781800" y="38100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81" name="Oval 41"/>
          <p:cNvSpPr>
            <a:spLocks noChangeArrowheads="1"/>
          </p:cNvSpPr>
          <p:nvPr/>
        </p:nvSpPr>
        <p:spPr bwMode="auto">
          <a:xfrm>
            <a:off x="7391400" y="38100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82" name="Oval 42"/>
          <p:cNvSpPr>
            <a:spLocks noChangeArrowheads="1"/>
          </p:cNvSpPr>
          <p:nvPr/>
        </p:nvSpPr>
        <p:spPr bwMode="auto">
          <a:xfrm>
            <a:off x="7391400" y="32766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83" name="Oval 43"/>
          <p:cNvSpPr>
            <a:spLocks noChangeArrowheads="1"/>
          </p:cNvSpPr>
          <p:nvPr/>
        </p:nvSpPr>
        <p:spPr bwMode="auto">
          <a:xfrm>
            <a:off x="7620000" y="2743200"/>
            <a:ext cx="609600" cy="685800"/>
          </a:xfrm>
          <a:prstGeom prst="ellipse">
            <a:avLst/>
          </a:prstGeom>
          <a:solidFill>
            <a:srgbClr val="FF9900">
              <a:alpha val="43921"/>
            </a:srgbClr>
          </a:solidFill>
          <a:ln w="38100">
            <a:solidFill>
              <a:srgbClr val="FF9900"/>
            </a:solidFill>
            <a:round/>
            <a:headEnd/>
            <a:tailEnd/>
          </a:ln>
        </p:spPr>
        <p:txBody>
          <a:bodyPr wrap="none" anchor="ctr"/>
          <a:lstStyle/>
          <a:p>
            <a:endParaRPr lang="en-US"/>
          </a:p>
        </p:txBody>
      </p:sp>
      <p:sp>
        <p:nvSpPr>
          <p:cNvPr id="189484" name="Oval 44"/>
          <p:cNvSpPr>
            <a:spLocks noChangeArrowheads="1"/>
          </p:cNvSpPr>
          <p:nvPr/>
        </p:nvSpPr>
        <p:spPr bwMode="auto">
          <a:xfrm>
            <a:off x="1219200" y="42672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85" name="Oval 45"/>
          <p:cNvSpPr>
            <a:spLocks noChangeArrowheads="1"/>
          </p:cNvSpPr>
          <p:nvPr/>
        </p:nvSpPr>
        <p:spPr bwMode="auto">
          <a:xfrm>
            <a:off x="1752600" y="38100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86" name="Oval 46"/>
          <p:cNvSpPr>
            <a:spLocks noChangeArrowheads="1"/>
          </p:cNvSpPr>
          <p:nvPr/>
        </p:nvSpPr>
        <p:spPr bwMode="auto">
          <a:xfrm>
            <a:off x="1219200" y="37338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87" name="Oval 47"/>
          <p:cNvSpPr>
            <a:spLocks noChangeArrowheads="1"/>
          </p:cNvSpPr>
          <p:nvPr/>
        </p:nvSpPr>
        <p:spPr bwMode="auto">
          <a:xfrm>
            <a:off x="1447800" y="46482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88" name="Oval 48"/>
          <p:cNvSpPr>
            <a:spLocks noChangeArrowheads="1"/>
          </p:cNvSpPr>
          <p:nvPr/>
        </p:nvSpPr>
        <p:spPr bwMode="auto">
          <a:xfrm>
            <a:off x="1524000" y="51054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89" name="Oval 49"/>
          <p:cNvSpPr>
            <a:spLocks noChangeArrowheads="1"/>
          </p:cNvSpPr>
          <p:nvPr/>
        </p:nvSpPr>
        <p:spPr bwMode="auto">
          <a:xfrm>
            <a:off x="1676400" y="54864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90" name="Oval 50"/>
          <p:cNvSpPr>
            <a:spLocks noChangeArrowheads="1"/>
          </p:cNvSpPr>
          <p:nvPr/>
        </p:nvSpPr>
        <p:spPr bwMode="auto">
          <a:xfrm>
            <a:off x="2514600" y="54864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91" name="Oval 51"/>
          <p:cNvSpPr>
            <a:spLocks noChangeArrowheads="1"/>
          </p:cNvSpPr>
          <p:nvPr/>
        </p:nvSpPr>
        <p:spPr bwMode="auto">
          <a:xfrm>
            <a:off x="2209800" y="51816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92" name="Oval 52"/>
          <p:cNvSpPr>
            <a:spLocks noChangeArrowheads="1"/>
          </p:cNvSpPr>
          <p:nvPr/>
        </p:nvSpPr>
        <p:spPr bwMode="auto">
          <a:xfrm>
            <a:off x="2895600" y="47244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93" name="Oval 53"/>
          <p:cNvSpPr>
            <a:spLocks noChangeArrowheads="1"/>
          </p:cNvSpPr>
          <p:nvPr/>
        </p:nvSpPr>
        <p:spPr bwMode="auto">
          <a:xfrm>
            <a:off x="2514600" y="35052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94" name="Oval 54"/>
          <p:cNvSpPr>
            <a:spLocks noChangeArrowheads="1"/>
          </p:cNvSpPr>
          <p:nvPr/>
        </p:nvSpPr>
        <p:spPr bwMode="auto">
          <a:xfrm>
            <a:off x="2895600" y="22860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95" name="Oval 55"/>
          <p:cNvSpPr>
            <a:spLocks noChangeArrowheads="1"/>
          </p:cNvSpPr>
          <p:nvPr/>
        </p:nvSpPr>
        <p:spPr bwMode="auto">
          <a:xfrm>
            <a:off x="2514600" y="27432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96" name="Oval 56"/>
          <p:cNvSpPr>
            <a:spLocks noChangeArrowheads="1"/>
          </p:cNvSpPr>
          <p:nvPr/>
        </p:nvSpPr>
        <p:spPr bwMode="auto">
          <a:xfrm>
            <a:off x="3276600" y="27432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97" name="Oval 57"/>
          <p:cNvSpPr>
            <a:spLocks noChangeArrowheads="1"/>
          </p:cNvSpPr>
          <p:nvPr/>
        </p:nvSpPr>
        <p:spPr bwMode="auto">
          <a:xfrm>
            <a:off x="4343400" y="36576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498" name="Oval 58"/>
          <p:cNvSpPr>
            <a:spLocks noChangeArrowheads="1"/>
          </p:cNvSpPr>
          <p:nvPr/>
        </p:nvSpPr>
        <p:spPr bwMode="auto">
          <a:xfrm>
            <a:off x="3810000" y="3581400"/>
            <a:ext cx="685800" cy="685800"/>
          </a:xfrm>
          <a:prstGeom prst="ellipse">
            <a:avLst/>
          </a:prstGeom>
          <a:solidFill>
            <a:srgbClr val="66FF99">
              <a:alpha val="43921"/>
            </a:srgbClr>
          </a:solidFill>
          <a:ln w="38100">
            <a:solidFill>
              <a:srgbClr val="66FF99"/>
            </a:solidFill>
            <a:round/>
            <a:headEnd/>
            <a:tailEnd/>
          </a:ln>
        </p:spPr>
        <p:txBody>
          <a:bodyPr wrap="none" anchor="ctr"/>
          <a:lstStyle/>
          <a:p>
            <a:endParaRPr lang="en-US"/>
          </a:p>
        </p:txBody>
      </p:sp>
      <p:sp>
        <p:nvSpPr>
          <p:cNvPr id="189499" name="Oval 59"/>
          <p:cNvSpPr>
            <a:spLocks noChangeArrowheads="1"/>
          </p:cNvSpPr>
          <p:nvPr/>
        </p:nvSpPr>
        <p:spPr bwMode="auto">
          <a:xfrm>
            <a:off x="4495800" y="25908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00" name="Oval 60"/>
          <p:cNvSpPr>
            <a:spLocks noChangeArrowheads="1"/>
          </p:cNvSpPr>
          <p:nvPr/>
        </p:nvSpPr>
        <p:spPr bwMode="auto">
          <a:xfrm>
            <a:off x="4876800" y="19812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01" name="Oval 61"/>
          <p:cNvSpPr>
            <a:spLocks noChangeArrowheads="1"/>
          </p:cNvSpPr>
          <p:nvPr/>
        </p:nvSpPr>
        <p:spPr bwMode="auto">
          <a:xfrm>
            <a:off x="6629400" y="22860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02" name="Oval 62"/>
          <p:cNvSpPr>
            <a:spLocks noChangeArrowheads="1"/>
          </p:cNvSpPr>
          <p:nvPr/>
        </p:nvSpPr>
        <p:spPr bwMode="auto">
          <a:xfrm>
            <a:off x="5257800" y="42672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03" name="Oval 63"/>
          <p:cNvSpPr>
            <a:spLocks noChangeArrowheads="1"/>
          </p:cNvSpPr>
          <p:nvPr/>
        </p:nvSpPr>
        <p:spPr bwMode="auto">
          <a:xfrm>
            <a:off x="6400800" y="36576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04" name="Oval 64"/>
          <p:cNvSpPr>
            <a:spLocks noChangeArrowheads="1"/>
          </p:cNvSpPr>
          <p:nvPr/>
        </p:nvSpPr>
        <p:spPr bwMode="auto">
          <a:xfrm>
            <a:off x="6629400" y="41148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05" name="Oval 65"/>
          <p:cNvSpPr>
            <a:spLocks noChangeArrowheads="1"/>
          </p:cNvSpPr>
          <p:nvPr/>
        </p:nvSpPr>
        <p:spPr bwMode="auto">
          <a:xfrm>
            <a:off x="7010400" y="44196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06" name="Oval 66"/>
          <p:cNvSpPr>
            <a:spLocks noChangeArrowheads="1"/>
          </p:cNvSpPr>
          <p:nvPr/>
        </p:nvSpPr>
        <p:spPr bwMode="auto">
          <a:xfrm>
            <a:off x="7696200" y="42672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07" name="Oval 67"/>
          <p:cNvSpPr>
            <a:spLocks noChangeArrowheads="1"/>
          </p:cNvSpPr>
          <p:nvPr/>
        </p:nvSpPr>
        <p:spPr bwMode="auto">
          <a:xfrm>
            <a:off x="7848600" y="35814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08" name="Oval 68"/>
          <p:cNvSpPr>
            <a:spLocks noChangeArrowheads="1"/>
          </p:cNvSpPr>
          <p:nvPr/>
        </p:nvSpPr>
        <p:spPr bwMode="auto">
          <a:xfrm>
            <a:off x="8077200" y="28956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09" name="Oval 69"/>
          <p:cNvSpPr>
            <a:spLocks noChangeArrowheads="1"/>
          </p:cNvSpPr>
          <p:nvPr/>
        </p:nvSpPr>
        <p:spPr bwMode="auto">
          <a:xfrm>
            <a:off x="7467600" y="27432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10" name="Oval 70"/>
          <p:cNvSpPr>
            <a:spLocks noChangeArrowheads="1"/>
          </p:cNvSpPr>
          <p:nvPr/>
        </p:nvSpPr>
        <p:spPr bwMode="auto">
          <a:xfrm>
            <a:off x="8382000" y="22860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11" name="Oval 71"/>
          <p:cNvSpPr>
            <a:spLocks noChangeArrowheads="1"/>
          </p:cNvSpPr>
          <p:nvPr/>
        </p:nvSpPr>
        <p:spPr bwMode="auto">
          <a:xfrm>
            <a:off x="7924800" y="16764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12" name="Oval 72"/>
          <p:cNvSpPr>
            <a:spLocks noChangeArrowheads="1"/>
          </p:cNvSpPr>
          <p:nvPr/>
        </p:nvSpPr>
        <p:spPr bwMode="auto">
          <a:xfrm>
            <a:off x="685800" y="38100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13" name="Oval 73"/>
          <p:cNvSpPr>
            <a:spLocks noChangeArrowheads="1"/>
          </p:cNvSpPr>
          <p:nvPr/>
        </p:nvSpPr>
        <p:spPr bwMode="auto">
          <a:xfrm>
            <a:off x="1143000" y="3200400"/>
            <a:ext cx="381000" cy="381000"/>
          </a:xfrm>
          <a:prstGeom prst="ellipse">
            <a:avLst/>
          </a:prstGeom>
          <a:solidFill>
            <a:schemeClr val="hlink">
              <a:alpha val="43921"/>
            </a:schemeClr>
          </a:solidFill>
          <a:ln w="38100">
            <a:solidFill>
              <a:srgbClr val="00FFFF"/>
            </a:solidFill>
            <a:round/>
            <a:headEnd/>
            <a:tailEnd/>
          </a:ln>
        </p:spPr>
        <p:txBody>
          <a:bodyPr wrap="none" anchor="ctr"/>
          <a:lstStyle/>
          <a:p>
            <a:endParaRPr lang="en-US"/>
          </a:p>
        </p:txBody>
      </p:sp>
      <p:sp>
        <p:nvSpPr>
          <p:cNvPr id="189514" name="WordArt 74"/>
          <p:cNvSpPr>
            <a:spLocks noChangeArrowheads="1" noChangeShapeType="1" noTextEdit="1"/>
          </p:cNvSpPr>
          <p:nvPr/>
        </p:nvSpPr>
        <p:spPr bwMode="auto">
          <a:xfrm>
            <a:off x="228600" y="914400"/>
            <a:ext cx="2209800" cy="47625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99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Phosphorus</a:t>
            </a:r>
          </a:p>
        </p:txBody>
      </p:sp>
      <p:sp>
        <p:nvSpPr>
          <p:cNvPr id="189515" name="WordArt 75"/>
          <p:cNvSpPr>
            <a:spLocks noChangeArrowheads="1" noChangeShapeType="1" noTextEdit="1"/>
          </p:cNvSpPr>
          <p:nvPr/>
        </p:nvSpPr>
        <p:spPr bwMode="auto">
          <a:xfrm>
            <a:off x="2743200" y="838200"/>
            <a:ext cx="1828800" cy="53340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CC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Oxygen</a:t>
            </a:r>
          </a:p>
        </p:txBody>
      </p:sp>
      <p:sp>
        <p:nvSpPr>
          <p:cNvPr id="189516" name="WordArt 76"/>
          <p:cNvSpPr>
            <a:spLocks noChangeArrowheads="1" noChangeShapeType="1" noTextEdit="1"/>
          </p:cNvSpPr>
          <p:nvPr/>
        </p:nvSpPr>
        <p:spPr bwMode="auto">
          <a:xfrm>
            <a:off x="4800600" y="914400"/>
            <a:ext cx="1762125" cy="47625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66FF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Nitrogen</a:t>
            </a:r>
          </a:p>
        </p:txBody>
      </p:sp>
      <p:sp>
        <p:nvSpPr>
          <p:cNvPr id="189517" name="WordArt 77"/>
          <p:cNvSpPr>
            <a:spLocks noChangeArrowheads="1" noChangeShapeType="1" noTextEdit="1"/>
          </p:cNvSpPr>
          <p:nvPr/>
        </p:nvSpPr>
        <p:spPr bwMode="auto">
          <a:xfrm>
            <a:off x="6705600" y="838200"/>
            <a:ext cx="1466850" cy="49530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Carbon</a:t>
            </a:r>
          </a:p>
        </p:txBody>
      </p:sp>
      <p:sp>
        <p:nvSpPr>
          <p:cNvPr id="189518" name="WordArt 78"/>
          <p:cNvSpPr>
            <a:spLocks noChangeArrowheads="1" noChangeShapeType="1" noTextEdit="1"/>
          </p:cNvSpPr>
          <p:nvPr/>
        </p:nvSpPr>
        <p:spPr bwMode="auto">
          <a:xfrm>
            <a:off x="5257800" y="1447800"/>
            <a:ext cx="2381250" cy="647700"/>
          </a:xfrm>
          <a:prstGeom prst="rect">
            <a:avLst/>
          </a:prstGeom>
        </p:spPr>
        <p:txBody>
          <a:bodyPr wrap="none" fromWordArt="1">
            <a:prstTxWarp prst="textPlain">
              <a:avLst>
                <a:gd name="adj" fmla="val 50000"/>
              </a:avLst>
            </a:prstTxWarp>
          </a:bodyPr>
          <a:lstStyle/>
          <a:p>
            <a:pPr algn="ctr">
              <a:buFontTx/>
              <a:buNone/>
            </a:pPr>
            <a:r>
              <a:rPr lang="en-US" sz="3600" kern="10" spc="720">
                <a:ln w="9525">
                  <a:solidFill>
                    <a:schemeClr val="hlink"/>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Hydrogen</a:t>
            </a:r>
          </a:p>
        </p:txBody>
      </p:sp>
      <p:pic>
        <p:nvPicPr>
          <p:cNvPr id="79" name="Picture 2" descr="https://encrypted-tbn0.gstatic.com/images?q=tbn:ANd9GcQ4VhCuAw4SNCCShfeAhh0oj7xwjAz5OZ7wkZwOBacQ2BeildNf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760" y="1524000"/>
            <a:ext cx="1121735" cy="112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51224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347" name="Rectangle 3"/>
          <p:cNvSpPr>
            <a:spLocks noGrp="1" noChangeArrowheads="1"/>
          </p:cNvSpPr>
          <p:nvPr>
            <p:ph type="body" idx="1"/>
          </p:nvPr>
        </p:nvSpPr>
        <p:spPr>
          <a:xfrm>
            <a:off x="457200" y="228600"/>
            <a:ext cx="8077200" cy="5902325"/>
          </a:xfrm>
        </p:spPr>
        <p:txBody>
          <a:bodyPr/>
          <a:lstStyle/>
          <a:p>
            <a:pPr eaLnBrk="1" hangingPunct="1">
              <a:defRPr/>
            </a:pPr>
            <a:r>
              <a:rPr lang="en-US" dirty="0" smtClean="0"/>
              <a:t>There are four different types of nitrogen bases found in DNA.  Name them? </a:t>
            </a:r>
          </a:p>
          <a:p>
            <a:pPr eaLnBrk="1" hangingPunct="1">
              <a:defRPr/>
            </a:pPr>
            <a:endParaRPr lang="en-US" dirty="0" smtClean="0"/>
          </a:p>
          <a:p>
            <a:pPr eaLnBrk="1" hangingPunct="1">
              <a:defRPr/>
            </a:pPr>
            <a:r>
              <a:rPr lang="en-US" dirty="0" smtClean="0"/>
              <a:t>A is for adenine </a:t>
            </a:r>
          </a:p>
          <a:p>
            <a:pPr eaLnBrk="1" hangingPunct="1">
              <a:defRPr/>
            </a:pPr>
            <a:r>
              <a:rPr lang="en-US" dirty="0" smtClean="0"/>
              <a:t>G is for guanine </a:t>
            </a:r>
          </a:p>
          <a:p>
            <a:pPr eaLnBrk="1" hangingPunct="1">
              <a:defRPr/>
            </a:pPr>
            <a:r>
              <a:rPr lang="en-US" dirty="0" smtClean="0"/>
              <a:t>C is for cytosine </a:t>
            </a:r>
          </a:p>
          <a:p>
            <a:pPr eaLnBrk="1" hangingPunct="1">
              <a:defRPr/>
            </a:pPr>
            <a:r>
              <a:rPr lang="en-US" dirty="0" smtClean="0"/>
              <a:t>T is for thymine </a:t>
            </a:r>
          </a:p>
          <a:p>
            <a:pPr eaLnBrk="1" hangingPunct="1">
              <a:defRPr/>
            </a:pPr>
            <a:endParaRPr lang="en-US" dirty="0" smtClean="0"/>
          </a:p>
        </p:txBody>
      </p:sp>
      <p:pic>
        <p:nvPicPr>
          <p:cNvPr id="190467" name="Picture 5" descr="dna_molecu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447800"/>
            <a:ext cx="4286250" cy="459105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1219200" y="1905000"/>
            <a:ext cx="2590800" cy="533400"/>
          </a:xfrm>
          <a:prstGeom prst="rect">
            <a:avLst/>
          </a:prstGeom>
          <a:solidFill>
            <a:schemeClr val="bg1">
              <a:lumMod val="85000"/>
              <a:lumOff val="15000"/>
            </a:schemeClr>
          </a:solidFill>
          <a:ln w="38100" cap="flat" cmpd="sng" algn="ctr">
            <a:solidFill>
              <a:schemeClr val="tx1"/>
            </a:solidFill>
            <a:prstDash val="solid"/>
            <a:round/>
            <a:headEnd type="none" w="med" len="med"/>
            <a:tailEnd type="none" w="med" len="med"/>
          </a:ln>
          <a:effectLst/>
        </p:spPr>
        <p:txBody>
          <a:bodyPr/>
          <a:lstStyle/>
          <a:p>
            <a:pPr marL="342900" indent="-342900" eaLnBrk="1" hangingPunct="1">
              <a:buClr>
                <a:schemeClr val="hlink"/>
              </a:buClr>
              <a:buSzPct val="65000"/>
              <a:buFont typeface="Wingdings" pitchFamily="2" charset="2"/>
              <a:buChar char="n"/>
              <a:defRPr/>
            </a:pPr>
            <a:endParaRPr lang="en-US" sz="9600">
              <a:effectLst>
                <a:outerShdw blurRad="38100" dist="38100" dir="2700000" algn="tl">
                  <a:srgbClr val="000000">
                    <a:alpha val="43137"/>
                  </a:srgbClr>
                </a:outerShdw>
              </a:effectLst>
              <a:latin typeface="Tahoma" pitchFamily="34" charset="0"/>
            </a:endParaRPr>
          </a:p>
        </p:txBody>
      </p:sp>
      <p:sp>
        <p:nvSpPr>
          <p:cNvPr id="6" name="Rectangle 5"/>
          <p:cNvSpPr/>
          <p:nvPr/>
        </p:nvSpPr>
        <p:spPr bwMode="auto">
          <a:xfrm>
            <a:off x="1219200" y="2514600"/>
            <a:ext cx="2590800" cy="533400"/>
          </a:xfrm>
          <a:prstGeom prst="rect">
            <a:avLst/>
          </a:prstGeom>
          <a:solidFill>
            <a:schemeClr val="tx1">
              <a:lumMod val="50000"/>
            </a:schemeClr>
          </a:solidFill>
          <a:ln w="38100" cap="flat" cmpd="sng" algn="ctr">
            <a:solidFill>
              <a:schemeClr val="tx1"/>
            </a:solidFill>
            <a:prstDash val="solid"/>
            <a:round/>
            <a:headEnd type="none" w="med" len="med"/>
            <a:tailEnd type="none" w="med" len="med"/>
          </a:ln>
          <a:effectLst/>
        </p:spPr>
        <p:txBody>
          <a:bodyPr/>
          <a:lstStyle/>
          <a:p>
            <a:pPr marL="342900" indent="-342900" eaLnBrk="1" hangingPunct="1">
              <a:buClr>
                <a:schemeClr val="hlink"/>
              </a:buClr>
              <a:buSzPct val="65000"/>
              <a:buFont typeface="Wingdings" pitchFamily="2" charset="2"/>
              <a:buChar char="n"/>
              <a:defRPr/>
            </a:pPr>
            <a:endParaRPr lang="en-US" sz="9600">
              <a:effectLst>
                <a:outerShdw blurRad="38100" dist="38100" dir="2700000" algn="tl">
                  <a:srgbClr val="000000">
                    <a:alpha val="43137"/>
                  </a:srgbClr>
                </a:outerShdw>
              </a:effectLst>
              <a:latin typeface="Tahoma" pitchFamily="34" charset="0"/>
            </a:endParaRPr>
          </a:p>
        </p:txBody>
      </p:sp>
      <p:sp>
        <p:nvSpPr>
          <p:cNvPr id="7" name="Rectangle 6"/>
          <p:cNvSpPr/>
          <p:nvPr/>
        </p:nvSpPr>
        <p:spPr bwMode="auto">
          <a:xfrm>
            <a:off x="1219200" y="3124200"/>
            <a:ext cx="2590800" cy="533400"/>
          </a:xfrm>
          <a:prstGeom prst="rect">
            <a:avLst/>
          </a:prstGeom>
          <a:solidFill>
            <a:schemeClr val="tx1">
              <a:lumMod val="50000"/>
            </a:schemeClr>
          </a:solidFill>
          <a:ln w="38100" cap="flat" cmpd="sng" algn="ctr">
            <a:solidFill>
              <a:schemeClr val="tx1"/>
            </a:solidFill>
            <a:prstDash val="solid"/>
            <a:round/>
            <a:headEnd type="none" w="med" len="med"/>
            <a:tailEnd type="none" w="med" len="med"/>
          </a:ln>
          <a:effectLst/>
        </p:spPr>
        <p:txBody>
          <a:bodyPr/>
          <a:lstStyle/>
          <a:p>
            <a:pPr marL="342900" indent="-342900" eaLnBrk="1" hangingPunct="1">
              <a:buClr>
                <a:schemeClr val="hlink"/>
              </a:buClr>
              <a:buSzPct val="65000"/>
              <a:buFont typeface="Wingdings" pitchFamily="2" charset="2"/>
              <a:buChar char="n"/>
              <a:defRPr/>
            </a:pPr>
            <a:endParaRPr lang="en-US" sz="9600">
              <a:effectLst>
                <a:outerShdw blurRad="38100" dist="38100" dir="2700000" algn="tl">
                  <a:srgbClr val="000000">
                    <a:alpha val="43137"/>
                  </a:srgbClr>
                </a:outerShdw>
              </a:effectLst>
              <a:latin typeface="Tahoma" pitchFamily="34" charset="0"/>
            </a:endParaRPr>
          </a:p>
        </p:txBody>
      </p:sp>
      <p:sp>
        <p:nvSpPr>
          <p:cNvPr id="8" name="Rectangle 7"/>
          <p:cNvSpPr/>
          <p:nvPr/>
        </p:nvSpPr>
        <p:spPr bwMode="auto">
          <a:xfrm>
            <a:off x="1219200" y="3733800"/>
            <a:ext cx="2590800" cy="533400"/>
          </a:xfrm>
          <a:prstGeom prst="rect">
            <a:avLst/>
          </a:prstGeom>
          <a:solidFill>
            <a:schemeClr val="bg1">
              <a:lumMod val="85000"/>
              <a:lumOff val="15000"/>
            </a:schemeClr>
          </a:solidFill>
          <a:ln w="38100" cap="flat" cmpd="sng" algn="ctr">
            <a:solidFill>
              <a:schemeClr val="tx1"/>
            </a:solidFill>
            <a:prstDash val="solid"/>
            <a:round/>
            <a:headEnd type="none" w="med" len="med"/>
            <a:tailEnd type="none" w="med" len="med"/>
          </a:ln>
          <a:effectLst/>
        </p:spPr>
        <p:txBody>
          <a:bodyPr/>
          <a:lstStyle/>
          <a:p>
            <a:pPr marL="342900" indent="-342900" eaLnBrk="1" hangingPunct="1">
              <a:buClr>
                <a:schemeClr val="hlink"/>
              </a:buClr>
              <a:buSzPct val="65000"/>
              <a:buFont typeface="Wingdings" pitchFamily="2" charset="2"/>
              <a:buChar char="n"/>
              <a:defRPr/>
            </a:pPr>
            <a:endParaRPr lang="en-US" sz="9600">
              <a:effectLst>
                <a:outerShdw blurRad="38100" dist="38100" dir="2700000" algn="tl">
                  <a:srgbClr val="000000">
                    <a:alpha val="43137"/>
                  </a:srgbClr>
                </a:outerShdw>
              </a:effectLst>
              <a:latin typeface="Tahoma" pitchFamily="34" charset="0"/>
            </a:endParaRPr>
          </a:p>
        </p:txBody>
      </p:sp>
      <p:sp>
        <p:nvSpPr>
          <p:cNvPr id="57357" name="Rectangle 13"/>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2" name="Rectangle 1"/>
          <p:cNvSpPr/>
          <p:nvPr/>
        </p:nvSpPr>
        <p:spPr>
          <a:xfrm>
            <a:off x="381000" y="4800600"/>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16424369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347" name="Rectangle 3"/>
          <p:cNvSpPr>
            <a:spLocks noGrp="1" noChangeArrowheads="1"/>
          </p:cNvSpPr>
          <p:nvPr>
            <p:ph type="body" idx="1"/>
          </p:nvPr>
        </p:nvSpPr>
        <p:spPr>
          <a:xfrm>
            <a:off x="457200" y="228600"/>
            <a:ext cx="8077200" cy="5902325"/>
          </a:xfrm>
        </p:spPr>
        <p:txBody>
          <a:bodyPr/>
          <a:lstStyle/>
          <a:p>
            <a:pPr eaLnBrk="1" hangingPunct="1">
              <a:defRPr/>
            </a:pPr>
            <a:r>
              <a:rPr lang="en-US" dirty="0" smtClean="0"/>
              <a:t>There are four different types of nitrogen bases found in DNA.  Name them? </a:t>
            </a:r>
          </a:p>
          <a:p>
            <a:pPr eaLnBrk="1" hangingPunct="1">
              <a:defRPr/>
            </a:pPr>
            <a:endParaRPr lang="en-US" dirty="0" smtClean="0"/>
          </a:p>
          <a:p>
            <a:pPr eaLnBrk="1" hangingPunct="1">
              <a:defRPr/>
            </a:pPr>
            <a:r>
              <a:rPr lang="en-US" dirty="0" smtClean="0"/>
              <a:t>A is for adenine </a:t>
            </a:r>
          </a:p>
          <a:p>
            <a:pPr eaLnBrk="1" hangingPunct="1">
              <a:defRPr/>
            </a:pPr>
            <a:r>
              <a:rPr lang="en-US" dirty="0" smtClean="0"/>
              <a:t>G is for guanine </a:t>
            </a:r>
          </a:p>
          <a:p>
            <a:pPr eaLnBrk="1" hangingPunct="1">
              <a:defRPr/>
            </a:pPr>
            <a:r>
              <a:rPr lang="en-US" dirty="0" smtClean="0"/>
              <a:t>C is for cytosine </a:t>
            </a:r>
          </a:p>
          <a:p>
            <a:pPr eaLnBrk="1" hangingPunct="1">
              <a:defRPr/>
            </a:pPr>
            <a:r>
              <a:rPr lang="en-US" dirty="0" smtClean="0"/>
              <a:t>T is for thymine </a:t>
            </a:r>
          </a:p>
          <a:p>
            <a:pPr eaLnBrk="1" hangingPunct="1">
              <a:defRPr/>
            </a:pPr>
            <a:endParaRPr lang="en-US" dirty="0" smtClean="0"/>
          </a:p>
        </p:txBody>
      </p:sp>
      <p:pic>
        <p:nvPicPr>
          <p:cNvPr id="190467" name="Picture 5" descr="dna_molecu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447800"/>
            <a:ext cx="4286250" cy="459105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1219200" y="1905000"/>
            <a:ext cx="2590800" cy="533400"/>
          </a:xfrm>
          <a:prstGeom prst="rect">
            <a:avLst/>
          </a:prstGeom>
          <a:solidFill>
            <a:schemeClr val="bg1">
              <a:lumMod val="85000"/>
              <a:lumOff val="15000"/>
            </a:schemeClr>
          </a:solidFill>
          <a:ln w="38100" cap="flat" cmpd="sng" algn="ctr">
            <a:solidFill>
              <a:srgbClr val="FFFF00"/>
            </a:solidFill>
            <a:prstDash val="solid"/>
            <a:round/>
            <a:headEnd type="none" w="med" len="med"/>
            <a:tailEnd type="none" w="med" len="med"/>
          </a:ln>
          <a:effectLst/>
        </p:spPr>
        <p:txBody>
          <a:bodyPr/>
          <a:lstStyle/>
          <a:p>
            <a:pPr marL="342900" indent="-342900" eaLnBrk="1" hangingPunct="1">
              <a:buClr>
                <a:schemeClr val="hlink"/>
              </a:buClr>
              <a:buSzPct val="65000"/>
              <a:buFont typeface="Wingdings" pitchFamily="2" charset="2"/>
              <a:buChar char="n"/>
              <a:defRPr/>
            </a:pPr>
            <a:endParaRPr lang="en-US" sz="9600">
              <a:effectLst>
                <a:outerShdw blurRad="38100" dist="38100" dir="2700000" algn="tl">
                  <a:srgbClr val="000000">
                    <a:alpha val="43137"/>
                  </a:srgbClr>
                </a:outerShdw>
              </a:effectLst>
              <a:latin typeface="Tahoma" pitchFamily="34" charset="0"/>
            </a:endParaRPr>
          </a:p>
        </p:txBody>
      </p:sp>
      <p:sp>
        <p:nvSpPr>
          <p:cNvPr id="6" name="Rectangle 5"/>
          <p:cNvSpPr/>
          <p:nvPr/>
        </p:nvSpPr>
        <p:spPr bwMode="auto">
          <a:xfrm>
            <a:off x="1219200" y="2514600"/>
            <a:ext cx="2590800" cy="533400"/>
          </a:xfrm>
          <a:prstGeom prst="rect">
            <a:avLst/>
          </a:prstGeom>
          <a:solidFill>
            <a:schemeClr val="tx1">
              <a:lumMod val="50000"/>
            </a:schemeClr>
          </a:solidFill>
          <a:ln w="38100" cap="flat" cmpd="sng" algn="ctr">
            <a:solidFill>
              <a:schemeClr val="tx1"/>
            </a:solidFill>
            <a:prstDash val="solid"/>
            <a:round/>
            <a:headEnd type="none" w="med" len="med"/>
            <a:tailEnd type="none" w="med" len="med"/>
          </a:ln>
          <a:effectLst/>
        </p:spPr>
        <p:txBody>
          <a:bodyPr/>
          <a:lstStyle/>
          <a:p>
            <a:pPr marL="342900" indent="-342900" eaLnBrk="1" hangingPunct="1">
              <a:buClr>
                <a:schemeClr val="hlink"/>
              </a:buClr>
              <a:buSzPct val="65000"/>
              <a:buFont typeface="Wingdings" pitchFamily="2" charset="2"/>
              <a:buChar char="n"/>
              <a:defRPr/>
            </a:pPr>
            <a:endParaRPr lang="en-US" sz="9600">
              <a:effectLst>
                <a:outerShdw blurRad="38100" dist="38100" dir="2700000" algn="tl">
                  <a:srgbClr val="000000">
                    <a:alpha val="43137"/>
                  </a:srgbClr>
                </a:outerShdw>
              </a:effectLst>
              <a:latin typeface="Tahoma" pitchFamily="34" charset="0"/>
            </a:endParaRPr>
          </a:p>
        </p:txBody>
      </p:sp>
      <p:sp>
        <p:nvSpPr>
          <p:cNvPr id="7" name="Rectangle 6"/>
          <p:cNvSpPr/>
          <p:nvPr/>
        </p:nvSpPr>
        <p:spPr bwMode="auto">
          <a:xfrm>
            <a:off x="1219200" y="3124200"/>
            <a:ext cx="2590800" cy="533400"/>
          </a:xfrm>
          <a:prstGeom prst="rect">
            <a:avLst/>
          </a:prstGeom>
          <a:solidFill>
            <a:schemeClr val="tx1">
              <a:lumMod val="50000"/>
            </a:schemeClr>
          </a:solidFill>
          <a:ln w="38100" cap="flat" cmpd="sng" algn="ctr">
            <a:solidFill>
              <a:schemeClr val="tx1"/>
            </a:solidFill>
            <a:prstDash val="solid"/>
            <a:round/>
            <a:headEnd type="none" w="med" len="med"/>
            <a:tailEnd type="none" w="med" len="med"/>
          </a:ln>
          <a:effectLst/>
        </p:spPr>
        <p:txBody>
          <a:bodyPr/>
          <a:lstStyle/>
          <a:p>
            <a:pPr marL="342900" indent="-342900" eaLnBrk="1" hangingPunct="1">
              <a:buClr>
                <a:schemeClr val="hlink"/>
              </a:buClr>
              <a:buSzPct val="65000"/>
              <a:buFont typeface="Wingdings" pitchFamily="2" charset="2"/>
              <a:buChar char="n"/>
              <a:defRPr/>
            </a:pPr>
            <a:endParaRPr lang="en-US" sz="9600">
              <a:effectLst>
                <a:outerShdw blurRad="38100" dist="38100" dir="2700000" algn="tl">
                  <a:srgbClr val="000000">
                    <a:alpha val="43137"/>
                  </a:srgbClr>
                </a:outerShdw>
              </a:effectLst>
              <a:latin typeface="Tahoma" pitchFamily="34" charset="0"/>
            </a:endParaRPr>
          </a:p>
        </p:txBody>
      </p:sp>
      <p:sp>
        <p:nvSpPr>
          <p:cNvPr id="8" name="Rectangle 7"/>
          <p:cNvSpPr/>
          <p:nvPr/>
        </p:nvSpPr>
        <p:spPr bwMode="auto">
          <a:xfrm>
            <a:off x="1219200" y="3733800"/>
            <a:ext cx="2590800" cy="533400"/>
          </a:xfrm>
          <a:prstGeom prst="rect">
            <a:avLst/>
          </a:prstGeom>
          <a:solidFill>
            <a:schemeClr val="bg1">
              <a:lumMod val="85000"/>
              <a:lumOff val="15000"/>
            </a:schemeClr>
          </a:solidFill>
          <a:ln w="38100" cap="flat" cmpd="sng" algn="ctr">
            <a:solidFill>
              <a:schemeClr val="tx1"/>
            </a:solidFill>
            <a:prstDash val="solid"/>
            <a:round/>
            <a:headEnd type="none" w="med" len="med"/>
            <a:tailEnd type="none" w="med" len="med"/>
          </a:ln>
          <a:effectLst/>
        </p:spPr>
        <p:txBody>
          <a:bodyPr/>
          <a:lstStyle/>
          <a:p>
            <a:pPr marL="342900" indent="-342900" eaLnBrk="1" hangingPunct="1">
              <a:buClr>
                <a:schemeClr val="hlink"/>
              </a:buClr>
              <a:buSzPct val="65000"/>
              <a:buFont typeface="Wingdings" pitchFamily="2" charset="2"/>
              <a:buChar char="n"/>
              <a:defRPr/>
            </a:pPr>
            <a:endParaRPr lang="en-US" sz="9600">
              <a:effectLst>
                <a:outerShdw blurRad="38100" dist="38100" dir="2700000" algn="tl">
                  <a:srgbClr val="000000">
                    <a:alpha val="43137"/>
                  </a:srgbClr>
                </a:outerShdw>
              </a:effectLst>
              <a:latin typeface="Tahoma" pitchFamily="34" charset="0"/>
            </a:endParaRPr>
          </a:p>
        </p:txBody>
      </p:sp>
      <p:sp>
        <p:nvSpPr>
          <p:cNvPr id="57357" name="Rectangle 13"/>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2" name="Rectangle 1"/>
          <p:cNvSpPr/>
          <p:nvPr/>
        </p:nvSpPr>
        <p:spPr>
          <a:xfrm>
            <a:off x="381000" y="4800600"/>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50965232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347" name="Rectangle 3"/>
          <p:cNvSpPr>
            <a:spLocks noGrp="1" noChangeArrowheads="1"/>
          </p:cNvSpPr>
          <p:nvPr>
            <p:ph type="body" idx="1"/>
          </p:nvPr>
        </p:nvSpPr>
        <p:spPr>
          <a:xfrm>
            <a:off x="457200" y="228600"/>
            <a:ext cx="8077200" cy="5902325"/>
          </a:xfrm>
        </p:spPr>
        <p:txBody>
          <a:bodyPr/>
          <a:lstStyle/>
          <a:p>
            <a:pPr eaLnBrk="1" hangingPunct="1">
              <a:defRPr/>
            </a:pPr>
            <a:r>
              <a:rPr lang="en-US" dirty="0" smtClean="0"/>
              <a:t>There are four different types of nitrogen bases found in DNA.  Name them? </a:t>
            </a:r>
          </a:p>
          <a:p>
            <a:pPr eaLnBrk="1" hangingPunct="1">
              <a:defRPr/>
            </a:pPr>
            <a:endParaRPr lang="en-US" dirty="0" smtClean="0"/>
          </a:p>
          <a:p>
            <a:pPr eaLnBrk="1" hangingPunct="1">
              <a:defRPr/>
            </a:pPr>
            <a:r>
              <a:rPr lang="en-US" dirty="0" smtClean="0"/>
              <a:t>A is for </a:t>
            </a:r>
            <a:r>
              <a:rPr lang="en-US" dirty="0" smtClean="0">
                <a:solidFill>
                  <a:srgbClr val="FF00FF"/>
                </a:solidFill>
              </a:rPr>
              <a:t>adenine</a:t>
            </a:r>
            <a:r>
              <a:rPr lang="en-US" dirty="0" smtClean="0"/>
              <a:t> </a:t>
            </a:r>
          </a:p>
          <a:p>
            <a:pPr eaLnBrk="1" hangingPunct="1">
              <a:defRPr/>
            </a:pPr>
            <a:r>
              <a:rPr lang="en-US" dirty="0" smtClean="0"/>
              <a:t>G is for guanine </a:t>
            </a:r>
          </a:p>
          <a:p>
            <a:pPr eaLnBrk="1" hangingPunct="1">
              <a:defRPr/>
            </a:pPr>
            <a:r>
              <a:rPr lang="en-US" dirty="0" smtClean="0"/>
              <a:t>C is for cytosine </a:t>
            </a:r>
          </a:p>
          <a:p>
            <a:pPr eaLnBrk="1" hangingPunct="1">
              <a:defRPr/>
            </a:pPr>
            <a:r>
              <a:rPr lang="en-US" dirty="0" smtClean="0"/>
              <a:t>T is for thymine </a:t>
            </a:r>
          </a:p>
          <a:p>
            <a:pPr eaLnBrk="1" hangingPunct="1">
              <a:defRPr/>
            </a:pPr>
            <a:endParaRPr lang="en-US" dirty="0" smtClean="0"/>
          </a:p>
        </p:txBody>
      </p:sp>
      <p:pic>
        <p:nvPicPr>
          <p:cNvPr id="190467" name="Picture 5" descr="dna_molecu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447800"/>
            <a:ext cx="4286250" cy="459105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1219200" y="2514600"/>
            <a:ext cx="2590800" cy="533400"/>
          </a:xfrm>
          <a:prstGeom prst="rect">
            <a:avLst/>
          </a:prstGeom>
          <a:solidFill>
            <a:schemeClr val="tx1">
              <a:lumMod val="50000"/>
            </a:schemeClr>
          </a:solidFill>
          <a:ln w="38100" cap="flat" cmpd="sng" algn="ctr">
            <a:solidFill>
              <a:schemeClr val="tx1"/>
            </a:solidFill>
            <a:prstDash val="solid"/>
            <a:round/>
            <a:headEnd type="none" w="med" len="med"/>
            <a:tailEnd type="none" w="med" len="med"/>
          </a:ln>
          <a:effectLst/>
        </p:spPr>
        <p:txBody>
          <a:bodyPr/>
          <a:lstStyle/>
          <a:p>
            <a:pPr marL="342900" indent="-342900" eaLnBrk="1" hangingPunct="1">
              <a:buClr>
                <a:schemeClr val="hlink"/>
              </a:buClr>
              <a:buSzPct val="65000"/>
              <a:buFont typeface="Wingdings" pitchFamily="2" charset="2"/>
              <a:buChar char="n"/>
              <a:defRPr/>
            </a:pPr>
            <a:endParaRPr lang="en-US" sz="9600">
              <a:effectLst>
                <a:outerShdw blurRad="38100" dist="38100" dir="2700000" algn="tl">
                  <a:srgbClr val="000000">
                    <a:alpha val="43137"/>
                  </a:srgbClr>
                </a:outerShdw>
              </a:effectLst>
              <a:latin typeface="Tahoma" pitchFamily="34" charset="0"/>
            </a:endParaRPr>
          </a:p>
        </p:txBody>
      </p:sp>
      <p:sp>
        <p:nvSpPr>
          <p:cNvPr id="7" name="Rectangle 6"/>
          <p:cNvSpPr/>
          <p:nvPr/>
        </p:nvSpPr>
        <p:spPr bwMode="auto">
          <a:xfrm>
            <a:off x="1219200" y="3124200"/>
            <a:ext cx="2590800" cy="533400"/>
          </a:xfrm>
          <a:prstGeom prst="rect">
            <a:avLst/>
          </a:prstGeom>
          <a:solidFill>
            <a:schemeClr val="tx1">
              <a:lumMod val="50000"/>
            </a:schemeClr>
          </a:solidFill>
          <a:ln w="38100" cap="flat" cmpd="sng" algn="ctr">
            <a:solidFill>
              <a:schemeClr val="tx1"/>
            </a:solidFill>
            <a:prstDash val="solid"/>
            <a:round/>
            <a:headEnd type="none" w="med" len="med"/>
            <a:tailEnd type="none" w="med" len="med"/>
          </a:ln>
          <a:effectLst/>
        </p:spPr>
        <p:txBody>
          <a:bodyPr/>
          <a:lstStyle/>
          <a:p>
            <a:pPr marL="342900" indent="-342900" eaLnBrk="1" hangingPunct="1">
              <a:buClr>
                <a:schemeClr val="hlink"/>
              </a:buClr>
              <a:buSzPct val="65000"/>
              <a:buFont typeface="Wingdings" pitchFamily="2" charset="2"/>
              <a:buChar char="n"/>
              <a:defRPr/>
            </a:pPr>
            <a:endParaRPr lang="en-US" sz="9600">
              <a:effectLst>
                <a:outerShdw blurRad="38100" dist="38100" dir="2700000" algn="tl">
                  <a:srgbClr val="000000">
                    <a:alpha val="43137"/>
                  </a:srgbClr>
                </a:outerShdw>
              </a:effectLst>
              <a:latin typeface="Tahoma" pitchFamily="34" charset="0"/>
            </a:endParaRPr>
          </a:p>
        </p:txBody>
      </p:sp>
      <p:sp>
        <p:nvSpPr>
          <p:cNvPr id="8" name="Rectangle 7"/>
          <p:cNvSpPr/>
          <p:nvPr/>
        </p:nvSpPr>
        <p:spPr bwMode="auto">
          <a:xfrm>
            <a:off x="1219200" y="3733800"/>
            <a:ext cx="2590800" cy="533400"/>
          </a:xfrm>
          <a:prstGeom prst="rect">
            <a:avLst/>
          </a:prstGeom>
          <a:solidFill>
            <a:schemeClr val="bg1">
              <a:lumMod val="85000"/>
              <a:lumOff val="15000"/>
            </a:schemeClr>
          </a:solidFill>
          <a:ln w="38100" cap="flat" cmpd="sng" algn="ctr">
            <a:solidFill>
              <a:schemeClr val="tx1"/>
            </a:solidFill>
            <a:prstDash val="solid"/>
            <a:round/>
            <a:headEnd type="none" w="med" len="med"/>
            <a:tailEnd type="none" w="med" len="med"/>
          </a:ln>
          <a:effectLst/>
        </p:spPr>
        <p:txBody>
          <a:bodyPr/>
          <a:lstStyle/>
          <a:p>
            <a:pPr marL="342900" indent="-342900" eaLnBrk="1" hangingPunct="1">
              <a:buClr>
                <a:schemeClr val="hlink"/>
              </a:buClr>
              <a:buSzPct val="65000"/>
              <a:buFont typeface="Wingdings" pitchFamily="2" charset="2"/>
              <a:buChar char="n"/>
              <a:defRPr/>
            </a:pPr>
            <a:endParaRPr lang="en-US" sz="9600">
              <a:effectLst>
                <a:outerShdw blurRad="38100" dist="38100" dir="2700000" algn="tl">
                  <a:srgbClr val="000000">
                    <a:alpha val="43137"/>
                  </a:srgbClr>
                </a:outerShdw>
              </a:effectLst>
              <a:latin typeface="Tahoma" pitchFamily="34" charset="0"/>
            </a:endParaRPr>
          </a:p>
        </p:txBody>
      </p:sp>
      <p:sp>
        <p:nvSpPr>
          <p:cNvPr id="57357" name="Rectangle 13"/>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2" name="Rectangle 1"/>
          <p:cNvSpPr/>
          <p:nvPr/>
        </p:nvSpPr>
        <p:spPr>
          <a:xfrm>
            <a:off x="381000" y="4800600"/>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224326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52400" y="304800"/>
            <a:ext cx="8839200" cy="5821363"/>
          </a:xfrm>
        </p:spPr>
        <p:txBody>
          <a:bodyPr/>
          <a:lstStyle/>
          <a:p>
            <a:r>
              <a:rPr lang="en-US" dirty="0" smtClean="0"/>
              <a:t>Which is not correct of DNA?</a:t>
            </a:r>
            <a:endParaRPr lang="en-US" sz="2400" dirty="0"/>
          </a:p>
          <a:p>
            <a:pPr marL="457200" lvl="1" indent="0">
              <a:buNone/>
            </a:pPr>
            <a:r>
              <a:rPr lang="en-US" dirty="0" smtClean="0">
                <a:solidFill>
                  <a:srgbClr val="9933FF"/>
                </a:solidFill>
              </a:rPr>
              <a:t>A.) DNA is housed in the nucleus of Eukaryotic Cells.</a:t>
            </a:r>
          </a:p>
          <a:p>
            <a:pPr marL="457200" lvl="1" indent="0">
              <a:buNone/>
            </a:pPr>
            <a:r>
              <a:rPr lang="en-US" dirty="0" smtClean="0">
                <a:solidFill>
                  <a:srgbClr val="FF00FF"/>
                </a:solidFill>
              </a:rPr>
              <a:t>B.) DNA stands for Double Nucleus Amino acid.</a:t>
            </a:r>
            <a:endParaRPr lang="en-US" sz="2000" dirty="0">
              <a:solidFill>
                <a:srgbClr val="FF00FF"/>
              </a:solidFill>
            </a:endParaRPr>
          </a:p>
          <a:p>
            <a:pPr marL="457200" lvl="1" indent="0">
              <a:buNone/>
            </a:pPr>
            <a:r>
              <a:rPr lang="en-US" dirty="0" smtClean="0">
                <a:solidFill>
                  <a:srgbClr val="92D050"/>
                </a:solidFill>
              </a:rPr>
              <a:t>C.) </a:t>
            </a:r>
            <a:r>
              <a:rPr lang="en-US" dirty="0" smtClean="0">
                <a:solidFill>
                  <a:schemeClr val="bg1"/>
                </a:solidFill>
              </a:rPr>
              <a:t>The shape </a:t>
            </a:r>
            <a:r>
              <a:rPr lang="en-US" dirty="0">
                <a:solidFill>
                  <a:schemeClr val="bg1"/>
                </a:solidFill>
              </a:rPr>
              <a:t>is called </a:t>
            </a:r>
            <a:r>
              <a:rPr lang="en-US" dirty="0" smtClean="0">
                <a:solidFill>
                  <a:schemeClr val="bg1"/>
                </a:solidFill>
              </a:rPr>
              <a:t>the double helix.</a:t>
            </a:r>
            <a:endParaRPr lang="en-US" sz="2000" dirty="0">
              <a:solidFill>
                <a:schemeClr val="bg1"/>
              </a:solidFill>
            </a:endParaRPr>
          </a:p>
          <a:p>
            <a:pPr marL="457200" lvl="1" indent="0">
              <a:buNone/>
            </a:pPr>
            <a:r>
              <a:rPr lang="en-US" dirty="0" smtClean="0">
                <a:solidFill>
                  <a:srgbClr val="FF0000"/>
                </a:solidFill>
              </a:rPr>
              <a:t>D.) </a:t>
            </a:r>
            <a:r>
              <a:rPr lang="en-US" dirty="0" smtClean="0">
                <a:solidFill>
                  <a:schemeClr val="bg1"/>
                </a:solidFill>
              </a:rPr>
              <a:t>DNA </a:t>
            </a:r>
            <a:r>
              <a:rPr lang="en-US" dirty="0">
                <a:solidFill>
                  <a:schemeClr val="bg1"/>
                </a:solidFill>
              </a:rPr>
              <a:t>has the information for our cells to make proteins.  </a:t>
            </a:r>
            <a:endParaRPr lang="en-US" sz="2000" dirty="0">
              <a:solidFill>
                <a:schemeClr val="bg1"/>
              </a:solidFill>
            </a:endParaRPr>
          </a:p>
          <a:p>
            <a:pPr marL="457200" lvl="1" indent="0">
              <a:buNone/>
            </a:pPr>
            <a:r>
              <a:rPr lang="en-US" dirty="0" smtClean="0">
                <a:solidFill>
                  <a:srgbClr val="FF9900"/>
                </a:solidFill>
              </a:rPr>
              <a:t>E.) </a:t>
            </a:r>
            <a:r>
              <a:rPr lang="en-US" dirty="0" smtClean="0">
                <a:solidFill>
                  <a:schemeClr val="bg1"/>
                </a:solidFill>
              </a:rPr>
              <a:t>DNA </a:t>
            </a:r>
            <a:r>
              <a:rPr lang="en-US" dirty="0">
                <a:solidFill>
                  <a:schemeClr val="bg1"/>
                </a:solidFill>
              </a:rPr>
              <a:t>through transcription makes </a:t>
            </a:r>
            <a:r>
              <a:rPr lang="en-US" dirty="0" smtClean="0">
                <a:solidFill>
                  <a:schemeClr val="bg1"/>
                </a:solidFill>
              </a:rPr>
              <a:t>mRNA.</a:t>
            </a:r>
            <a:endParaRPr lang="en-US" sz="2000" dirty="0">
              <a:solidFill>
                <a:schemeClr val="bg1"/>
              </a:solidFill>
            </a:endParaRPr>
          </a:p>
          <a:p>
            <a:endParaRPr lang="en-US" dirty="0" smtClean="0">
              <a:solidFill>
                <a:srgbClr val="FFFF66"/>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67200"/>
            <a:ext cx="91440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062322" y="2093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73202539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347" name="Rectangle 3"/>
          <p:cNvSpPr>
            <a:spLocks noGrp="1" noChangeArrowheads="1"/>
          </p:cNvSpPr>
          <p:nvPr>
            <p:ph type="body" idx="1"/>
          </p:nvPr>
        </p:nvSpPr>
        <p:spPr>
          <a:xfrm>
            <a:off x="457200" y="228600"/>
            <a:ext cx="8077200" cy="5902325"/>
          </a:xfrm>
        </p:spPr>
        <p:txBody>
          <a:bodyPr/>
          <a:lstStyle/>
          <a:p>
            <a:pPr eaLnBrk="1" hangingPunct="1">
              <a:defRPr/>
            </a:pPr>
            <a:r>
              <a:rPr lang="en-US" dirty="0" smtClean="0"/>
              <a:t>There are four different types of nitrogen bases found in DNA.  Name them? </a:t>
            </a:r>
          </a:p>
          <a:p>
            <a:pPr eaLnBrk="1" hangingPunct="1">
              <a:defRPr/>
            </a:pPr>
            <a:endParaRPr lang="en-US" dirty="0" smtClean="0"/>
          </a:p>
          <a:p>
            <a:pPr eaLnBrk="1" hangingPunct="1">
              <a:defRPr/>
            </a:pPr>
            <a:r>
              <a:rPr lang="en-US" dirty="0" smtClean="0"/>
              <a:t>A is for </a:t>
            </a:r>
            <a:r>
              <a:rPr lang="en-US" dirty="0" smtClean="0">
                <a:solidFill>
                  <a:srgbClr val="FF00FF"/>
                </a:solidFill>
              </a:rPr>
              <a:t>adenine</a:t>
            </a:r>
            <a:r>
              <a:rPr lang="en-US" dirty="0" smtClean="0"/>
              <a:t> </a:t>
            </a:r>
          </a:p>
          <a:p>
            <a:pPr eaLnBrk="1" hangingPunct="1">
              <a:defRPr/>
            </a:pPr>
            <a:r>
              <a:rPr lang="en-US" dirty="0" smtClean="0"/>
              <a:t>G is for guanine </a:t>
            </a:r>
          </a:p>
          <a:p>
            <a:pPr eaLnBrk="1" hangingPunct="1">
              <a:defRPr/>
            </a:pPr>
            <a:r>
              <a:rPr lang="en-US" dirty="0" smtClean="0"/>
              <a:t>C is for cytosine </a:t>
            </a:r>
          </a:p>
          <a:p>
            <a:pPr eaLnBrk="1" hangingPunct="1">
              <a:defRPr/>
            </a:pPr>
            <a:r>
              <a:rPr lang="en-US" dirty="0" smtClean="0"/>
              <a:t>T is for thymine </a:t>
            </a:r>
          </a:p>
          <a:p>
            <a:pPr eaLnBrk="1" hangingPunct="1">
              <a:defRPr/>
            </a:pPr>
            <a:endParaRPr lang="en-US" dirty="0" smtClean="0"/>
          </a:p>
        </p:txBody>
      </p:sp>
      <p:pic>
        <p:nvPicPr>
          <p:cNvPr id="190467" name="Picture 5" descr="dna_molecu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447800"/>
            <a:ext cx="4286250" cy="459105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1219200" y="2514600"/>
            <a:ext cx="2590800" cy="533400"/>
          </a:xfrm>
          <a:prstGeom prst="rect">
            <a:avLst/>
          </a:prstGeom>
          <a:solidFill>
            <a:schemeClr val="tx1">
              <a:lumMod val="50000"/>
            </a:schemeClr>
          </a:solidFill>
          <a:ln w="38100" cap="flat" cmpd="sng" algn="ctr">
            <a:solidFill>
              <a:srgbClr val="FFFF00"/>
            </a:solidFill>
            <a:prstDash val="solid"/>
            <a:round/>
            <a:headEnd type="none" w="med" len="med"/>
            <a:tailEnd type="none" w="med" len="med"/>
          </a:ln>
          <a:effectLst/>
        </p:spPr>
        <p:txBody>
          <a:bodyPr/>
          <a:lstStyle/>
          <a:p>
            <a:pPr marL="342900" indent="-342900" eaLnBrk="1" hangingPunct="1">
              <a:buClr>
                <a:schemeClr val="hlink"/>
              </a:buClr>
              <a:buSzPct val="65000"/>
              <a:buFont typeface="Wingdings" pitchFamily="2" charset="2"/>
              <a:buChar char="n"/>
              <a:defRPr/>
            </a:pPr>
            <a:endParaRPr lang="en-US" sz="9600">
              <a:effectLst>
                <a:outerShdw blurRad="38100" dist="38100" dir="2700000" algn="tl">
                  <a:srgbClr val="000000">
                    <a:alpha val="43137"/>
                  </a:srgbClr>
                </a:outerShdw>
              </a:effectLst>
              <a:latin typeface="Tahoma" pitchFamily="34" charset="0"/>
            </a:endParaRPr>
          </a:p>
        </p:txBody>
      </p:sp>
      <p:sp>
        <p:nvSpPr>
          <p:cNvPr id="7" name="Rectangle 6"/>
          <p:cNvSpPr/>
          <p:nvPr/>
        </p:nvSpPr>
        <p:spPr bwMode="auto">
          <a:xfrm>
            <a:off x="1219200" y="3124200"/>
            <a:ext cx="2590800" cy="533400"/>
          </a:xfrm>
          <a:prstGeom prst="rect">
            <a:avLst/>
          </a:prstGeom>
          <a:solidFill>
            <a:schemeClr val="tx1">
              <a:lumMod val="50000"/>
            </a:schemeClr>
          </a:solidFill>
          <a:ln w="38100" cap="flat" cmpd="sng" algn="ctr">
            <a:solidFill>
              <a:schemeClr val="tx1"/>
            </a:solidFill>
            <a:prstDash val="solid"/>
            <a:round/>
            <a:headEnd type="none" w="med" len="med"/>
            <a:tailEnd type="none" w="med" len="med"/>
          </a:ln>
          <a:effectLst/>
        </p:spPr>
        <p:txBody>
          <a:bodyPr/>
          <a:lstStyle/>
          <a:p>
            <a:pPr marL="342900" indent="-342900" eaLnBrk="1" hangingPunct="1">
              <a:buClr>
                <a:schemeClr val="hlink"/>
              </a:buClr>
              <a:buSzPct val="65000"/>
              <a:buFont typeface="Wingdings" pitchFamily="2" charset="2"/>
              <a:buChar char="n"/>
              <a:defRPr/>
            </a:pPr>
            <a:endParaRPr lang="en-US" sz="9600">
              <a:effectLst>
                <a:outerShdw blurRad="38100" dist="38100" dir="2700000" algn="tl">
                  <a:srgbClr val="000000">
                    <a:alpha val="43137"/>
                  </a:srgbClr>
                </a:outerShdw>
              </a:effectLst>
              <a:latin typeface="Tahoma" pitchFamily="34" charset="0"/>
            </a:endParaRPr>
          </a:p>
        </p:txBody>
      </p:sp>
      <p:sp>
        <p:nvSpPr>
          <p:cNvPr id="8" name="Rectangle 7"/>
          <p:cNvSpPr/>
          <p:nvPr/>
        </p:nvSpPr>
        <p:spPr bwMode="auto">
          <a:xfrm>
            <a:off x="1219200" y="3733800"/>
            <a:ext cx="2590800" cy="533400"/>
          </a:xfrm>
          <a:prstGeom prst="rect">
            <a:avLst/>
          </a:prstGeom>
          <a:solidFill>
            <a:schemeClr val="bg1">
              <a:lumMod val="85000"/>
              <a:lumOff val="15000"/>
            </a:schemeClr>
          </a:solidFill>
          <a:ln w="38100" cap="flat" cmpd="sng" algn="ctr">
            <a:solidFill>
              <a:schemeClr val="tx1"/>
            </a:solidFill>
            <a:prstDash val="solid"/>
            <a:round/>
            <a:headEnd type="none" w="med" len="med"/>
            <a:tailEnd type="none" w="med" len="med"/>
          </a:ln>
          <a:effectLst/>
        </p:spPr>
        <p:txBody>
          <a:bodyPr/>
          <a:lstStyle/>
          <a:p>
            <a:pPr marL="342900" indent="-342900" eaLnBrk="1" hangingPunct="1">
              <a:buClr>
                <a:schemeClr val="hlink"/>
              </a:buClr>
              <a:buSzPct val="65000"/>
              <a:buFont typeface="Wingdings" pitchFamily="2" charset="2"/>
              <a:buChar char="n"/>
              <a:defRPr/>
            </a:pPr>
            <a:endParaRPr lang="en-US" sz="9600">
              <a:effectLst>
                <a:outerShdw blurRad="38100" dist="38100" dir="2700000" algn="tl">
                  <a:srgbClr val="000000">
                    <a:alpha val="43137"/>
                  </a:srgbClr>
                </a:outerShdw>
              </a:effectLst>
              <a:latin typeface="Tahoma" pitchFamily="34" charset="0"/>
            </a:endParaRPr>
          </a:p>
        </p:txBody>
      </p:sp>
      <p:sp>
        <p:nvSpPr>
          <p:cNvPr id="57357" name="Rectangle 13"/>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2" name="Rectangle 1"/>
          <p:cNvSpPr/>
          <p:nvPr/>
        </p:nvSpPr>
        <p:spPr>
          <a:xfrm>
            <a:off x="381000" y="4800600"/>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64845566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347" name="Rectangle 3"/>
          <p:cNvSpPr>
            <a:spLocks noGrp="1" noChangeArrowheads="1"/>
          </p:cNvSpPr>
          <p:nvPr>
            <p:ph type="body" idx="1"/>
          </p:nvPr>
        </p:nvSpPr>
        <p:spPr>
          <a:xfrm>
            <a:off x="457200" y="228600"/>
            <a:ext cx="8077200" cy="5902325"/>
          </a:xfrm>
        </p:spPr>
        <p:txBody>
          <a:bodyPr/>
          <a:lstStyle/>
          <a:p>
            <a:pPr eaLnBrk="1" hangingPunct="1">
              <a:defRPr/>
            </a:pPr>
            <a:r>
              <a:rPr lang="en-US" dirty="0" smtClean="0"/>
              <a:t>There are four different types of nitrogen bases found in DNA.  Name them? </a:t>
            </a:r>
          </a:p>
          <a:p>
            <a:pPr eaLnBrk="1" hangingPunct="1">
              <a:defRPr/>
            </a:pPr>
            <a:endParaRPr lang="en-US" dirty="0" smtClean="0"/>
          </a:p>
          <a:p>
            <a:pPr eaLnBrk="1" hangingPunct="1">
              <a:defRPr/>
            </a:pPr>
            <a:r>
              <a:rPr lang="en-US" dirty="0" smtClean="0"/>
              <a:t>A is for </a:t>
            </a:r>
            <a:r>
              <a:rPr lang="en-US" dirty="0" smtClean="0">
                <a:solidFill>
                  <a:srgbClr val="FF00FF"/>
                </a:solidFill>
              </a:rPr>
              <a:t>adenine</a:t>
            </a:r>
            <a:r>
              <a:rPr lang="en-US" dirty="0" smtClean="0"/>
              <a:t> </a:t>
            </a:r>
          </a:p>
          <a:p>
            <a:pPr eaLnBrk="1" hangingPunct="1">
              <a:defRPr/>
            </a:pPr>
            <a:r>
              <a:rPr lang="en-US" dirty="0" smtClean="0"/>
              <a:t>G is for </a:t>
            </a:r>
            <a:r>
              <a:rPr lang="en-US" dirty="0" smtClean="0">
                <a:solidFill>
                  <a:srgbClr val="FF9900"/>
                </a:solidFill>
              </a:rPr>
              <a:t>guanine</a:t>
            </a:r>
            <a:r>
              <a:rPr lang="en-US" dirty="0" smtClean="0"/>
              <a:t> </a:t>
            </a:r>
          </a:p>
          <a:p>
            <a:pPr eaLnBrk="1" hangingPunct="1">
              <a:defRPr/>
            </a:pPr>
            <a:r>
              <a:rPr lang="en-US" dirty="0" smtClean="0"/>
              <a:t>C is for cytosine </a:t>
            </a:r>
          </a:p>
          <a:p>
            <a:pPr eaLnBrk="1" hangingPunct="1">
              <a:defRPr/>
            </a:pPr>
            <a:r>
              <a:rPr lang="en-US" dirty="0" smtClean="0"/>
              <a:t>T is for thymine </a:t>
            </a:r>
          </a:p>
          <a:p>
            <a:pPr eaLnBrk="1" hangingPunct="1">
              <a:defRPr/>
            </a:pPr>
            <a:endParaRPr lang="en-US" dirty="0" smtClean="0"/>
          </a:p>
        </p:txBody>
      </p:sp>
      <p:pic>
        <p:nvPicPr>
          <p:cNvPr id="190467" name="Picture 5" descr="dna_molecu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447800"/>
            <a:ext cx="4286250" cy="459105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1219200" y="3124200"/>
            <a:ext cx="2590800" cy="533400"/>
          </a:xfrm>
          <a:prstGeom prst="rect">
            <a:avLst/>
          </a:prstGeom>
          <a:solidFill>
            <a:schemeClr val="tx1">
              <a:lumMod val="50000"/>
            </a:schemeClr>
          </a:solidFill>
          <a:ln w="38100" cap="flat" cmpd="sng" algn="ctr">
            <a:solidFill>
              <a:schemeClr val="tx1"/>
            </a:solidFill>
            <a:prstDash val="solid"/>
            <a:round/>
            <a:headEnd type="none" w="med" len="med"/>
            <a:tailEnd type="none" w="med" len="med"/>
          </a:ln>
          <a:effectLst/>
        </p:spPr>
        <p:txBody>
          <a:bodyPr/>
          <a:lstStyle/>
          <a:p>
            <a:pPr marL="342900" indent="-342900" eaLnBrk="1" hangingPunct="1">
              <a:buClr>
                <a:schemeClr val="hlink"/>
              </a:buClr>
              <a:buSzPct val="65000"/>
              <a:buFont typeface="Wingdings" pitchFamily="2" charset="2"/>
              <a:buChar char="n"/>
              <a:defRPr/>
            </a:pPr>
            <a:endParaRPr lang="en-US" sz="9600">
              <a:effectLst>
                <a:outerShdw blurRad="38100" dist="38100" dir="2700000" algn="tl">
                  <a:srgbClr val="000000">
                    <a:alpha val="43137"/>
                  </a:srgbClr>
                </a:outerShdw>
              </a:effectLst>
              <a:latin typeface="Tahoma" pitchFamily="34" charset="0"/>
            </a:endParaRPr>
          </a:p>
        </p:txBody>
      </p:sp>
      <p:sp>
        <p:nvSpPr>
          <p:cNvPr id="8" name="Rectangle 7"/>
          <p:cNvSpPr/>
          <p:nvPr/>
        </p:nvSpPr>
        <p:spPr bwMode="auto">
          <a:xfrm>
            <a:off x="1219200" y="3733800"/>
            <a:ext cx="2590800" cy="533400"/>
          </a:xfrm>
          <a:prstGeom prst="rect">
            <a:avLst/>
          </a:prstGeom>
          <a:solidFill>
            <a:schemeClr val="bg1">
              <a:lumMod val="85000"/>
              <a:lumOff val="15000"/>
            </a:schemeClr>
          </a:solidFill>
          <a:ln w="38100" cap="flat" cmpd="sng" algn="ctr">
            <a:solidFill>
              <a:schemeClr val="tx1"/>
            </a:solidFill>
            <a:prstDash val="solid"/>
            <a:round/>
            <a:headEnd type="none" w="med" len="med"/>
            <a:tailEnd type="none" w="med" len="med"/>
          </a:ln>
          <a:effectLst/>
        </p:spPr>
        <p:txBody>
          <a:bodyPr/>
          <a:lstStyle/>
          <a:p>
            <a:pPr marL="342900" indent="-342900" eaLnBrk="1" hangingPunct="1">
              <a:buClr>
                <a:schemeClr val="hlink"/>
              </a:buClr>
              <a:buSzPct val="65000"/>
              <a:buFont typeface="Wingdings" pitchFamily="2" charset="2"/>
              <a:buChar char="n"/>
              <a:defRPr/>
            </a:pPr>
            <a:endParaRPr lang="en-US" sz="9600">
              <a:effectLst>
                <a:outerShdw blurRad="38100" dist="38100" dir="2700000" algn="tl">
                  <a:srgbClr val="000000">
                    <a:alpha val="43137"/>
                  </a:srgbClr>
                </a:outerShdw>
              </a:effectLst>
              <a:latin typeface="Tahoma" pitchFamily="34" charset="0"/>
            </a:endParaRPr>
          </a:p>
        </p:txBody>
      </p:sp>
      <p:sp>
        <p:nvSpPr>
          <p:cNvPr id="57357" name="Rectangle 13"/>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2" name="Rectangle 1"/>
          <p:cNvSpPr/>
          <p:nvPr/>
        </p:nvSpPr>
        <p:spPr>
          <a:xfrm>
            <a:off x="381000" y="4800600"/>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87047384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347" name="Rectangle 3"/>
          <p:cNvSpPr>
            <a:spLocks noGrp="1" noChangeArrowheads="1"/>
          </p:cNvSpPr>
          <p:nvPr>
            <p:ph type="body" idx="1"/>
          </p:nvPr>
        </p:nvSpPr>
        <p:spPr>
          <a:xfrm>
            <a:off x="457200" y="228600"/>
            <a:ext cx="8077200" cy="5902325"/>
          </a:xfrm>
        </p:spPr>
        <p:txBody>
          <a:bodyPr/>
          <a:lstStyle/>
          <a:p>
            <a:pPr eaLnBrk="1" hangingPunct="1">
              <a:defRPr/>
            </a:pPr>
            <a:r>
              <a:rPr lang="en-US" dirty="0" smtClean="0"/>
              <a:t>There are four different types of nitrogen bases found in DNA.  Name them? </a:t>
            </a:r>
          </a:p>
          <a:p>
            <a:pPr eaLnBrk="1" hangingPunct="1">
              <a:defRPr/>
            </a:pPr>
            <a:endParaRPr lang="en-US" dirty="0" smtClean="0"/>
          </a:p>
          <a:p>
            <a:pPr eaLnBrk="1" hangingPunct="1">
              <a:defRPr/>
            </a:pPr>
            <a:r>
              <a:rPr lang="en-US" dirty="0" smtClean="0"/>
              <a:t>A is for </a:t>
            </a:r>
            <a:r>
              <a:rPr lang="en-US" dirty="0" smtClean="0">
                <a:solidFill>
                  <a:srgbClr val="FF00FF"/>
                </a:solidFill>
              </a:rPr>
              <a:t>adenine</a:t>
            </a:r>
            <a:r>
              <a:rPr lang="en-US" dirty="0" smtClean="0"/>
              <a:t> </a:t>
            </a:r>
          </a:p>
          <a:p>
            <a:pPr eaLnBrk="1" hangingPunct="1">
              <a:defRPr/>
            </a:pPr>
            <a:r>
              <a:rPr lang="en-US" dirty="0" smtClean="0"/>
              <a:t>G is for </a:t>
            </a:r>
            <a:r>
              <a:rPr lang="en-US" dirty="0" smtClean="0">
                <a:solidFill>
                  <a:srgbClr val="FF9900"/>
                </a:solidFill>
              </a:rPr>
              <a:t>guanine</a:t>
            </a:r>
            <a:r>
              <a:rPr lang="en-US" dirty="0" smtClean="0"/>
              <a:t> </a:t>
            </a:r>
          </a:p>
          <a:p>
            <a:pPr eaLnBrk="1" hangingPunct="1">
              <a:defRPr/>
            </a:pPr>
            <a:r>
              <a:rPr lang="en-US" dirty="0" smtClean="0"/>
              <a:t>C is for cytosine </a:t>
            </a:r>
          </a:p>
          <a:p>
            <a:pPr eaLnBrk="1" hangingPunct="1">
              <a:defRPr/>
            </a:pPr>
            <a:r>
              <a:rPr lang="en-US" dirty="0" smtClean="0"/>
              <a:t>T is for thymine </a:t>
            </a:r>
          </a:p>
          <a:p>
            <a:pPr eaLnBrk="1" hangingPunct="1">
              <a:defRPr/>
            </a:pPr>
            <a:endParaRPr lang="en-US" dirty="0" smtClean="0"/>
          </a:p>
        </p:txBody>
      </p:sp>
      <p:pic>
        <p:nvPicPr>
          <p:cNvPr id="190467" name="Picture 5" descr="dna_molecu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447800"/>
            <a:ext cx="4286250" cy="459105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1219200" y="3124200"/>
            <a:ext cx="2590800" cy="533400"/>
          </a:xfrm>
          <a:prstGeom prst="rect">
            <a:avLst/>
          </a:prstGeom>
          <a:solidFill>
            <a:schemeClr val="tx1">
              <a:lumMod val="50000"/>
            </a:schemeClr>
          </a:solidFill>
          <a:ln w="38100" cap="flat" cmpd="sng" algn="ctr">
            <a:solidFill>
              <a:srgbClr val="FFFF00"/>
            </a:solidFill>
            <a:prstDash val="solid"/>
            <a:round/>
            <a:headEnd type="none" w="med" len="med"/>
            <a:tailEnd type="none" w="med" len="med"/>
          </a:ln>
          <a:effectLst/>
        </p:spPr>
        <p:txBody>
          <a:bodyPr/>
          <a:lstStyle/>
          <a:p>
            <a:pPr marL="342900" indent="-342900" eaLnBrk="1" hangingPunct="1">
              <a:buClr>
                <a:schemeClr val="hlink"/>
              </a:buClr>
              <a:buSzPct val="65000"/>
              <a:buFont typeface="Wingdings" pitchFamily="2" charset="2"/>
              <a:buChar char="n"/>
              <a:defRPr/>
            </a:pPr>
            <a:endParaRPr lang="en-US" sz="9600">
              <a:effectLst>
                <a:outerShdw blurRad="38100" dist="38100" dir="2700000" algn="tl">
                  <a:srgbClr val="000000">
                    <a:alpha val="43137"/>
                  </a:srgbClr>
                </a:outerShdw>
              </a:effectLst>
              <a:latin typeface="Tahoma" pitchFamily="34" charset="0"/>
            </a:endParaRPr>
          </a:p>
        </p:txBody>
      </p:sp>
      <p:sp>
        <p:nvSpPr>
          <p:cNvPr id="8" name="Rectangle 7"/>
          <p:cNvSpPr/>
          <p:nvPr/>
        </p:nvSpPr>
        <p:spPr bwMode="auto">
          <a:xfrm>
            <a:off x="1219200" y="3733800"/>
            <a:ext cx="2590800" cy="533400"/>
          </a:xfrm>
          <a:prstGeom prst="rect">
            <a:avLst/>
          </a:prstGeom>
          <a:solidFill>
            <a:schemeClr val="bg1">
              <a:lumMod val="85000"/>
              <a:lumOff val="15000"/>
            </a:schemeClr>
          </a:solidFill>
          <a:ln w="38100" cap="flat" cmpd="sng" algn="ctr">
            <a:solidFill>
              <a:schemeClr val="tx1"/>
            </a:solidFill>
            <a:prstDash val="solid"/>
            <a:round/>
            <a:headEnd type="none" w="med" len="med"/>
            <a:tailEnd type="none" w="med" len="med"/>
          </a:ln>
          <a:effectLst/>
        </p:spPr>
        <p:txBody>
          <a:bodyPr/>
          <a:lstStyle/>
          <a:p>
            <a:pPr marL="342900" indent="-342900" eaLnBrk="1" hangingPunct="1">
              <a:buClr>
                <a:schemeClr val="hlink"/>
              </a:buClr>
              <a:buSzPct val="65000"/>
              <a:buFont typeface="Wingdings" pitchFamily="2" charset="2"/>
              <a:buChar char="n"/>
              <a:defRPr/>
            </a:pPr>
            <a:endParaRPr lang="en-US" sz="9600">
              <a:effectLst>
                <a:outerShdw blurRad="38100" dist="38100" dir="2700000" algn="tl">
                  <a:srgbClr val="000000">
                    <a:alpha val="43137"/>
                  </a:srgbClr>
                </a:outerShdw>
              </a:effectLst>
              <a:latin typeface="Tahoma" pitchFamily="34" charset="0"/>
            </a:endParaRPr>
          </a:p>
        </p:txBody>
      </p:sp>
      <p:sp>
        <p:nvSpPr>
          <p:cNvPr id="57357" name="Rectangle 13"/>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2" name="Rectangle 1"/>
          <p:cNvSpPr/>
          <p:nvPr/>
        </p:nvSpPr>
        <p:spPr>
          <a:xfrm>
            <a:off x="381000" y="4800600"/>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82925756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347" name="Rectangle 3"/>
          <p:cNvSpPr>
            <a:spLocks noGrp="1" noChangeArrowheads="1"/>
          </p:cNvSpPr>
          <p:nvPr>
            <p:ph type="body" idx="1"/>
          </p:nvPr>
        </p:nvSpPr>
        <p:spPr>
          <a:xfrm>
            <a:off x="457200" y="228600"/>
            <a:ext cx="8077200" cy="5902325"/>
          </a:xfrm>
        </p:spPr>
        <p:txBody>
          <a:bodyPr/>
          <a:lstStyle/>
          <a:p>
            <a:pPr eaLnBrk="1" hangingPunct="1">
              <a:defRPr/>
            </a:pPr>
            <a:r>
              <a:rPr lang="en-US" dirty="0" smtClean="0"/>
              <a:t>There are four different types of nitrogen bases found in DNA.  Name them? </a:t>
            </a:r>
          </a:p>
          <a:p>
            <a:pPr eaLnBrk="1" hangingPunct="1">
              <a:defRPr/>
            </a:pPr>
            <a:endParaRPr lang="en-US" dirty="0" smtClean="0"/>
          </a:p>
          <a:p>
            <a:pPr eaLnBrk="1" hangingPunct="1">
              <a:defRPr/>
            </a:pPr>
            <a:r>
              <a:rPr lang="en-US" dirty="0" smtClean="0"/>
              <a:t>A is for </a:t>
            </a:r>
            <a:r>
              <a:rPr lang="en-US" dirty="0" smtClean="0">
                <a:solidFill>
                  <a:srgbClr val="FF00FF"/>
                </a:solidFill>
              </a:rPr>
              <a:t>adenine</a:t>
            </a:r>
            <a:r>
              <a:rPr lang="en-US" dirty="0" smtClean="0"/>
              <a:t> </a:t>
            </a:r>
          </a:p>
          <a:p>
            <a:pPr eaLnBrk="1" hangingPunct="1">
              <a:defRPr/>
            </a:pPr>
            <a:r>
              <a:rPr lang="en-US" dirty="0" smtClean="0"/>
              <a:t>G is for </a:t>
            </a:r>
            <a:r>
              <a:rPr lang="en-US" dirty="0" smtClean="0">
                <a:solidFill>
                  <a:srgbClr val="FF9900"/>
                </a:solidFill>
              </a:rPr>
              <a:t>guanine</a:t>
            </a:r>
            <a:r>
              <a:rPr lang="en-US" dirty="0" smtClean="0"/>
              <a:t> </a:t>
            </a:r>
          </a:p>
          <a:p>
            <a:pPr eaLnBrk="1" hangingPunct="1">
              <a:defRPr/>
            </a:pPr>
            <a:r>
              <a:rPr lang="en-US" dirty="0" smtClean="0"/>
              <a:t>C is for </a:t>
            </a:r>
            <a:r>
              <a:rPr lang="en-US" dirty="0" smtClean="0">
                <a:solidFill>
                  <a:srgbClr val="FFCCCC"/>
                </a:solidFill>
              </a:rPr>
              <a:t>cytosine</a:t>
            </a:r>
            <a:r>
              <a:rPr lang="en-US" dirty="0" smtClean="0"/>
              <a:t> </a:t>
            </a:r>
          </a:p>
          <a:p>
            <a:pPr eaLnBrk="1" hangingPunct="1">
              <a:defRPr/>
            </a:pPr>
            <a:r>
              <a:rPr lang="en-US" dirty="0" smtClean="0"/>
              <a:t>T is for thymine </a:t>
            </a:r>
          </a:p>
          <a:p>
            <a:pPr eaLnBrk="1" hangingPunct="1">
              <a:defRPr/>
            </a:pPr>
            <a:endParaRPr lang="en-US" dirty="0" smtClean="0"/>
          </a:p>
        </p:txBody>
      </p:sp>
      <p:pic>
        <p:nvPicPr>
          <p:cNvPr id="190467" name="Picture 5" descr="dna_molecu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447800"/>
            <a:ext cx="4286250" cy="459105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bwMode="auto">
          <a:xfrm>
            <a:off x="1219200" y="3733800"/>
            <a:ext cx="2590800" cy="533400"/>
          </a:xfrm>
          <a:prstGeom prst="rect">
            <a:avLst/>
          </a:prstGeom>
          <a:solidFill>
            <a:schemeClr val="bg1">
              <a:lumMod val="85000"/>
              <a:lumOff val="15000"/>
            </a:schemeClr>
          </a:solidFill>
          <a:ln w="38100" cap="flat" cmpd="sng" algn="ctr">
            <a:solidFill>
              <a:schemeClr val="tx1"/>
            </a:solidFill>
            <a:prstDash val="solid"/>
            <a:round/>
            <a:headEnd type="none" w="med" len="med"/>
            <a:tailEnd type="none" w="med" len="med"/>
          </a:ln>
          <a:effectLst/>
        </p:spPr>
        <p:txBody>
          <a:bodyPr/>
          <a:lstStyle/>
          <a:p>
            <a:pPr marL="342900" indent="-342900" eaLnBrk="1" hangingPunct="1">
              <a:buClr>
                <a:schemeClr val="hlink"/>
              </a:buClr>
              <a:buSzPct val="65000"/>
              <a:buFont typeface="Wingdings" pitchFamily="2" charset="2"/>
              <a:buChar char="n"/>
              <a:defRPr/>
            </a:pPr>
            <a:endParaRPr lang="en-US" sz="9600">
              <a:effectLst>
                <a:outerShdw blurRad="38100" dist="38100" dir="2700000" algn="tl">
                  <a:srgbClr val="000000">
                    <a:alpha val="43137"/>
                  </a:srgbClr>
                </a:outerShdw>
              </a:effectLst>
              <a:latin typeface="Tahoma" pitchFamily="34" charset="0"/>
            </a:endParaRPr>
          </a:p>
        </p:txBody>
      </p:sp>
      <p:sp>
        <p:nvSpPr>
          <p:cNvPr id="57357" name="Rectangle 13"/>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2" name="Rectangle 1"/>
          <p:cNvSpPr/>
          <p:nvPr/>
        </p:nvSpPr>
        <p:spPr>
          <a:xfrm>
            <a:off x="381000" y="4800600"/>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33167301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347" name="Rectangle 3"/>
          <p:cNvSpPr>
            <a:spLocks noGrp="1" noChangeArrowheads="1"/>
          </p:cNvSpPr>
          <p:nvPr>
            <p:ph type="body" idx="1"/>
          </p:nvPr>
        </p:nvSpPr>
        <p:spPr>
          <a:xfrm>
            <a:off x="457200" y="228600"/>
            <a:ext cx="8077200" cy="5902325"/>
          </a:xfrm>
        </p:spPr>
        <p:txBody>
          <a:bodyPr/>
          <a:lstStyle/>
          <a:p>
            <a:pPr eaLnBrk="1" hangingPunct="1">
              <a:defRPr/>
            </a:pPr>
            <a:r>
              <a:rPr lang="en-US" dirty="0" smtClean="0"/>
              <a:t>There are four different types of nitrogen bases found in DNA.  Name them? </a:t>
            </a:r>
          </a:p>
          <a:p>
            <a:pPr eaLnBrk="1" hangingPunct="1">
              <a:defRPr/>
            </a:pPr>
            <a:endParaRPr lang="en-US" dirty="0" smtClean="0"/>
          </a:p>
          <a:p>
            <a:pPr eaLnBrk="1" hangingPunct="1">
              <a:defRPr/>
            </a:pPr>
            <a:r>
              <a:rPr lang="en-US" dirty="0" smtClean="0"/>
              <a:t>A is for </a:t>
            </a:r>
            <a:r>
              <a:rPr lang="en-US" dirty="0" smtClean="0">
                <a:solidFill>
                  <a:srgbClr val="FF00FF"/>
                </a:solidFill>
              </a:rPr>
              <a:t>adenine</a:t>
            </a:r>
            <a:r>
              <a:rPr lang="en-US" dirty="0" smtClean="0"/>
              <a:t> </a:t>
            </a:r>
          </a:p>
          <a:p>
            <a:pPr eaLnBrk="1" hangingPunct="1">
              <a:defRPr/>
            </a:pPr>
            <a:r>
              <a:rPr lang="en-US" dirty="0" smtClean="0"/>
              <a:t>G is for </a:t>
            </a:r>
            <a:r>
              <a:rPr lang="en-US" dirty="0" smtClean="0">
                <a:solidFill>
                  <a:srgbClr val="FF9900"/>
                </a:solidFill>
              </a:rPr>
              <a:t>guanine</a:t>
            </a:r>
            <a:r>
              <a:rPr lang="en-US" dirty="0" smtClean="0"/>
              <a:t> </a:t>
            </a:r>
          </a:p>
          <a:p>
            <a:pPr eaLnBrk="1" hangingPunct="1">
              <a:defRPr/>
            </a:pPr>
            <a:r>
              <a:rPr lang="en-US" dirty="0" smtClean="0"/>
              <a:t>C is for </a:t>
            </a:r>
            <a:r>
              <a:rPr lang="en-US" dirty="0" smtClean="0">
                <a:solidFill>
                  <a:srgbClr val="FFCCCC"/>
                </a:solidFill>
              </a:rPr>
              <a:t>cytosine</a:t>
            </a:r>
            <a:r>
              <a:rPr lang="en-US" dirty="0" smtClean="0"/>
              <a:t> </a:t>
            </a:r>
          </a:p>
          <a:p>
            <a:pPr eaLnBrk="1" hangingPunct="1">
              <a:defRPr/>
            </a:pPr>
            <a:r>
              <a:rPr lang="en-US" dirty="0" smtClean="0"/>
              <a:t>T is for thymine </a:t>
            </a:r>
          </a:p>
          <a:p>
            <a:pPr eaLnBrk="1" hangingPunct="1">
              <a:defRPr/>
            </a:pPr>
            <a:endParaRPr lang="en-US" dirty="0" smtClean="0"/>
          </a:p>
        </p:txBody>
      </p:sp>
      <p:pic>
        <p:nvPicPr>
          <p:cNvPr id="190467" name="Picture 5" descr="dna_molecu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447800"/>
            <a:ext cx="4286250" cy="459105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bwMode="auto">
          <a:xfrm>
            <a:off x="1219200" y="3733800"/>
            <a:ext cx="2590800" cy="533400"/>
          </a:xfrm>
          <a:prstGeom prst="rect">
            <a:avLst/>
          </a:prstGeom>
          <a:solidFill>
            <a:schemeClr val="bg1">
              <a:lumMod val="85000"/>
              <a:lumOff val="15000"/>
            </a:schemeClr>
          </a:solidFill>
          <a:ln w="38100" cap="flat" cmpd="sng" algn="ctr">
            <a:solidFill>
              <a:srgbClr val="FFFF00"/>
            </a:solidFill>
            <a:prstDash val="solid"/>
            <a:round/>
            <a:headEnd type="none" w="med" len="med"/>
            <a:tailEnd type="none" w="med" len="med"/>
          </a:ln>
          <a:effectLst/>
        </p:spPr>
        <p:txBody>
          <a:bodyPr/>
          <a:lstStyle/>
          <a:p>
            <a:pPr marL="342900" indent="-342900" eaLnBrk="1" hangingPunct="1">
              <a:buClr>
                <a:schemeClr val="hlink"/>
              </a:buClr>
              <a:buSzPct val="65000"/>
              <a:buFont typeface="Wingdings" pitchFamily="2" charset="2"/>
              <a:buChar char="n"/>
              <a:defRPr/>
            </a:pPr>
            <a:endParaRPr lang="en-US" sz="9600">
              <a:effectLst>
                <a:outerShdw blurRad="38100" dist="38100" dir="2700000" algn="tl">
                  <a:srgbClr val="000000">
                    <a:alpha val="43137"/>
                  </a:srgbClr>
                </a:outerShdw>
              </a:effectLst>
              <a:latin typeface="Tahoma" pitchFamily="34" charset="0"/>
            </a:endParaRPr>
          </a:p>
        </p:txBody>
      </p:sp>
      <p:sp>
        <p:nvSpPr>
          <p:cNvPr id="57357" name="Rectangle 13"/>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2" name="Rectangle 1"/>
          <p:cNvSpPr/>
          <p:nvPr/>
        </p:nvSpPr>
        <p:spPr>
          <a:xfrm>
            <a:off x="381000" y="4800600"/>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51135789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347" name="Rectangle 3"/>
          <p:cNvSpPr>
            <a:spLocks noGrp="1" noChangeArrowheads="1"/>
          </p:cNvSpPr>
          <p:nvPr>
            <p:ph type="body" idx="1"/>
          </p:nvPr>
        </p:nvSpPr>
        <p:spPr>
          <a:xfrm>
            <a:off x="457200" y="228600"/>
            <a:ext cx="8077200" cy="5902325"/>
          </a:xfrm>
        </p:spPr>
        <p:txBody>
          <a:bodyPr/>
          <a:lstStyle/>
          <a:p>
            <a:pPr eaLnBrk="1" hangingPunct="1">
              <a:defRPr/>
            </a:pPr>
            <a:r>
              <a:rPr lang="en-US" dirty="0" smtClean="0"/>
              <a:t>There are four different types of nitrogen bases found in DNA.  Name them? </a:t>
            </a:r>
          </a:p>
          <a:p>
            <a:pPr eaLnBrk="1" hangingPunct="1">
              <a:defRPr/>
            </a:pPr>
            <a:endParaRPr lang="en-US" dirty="0" smtClean="0"/>
          </a:p>
          <a:p>
            <a:pPr eaLnBrk="1" hangingPunct="1">
              <a:defRPr/>
            </a:pPr>
            <a:r>
              <a:rPr lang="en-US" dirty="0" smtClean="0"/>
              <a:t>A is for </a:t>
            </a:r>
            <a:r>
              <a:rPr lang="en-US" dirty="0" smtClean="0">
                <a:solidFill>
                  <a:srgbClr val="FF00FF"/>
                </a:solidFill>
              </a:rPr>
              <a:t>adenine</a:t>
            </a:r>
            <a:r>
              <a:rPr lang="en-US" dirty="0" smtClean="0"/>
              <a:t> </a:t>
            </a:r>
          </a:p>
          <a:p>
            <a:pPr eaLnBrk="1" hangingPunct="1">
              <a:defRPr/>
            </a:pPr>
            <a:r>
              <a:rPr lang="en-US" dirty="0" smtClean="0"/>
              <a:t>G is for </a:t>
            </a:r>
            <a:r>
              <a:rPr lang="en-US" dirty="0" smtClean="0">
                <a:solidFill>
                  <a:srgbClr val="FF9900"/>
                </a:solidFill>
              </a:rPr>
              <a:t>guanine</a:t>
            </a:r>
            <a:r>
              <a:rPr lang="en-US" dirty="0" smtClean="0"/>
              <a:t> </a:t>
            </a:r>
          </a:p>
          <a:p>
            <a:pPr eaLnBrk="1" hangingPunct="1">
              <a:defRPr/>
            </a:pPr>
            <a:r>
              <a:rPr lang="en-US" dirty="0" smtClean="0"/>
              <a:t>C is for </a:t>
            </a:r>
            <a:r>
              <a:rPr lang="en-US" dirty="0" smtClean="0">
                <a:solidFill>
                  <a:srgbClr val="FFCCCC"/>
                </a:solidFill>
              </a:rPr>
              <a:t>cytosine</a:t>
            </a:r>
            <a:r>
              <a:rPr lang="en-US" dirty="0" smtClean="0"/>
              <a:t> </a:t>
            </a:r>
          </a:p>
          <a:p>
            <a:pPr eaLnBrk="1" hangingPunct="1">
              <a:defRPr/>
            </a:pPr>
            <a:r>
              <a:rPr lang="en-US" dirty="0" smtClean="0"/>
              <a:t>T is for</a:t>
            </a:r>
            <a:r>
              <a:rPr lang="en-US" dirty="0" smtClean="0">
                <a:solidFill>
                  <a:srgbClr val="FF99FF"/>
                </a:solidFill>
              </a:rPr>
              <a:t> thymine </a:t>
            </a:r>
          </a:p>
          <a:p>
            <a:pPr eaLnBrk="1" hangingPunct="1">
              <a:defRPr/>
            </a:pPr>
            <a:endParaRPr lang="en-US" dirty="0" smtClean="0"/>
          </a:p>
        </p:txBody>
      </p:sp>
      <p:pic>
        <p:nvPicPr>
          <p:cNvPr id="190467" name="Picture 5" descr="dna_molecu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447800"/>
            <a:ext cx="4286250" cy="459105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57357" name="Rectangle 13"/>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2" name="Rectangle 1"/>
          <p:cNvSpPr/>
          <p:nvPr/>
        </p:nvSpPr>
        <p:spPr>
          <a:xfrm>
            <a:off x="381000" y="4800600"/>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92615684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483" name="Rectangle 3"/>
          <p:cNvSpPr>
            <a:spLocks noGrp="1" noChangeArrowheads="1"/>
          </p:cNvSpPr>
          <p:nvPr>
            <p:ph type="body" idx="1"/>
          </p:nvPr>
        </p:nvSpPr>
        <p:spPr>
          <a:xfrm>
            <a:off x="457200" y="381000"/>
            <a:ext cx="8229600" cy="5749925"/>
          </a:xfrm>
        </p:spPr>
        <p:txBody>
          <a:bodyPr/>
          <a:lstStyle/>
          <a:p>
            <a:pPr eaLnBrk="1" hangingPunct="1">
              <a:defRPr/>
            </a:pPr>
            <a:r>
              <a:rPr lang="en-US" dirty="0" smtClean="0"/>
              <a:t>Name the corresponding base pair on the right.  Each one is worth 1 point.</a:t>
            </a:r>
          </a:p>
        </p:txBody>
      </p:sp>
      <p:pic>
        <p:nvPicPr>
          <p:cNvPr id="211971" name="Picture 5" descr="d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00199"/>
            <a:ext cx="8458200" cy="4876801"/>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0905"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2" name="Freeform 1"/>
          <p:cNvSpPr/>
          <p:nvPr/>
        </p:nvSpPr>
        <p:spPr bwMode="auto">
          <a:xfrm>
            <a:off x="3062514" y="2293257"/>
            <a:ext cx="1756229" cy="725714"/>
          </a:xfrm>
          <a:custGeom>
            <a:avLst/>
            <a:gdLst>
              <a:gd name="connsiteX0" fmla="*/ 391886 w 1756229"/>
              <a:gd name="connsiteY0" fmla="*/ 43543 h 725714"/>
              <a:gd name="connsiteX1" fmla="*/ 275772 w 1756229"/>
              <a:gd name="connsiteY1" fmla="*/ 145143 h 725714"/>
              <a:gd name="connsiteX2" fmla="*/ 217715 w 1756229"/>
              <a:gd name="connsiteY2" fmla="*/ 159657 h 725714"/>
              <a:gd name="connsiteX3" fmla="*/ 174172 w 1756229"/>
              <a:gd name="connsiteY3" fmla="*/ 174172 h 725714"/>
              <a:gd name="connsiteX4" fmla="*/ 130629 w 1756229"/>
              <a:gd name="connsiteY4" fmla="*/ 217714 h 725714"/>
              <a:gd name="connsiteX5" fmla="*/ 43543 w 1756229"/>
              <a:gd name="connsiteY5" fmla="*/ 246743 h 725714"/>
              <a:gd name="connsiteX6" fmla="*/ 0 w 1756229"/>
              <a:gd name="connsiteY6" fmla="*/ 333829 h 725714"/>
              <a:gd name="connsiteX7" fmla="*/ 14515 w 1756229"/>
              <a:gd name="connsiteY7" fmla="*/ 406400 h 725714"/>
              <a:gd name="connsiteX8" fmla="*/ 58057 w 1756229"/>
              <a:gd name="connsiteY8" fmla="*/ 493486 h 725714"/>
              <a:gd name="connsiteX9" fmla="*/ 101600 w 1756229"/>
              <a:gd name="connsiteY9" fmla="*/ 537029 h 725714"/>
              <a:gd name="connsiteX10" fmla="*/ 145143 w 1756229"/>
              <a:gd name="connsiteY10" fmla="*/ 551543 h 725714"/>
              <a:gd name="connsiteX11" fmla="*/ 188686 w 1756229"/>
              <a:gd name="connsiteY11" fmla="*/ 580572 h 725714"/>
              <a:gd name="connsiteX12" fmla="*/ 232229 w 1756229"/>
              <a:gd name="connsiteY12" fmla="*/ 624114 h 725714"/>
              <a:gd name="connsiteX13" fmla="*/ 275772 w 1756229"/>
              <a:gd name="connsiteY13" fmla="*/ 638629 h 725714"/>
              <a:gd name="connsiteX14" fmla="*/ 391886 w 1756229"/>
              <a:gd name="connsiteY14" fmla="*/ 711200 h 725714"/>
              <a:gd name="connsiteX15" fmla="*/ 435429 w 1756229"/>
              <a:gd name="connsiteY15" fmla="*/ 725714 h 725714"/>
              <a:gd name="connsiteX16" fmla="*/ 783772 w 1756229"/>
              <a:gd name="connsiteY16" fmla="*/ 682172 h 725714"/>
              <a:gd name="connsiteX17" fmla="*/ 1698172 w 1756229"/>
              <a:gd name="connsiteY17" fmla="*/ 682172 h 725714"/>
              <a:gd name="connsiteX18" fmla="*/ 1712686 w 1756229"/>
              <a:gd name="connsiteY18" fmla="*/ 638629 h 725714"/>
              <a:gd name="connsiteX19" fmla="*/ 1727200 w 1756229"/>
              <a:gd name="connsiteY19" fmla="*/ 464457 h 725714"/>
              <a:gd name="connsiteX20" fmla="*/ 1756229 w 1756229"/>
              <a:gd name="connsiteY20" fmla="*/ 377372 h 725714"/>
              <a:gd name="connsiteX21" fmla="*/ 1741715 w 1756229"/>
              <a:gd name="connsiteY21" fmla="*/ 232229 h 725714"/>
              <a:gd name="connsiteX22" fmla="*/ 1698172 w 1756229"/>
              <a:gd name="connsiteY22" fmla="*/ 188686 h 725714"/>
              <a:gd name="connsiteX23" fmla="*/ 1625600 w 1756229"/>
              <a:gd name="connsiteY23" fmla="*/ 130629 h 725714"/>
              <a:gd name="connsiteX24" fmla="*/ 1538515 w 1756229"/>
              <a:gd name="connsiteY24" fmla="*/ 72572 h 725714"/>
              <a:gd name="connsiteX25" fmla="*/ 1335315 w 1756229"/>
              <a:gd name="connsiteY25" fmla="*/ 14514 h 725714"/>
              <a:gd name="connsiteX26" fmla="*/ 1074057 w 1756229"/>
              <a:gd name="connsiteY26" fmla="*/ 0 h 725714"/>
              <a:gd name="connsiteX27" fmla="*/ 769257 w 1756229"/>
              <a:gd name="connsiteY27" fmla="*/ 14514 h 725714"/>
              <a:gd name="connsiteX28" fmla="*/ 725715 w 1756229"/>
              <a:gd name="connsiteY28" fmla="*/ 29029 h 725714"/>
              <a:gd name="connsiteX29" fmla="*/ 624115 w 1756229"/>
              <a:gd name="connsiteY29" fmla="*/ 58057 h 725714"/>
              <a:gd name="connsiteX30" fmla="*/ 493486 w 1756229"/>
              <a:gd name="connsiteY30" fmla="*/ 116114 h 725714"/>
              <a:gd name="connsiteX31" fmla="*/ 406400 w 1756229"/>
              <a:gd name="connsiteY31" fmla="*/ 145143 h 725714"/>
              <a:gd name="connsiteX32" fmla="*/ 290286 w 1756229"/>
              <a:gd name="connsiteY32" fmla="*/ 174172 h 725714"/>
              <a:gd name="connsiteX33" fmla="*/ 246743 w 1756229"/>
              <a:gd name="connsiteY33" fmla="*/ 188686 h 725714"/>
              <a:gd name="connsiteX34" fmla="*/ 174172 w 1756229"/>
              <a:gd name="connsiteY34" fmla="*/ 203200 h 725714"/>
              <a:gd name="connsiteX35" fmla="*/ 87086 w 1756229"/>
              <a:gd name="connsiteY35" fmla="*/ 232229 h 725714"/>
              <a:gd name="connsiteX36" fmla="*/ 58057 w 1756229"/>
              <a:gd name="connsiteY36" fmla="*/ 275772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56229" h="725714">
                <a:moveTo>
                  <a:pt x="391886" y="43543"/>
                </a:moveTo>
                <a:cubicBezTo>
                  <a:pt x="365822" y="69607"/>
                  <a:pt x="317776" y="127141"/>
                  <a:pt x="275772" y="145143"/>
                </a:cubicBezTo>
                <a:cubicBezTo>
                  <a:pt x="257437" y="153001"/>
                  <a:pt x="236895" y="154177"/>
                  <a:pt x="217715" y="159657"/>
                </a:cubicBezTo>
                <a:cubicBezTo>
                  <a:pt x="203004" y="163860"/>
                  <a:pt x="188686" y="169334"/>
                  <a:pt x="174172" y="174172"/>
                </a:cubicBezTo>
                <a:cubicBezTo>
                  <a:pt x="159658" y="188686"/>
                  <a:pt x="148572" y="207746"/>
                  <a:pt x="130629" y="217714"/>
                </a:cubicBezTo>
                <a:cubicBezTo>
                  <a:pt x="103881" y="232574"/>
                  <a:pt x="43543" y="246743"/>
                  <a:pt x="43543" y="246743"/>
                </a:cubicBezTo>
                <a:cubicBezTo>
                  <a:pt x="28868" y="268757"/>
                  <a:pt x="0" y="303785"/>
                  <a:pt x="0" y="333829"/>
                </a:cubicBezTo>
                <a:cubicBezTo>
                  <a:pt x="0" y="358498"/>
                  <a:pt x="8532" y="382467"/>
                  <a:pt x="14515" y="406400"/>
                </a:cubicBezTo>
                <a:cubicBezTo>
                  <a:pt x="23867" y="443806"/>
                  <a:pt x="32718" y="463079"/>
                  <a:pt x="58057" y="493486"/>
                </a:cubicBezTo>
                <a:cubicBezTo>
                  <a:pt x="71198" y="509255"/>
                  <a:pt x="84521" y="525643"/>
                  <a:pt x="101600" y="537029"/>
                </a:cubicBezTo>
                <a:cubicBezTo>
                  <a:pt x="114330" y="545516"/>
                  <a:pt x="130629" y="546705"/>
                  <a:pt x="145143" y="551543"/>
                </a:cubicBezTo>
                <a:cubicBezTo>
                  <a:pt x="159657" y="561219"/>
                  <a:pt x="175285" y="569405"/>
                  <a:pt x="188686" y="580572"/>
                </a:cubicBezTo>
                <a:cubicBezTo>
                  <a:pt x="204455" y="593712"/>
                  <a:pt x="215150" y="612728"/>
                  <a:pt x="232229" y="624114"/>
                </a:cubicBezTo>
                <a:cubicBezTo>
                  <a:pt x="244959" y="632601"/>
                  <a:pt x="261258" y="633791"/>
                  <a:pt x="275772" y="638629"/>
                </a:cubicBezTo>
                <a:cubicBezTo>
                  <a:pt x="321773" y="707632"/>
                  <a:pt x="288251" y="676656"/>
                  <a:pt x="391886" y="711200"/>
                </a:cubicBezTo>
                <a:lnTo>
                  <a:pt x="435429" y="725714"/>
                </a:lnTo>
                <a:cubicBezTo>
                  <a:pt x="745564" y="694701"/>
                  <a:pt x="631374" y="720271"/>
                  <a:pt x="783772" y="682172"/>
                </a:cubicBezTo>
                <a:cubicBezTo>
                  <a:pt x="1027692" y="689794"/>
                  <a:pt x="1452371" y="712897"/>
                  <a:pt x="1698172" y="682172"/>
                </a:cubicBezTo>
                <a:cubicBezTo>
                  <a:pt x="1713353" y="680274"/>
                  <a:pt x="1707848" y="653143"/>
                  <a:pt x="1712686" y="638629"/>
                </a:cubicBezTo>
                <a:cubicBezTo>
                  <a:pt x="1717524" y="580572"/>
                  <a:pt x="1717622" y="521923"/>
                  <a:pt x="1727200" y="464457"/>
                </a:cubicBezTo>
                <a:cubicBezTo>
                  <a:pt x="1732230" y="434275"/>
                  <a:pt x="1756229" y="377372"/>
                  <a:pt x="1756229" y="377372"/>
                </a:cubicBezTo>
                <a:cubicBezTo>
                  <a:pt x="1751391" y="328991"/>
                  <a:pt x="1756014" y="278701"/>
                  <a:pt x="1741715" y="232229"/>
                </a:cubicBezTo>
                <a:cubicBezTo>
                  <a:pt x="1735679" y="212610"/>
                  <a:pt x="1711313" y="204455"/>
                  <a:pt x="1698172" y="188686"/>
                </a:cubicBezTo>
                <a:cubicBezTo>
                  <a:pt x="1647671" y="128085"/>
                  <a:pt x="1697081" y="154455"/>
                  <a:pt x="1625600" y="130629"/>
                </a:cubicBezTo>
                <a:cubicBezTo>
                  <a:pt x="1596572" y="111277"/>
                  <a:pt x="1571612" y="83605"/>
                  <a:pt x="1538515" y="72572"/>
                </a:cubicBezTo>
                <a:cubicBezTo>
                  <a:pt x="1491858" y="57019"/>
                  <a:pt x="1379054" y="16944"/>
                  <a:pt x="1335315" y="14514"/>
                </a:cubicBezTo>
                <a:lnTo>
                  <a:pt x="1074057" y="0"/>
                </a:lnTo>
                <a:cubicBezTo>
                  <a:pt x="972457" y="4838"/>
                  <a:pt x="870621" y="6067"/>
                  <a:pt x="769257" y="14514"/>
                </a:cubicBezTo>
                <a:cubicBezTo>
                  <a:pt x="754011" y="15785"/>
                  <a:pt x="740426" y="24826"/>
                  <a:pt x="725715" y="29029"/>
                </a:cubicBezTo>
                <a:cubicBezTo>
                  <a:pt x="598115" y="65487"/>
                  <a:pt x="728533" y="23251"/>
                  <a:pt x="624115" y="58057"/>
                </a:cubicBezTo>
                <a:cubicBezTo>
                  <a:pt x="555111" y="104060"/>
                  <a:pt x="597123" y="81568"/>
                  <a:pt x="493486" y="116114"/>
                </a:cubicBezTo>
                <a:lnTo>
                  <a:pt x="406400" y="145143"/>
                </a:lnTo>
                <a:cubicBezTo>
                  <a:pt x="367695" y="154819"/>
                  <a:pt x="328135" y="161556"/>
                  <a:pt x="290286" y="174172"/>
                </a:cubicBezTo>
                <a:cubicBezTo>
                  <a:pt x="275772" y="179010"/>
                  <a:pt x="261586" y="184975"/>
                  <a:pt x="246743" y="188686"/>
                </a:cubicBezTo>
                <a:cubicBezTo>
                  <a:pt x="222810" y="194669"/>
                  <a:pt x="197972" y="196709"/>
                  <a:pt x="174172" y="203200"/>
                </a:cubicBezTo>
                <a:cubicBezTo>
                  <a:pt x="144651" y="211251"/>
                  <a:pt x="87086" y="232229"/>
                  <a:pt x="87086" y="232229"/>
                </a:cubicBezTo>
                <a:lnTo>
                  <a:pt x="58057" y="275772"/>
                </a:ln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6" name="Freeform 5"/>
          <p:cNvSpPr/>
          <p:nvPr/>
        </p:nvSpPr>
        <p:spPr bwMode="auto">
          <a:xfrm>
            <a:off x="3062514" y="5029200"/>
            <a:ext cx="1756229" cy="725714"/>
          </a:xfrm>
          <a:custGeom>
            <a:avLst/>
            <a:gdLst>
              <a:gd name="connsiteX0" fmla="*/ 391886 w 1756229"/>
              <a:gd name="connsiteY0" fmla="*/ 43543 h 725714"/>
              <a:gd name="connsiteX1" fmla="*/ 275772 w 1756229"/>
              <a:gd name="connsiteY1" fmla="*/ 145143 h 725714"/>
              <a:gd name="connsiteX2" fmla="*/ 217715 w 1756229"/>
              <a:gd name="connsiteY2" fmla="*/ 159657 h 725714"/>
              <a:gd name="connsiteX3" fmla="*/ 174172 w 1756229"/>
              <a:gd name="connsiteY3" fmla="*/ 174172 h 725714"/>
              <a:gd name="connsiteX4" fmla="*/ 130629 w 1756229"/>
              <a:gd name="connsiteY4" fmla="*/ 217714 h 725714"/>
              <a:gd name="connsiteX5" fmla="*/ 43543 w 1756229"/>
              <a:gd name="connsiteY5" fmla="*/ 246743 h 725714"/>
              <a:gd name="connsiteX6" fmla="*/ 0 w 1756229"/>
              <a:gd name="connsiteY6" fmla="*/ 333829 h 725714"/>
              <a:gd name="connsiteX7" fmla="*/ 14515 w 1756229"/>
              <a:gd name="connsiteY7" fmla="*/ 406400 h 725714"/>
              <a:gd name="connsiteX8" fmla="*/ 58057 w 1756229"/>
              <a:gd name="connsiteY8" fmla="*/ 493486 h 725714"/>
              <a:gd name="connsiteX9" fmla="*/ 101600 w 1756229"/>
              <a:gd name="connsiteY9" fmla="*/ 537029 h 725714"/>
              <a:gd name="connsiteX10" fmla="*/ 145143 w 1756229"/>
              <a:gd name="connsiteY10" fmla="*/ 551543 h 725714"/>
              <a:gd name="connsiteX11" fmla="*/ 188686 w 1756229"/>
              <a:gd name="connsiteY11" fmla="*/ 580572 h 725714"/>
              <a:gd name="connsiteX12" fmla="*/ 232229 w 1756229"/>
              <a:gd name="connsiteY12" fmla="*/ 624114 h 725714"/>
              <a:gd name="connsiteX13" fmla="*/ 275772 w 1756229"/>
              <a:gd name="connsiteY13" fmla="*/ 638629 h 725714"/>
              <a:gd name="connsiteX14" fmla="*/ 391886 w 1756229"/>
              <a:gd name="connsiteY14" fmla="*/ 711200 h 725714"/>
              <a:gd name="connsiteX15" fmla="*/ 435429 w 1756229"/>
              <a:gd name="connsiteY15" fmla="*/ 725714 h 725714"/>
              <a:gd name="connsiteX16" fmla="*/ 783772 w 1756229"/>
              <a:gd name="connsiteY16" fmla="*/ 682172 h 725714"/>
              <a:gd name="connsiteX17" fmla="*/ 1698172 w 1756229"/>
              <a:gd name="connsiteY17" fmla="*/ 682172 h 725714"/>
              <a:gd name="connsiteX18" fmla="*/ 1712686 w 1756229"/>
              <a:gd name="connsiteY18" fmla="*/ 638629 h 725714"/>
              <a:gd name="connsiteX19" fmla="*/ 1727200 w 1756229"/>
              <a:gd name="connsiteY19" fmla="*/ 464457 h 725714"/>
              <a:gd name="connsiteX20" fmla="*/ 1756229 w 1756229"/>
              <a:gd name="connsiteY20" fmla="*/ 377372 h 725714"/>
              <a:gd name="connsiteX21" fmla="*/ 1741715 w 1756229"/>
              <a:gd name="connsiteY21" fmla="*/ 232229 h 725714"/>
              <a:gd name="connsiteX22" fmla="*/ 1698172 w 1756229"/>
              <a:gd name="connsiteY22" fmla="*/ 188686 h 725714"/>
              <a:gd name="connsiteX23" fmla="*/ 1625600 w 1756229"/>
              <a:gd name="connsiteY23" fmla="*/ 130629 h 725714"/>
              <a:gd name="connsiteX24" fmla="*/ 1538515 w 1756229"/>
              <a:gd name="connsiteY24" fmla="*/ 72572 h 725714"/>
              <a:gd name="connsiteX25" fmla="*/ 1335315 w 1756229"/>
              <a:gd name="connsiteY25" fmla="*/ 14514 h 725714"/>
              <a:gd name="connsiteX26" fmla="*/ 1074057 w 1756229"/>
              <a:gd name="connsiteY26" fmla="*/ 0 h 725714"/>
              <a:gd name="connsiteX27" fmla="*/ 769257 w 1756229"/>
              <a:gd name="connsiteY27" fmla="*/ 14514 h 725714"/>
              <a:gd name="connsiteX28" fmla="*/ 725715 w 1756229"/>
              <a:gd name="connsiteY28" fmla="*/ 29029 h 725714"/>
              <a:gd name="connsiteX29" fmla="*/ 624115 w 1756229"/>
              <a:gd name="connsiteY29" fmla="*/ 58057 h 725714"/>
              <a:gd name="connsiteX30" fmla="*/ 493486 w 1756229"/>
              <a:gd name="connsiteY30" fmla="*/ 116114 h 725714"/>
              <a:gd name="connsiteX31" fmla="*/ 406400 w 1756229"/>
              <a:gd name="connsiteY31" fmla="*/ 145143 h 725714"/>
              <a:gd name="connsiteX32" fmla="*/ 290286 w 1756229"/>
              <a:gd name="connsiteY32" fmla="*/ 174172 h 725714"/>
              <a:gd name="connsiteX33" fmla="*/ 246743 w 1756229"/>
              <a:gd name="connsiteY33" fmla="*/ 188686 h 725714"/>
              <a:gd name="connsiteX34" fmla="*/ 174172 w 1756229"/>
              <a:gd name="connsiteY34" fmla="*/ 203200 h 725714"/>
              <a:gd name="connsiteX35" fmla="*/ 87086 w 1756229"/>
              <a:gd name="connsiteY35" fmla="*/ 232229 h 725714"/>
              <a:gd name="connsiteX36" fmla="*/ 58057 w 1756229"/>
              <a:gd name="connsiteY36" fmla="*/ 275772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56229" h="725714">
                <a:moveTo>
                  <a:pt x="391886" y="43543"/>
                </a:moveTo>
                <a:cubicBezTo>
                  <a:pt x="365822" y="69607"/>
                  <a:pt x="317776" y="127141"/>
                  <a:pt x="275772" y="145143"/>
                </a:cubicBezTo>
                <a:cubicBezTo>
                  <a:pt x="257437" y="153001"/>
                  <a:pt x="236895" y="154177"/>
                  <a:pt x="217715" y="159657"/>
                </a:cubicBezTo>
                <a:cubicBezTo>
                  <a:pt x="203004" y="163860"/>
                  <a:pt x="188686" y="169334"/>
                  <a:pt x="174172" y="174172"/>
                </a:cubicBezTo>
                <a:cubicBezTo>
                  <a:pt x="159658" y="188686"/>
                  <a:pt x="148572" y="207746"/>
                  <a:pt x="130629" y="217714"/>
                </a:cubicBezTo>
                <a:cubicBezTo>
                  <a:pt x="103881" y="232574"/>
                  <a:pt x="43543" y="246743"/>
                  <a:pt x="43543" y="246743"/>
                </a:cubicBezTo>
                <a:cubicBezTo>
                  <a:pt x="28868" y="268757"/>
                  <a:pt x="0" y="303785"/>
                  <a:pt x="0" y="333829"/>
                </a:cubicBezTo>
                <a:cubicBezTo>
                  <a:pt x="0" y="358498"/>
                  <a:pt x="8532" y="382467"/>
                  <a:pt x="14515" y="406400"/>
                </a:cubicBezTo>
                <a:cubicBezTo>
                  <a:pt x="23867" y="443806"/>
                  <a:pt x="32718" y="463079"/>
                  <a:pt x="58057" y="493486"/>
                </a:cubicBezTo>
                <a:cubicBezTo>
                  <a:pt x="71198" y="509255"/>
                  <a:pt x="84521" y="525643"/>
                  <a:pt x="101600" y="537029"/>
                </a:cubicBezTo>
                <a:cubicBezTo>
                  <a:pt x="114330" y="545516"/>
                  <a:pt x="130629" y="546705"/>
                  <a:pt x="145143" y="551543"/>
                </a:cubicBezTo>
                <a:cubicBezTo>
                  <a:pt x="159657" y="561219"/>
                  <a:pt x="175285" y="569405"/>
                  <a:pt x="188686" y="580572"/>
                </a:cubicBezTo>
                <a:cubicBezTo>
                  <a:pt x="204455" y="593712"/>
                  <a:pt x="215150" y="612728"/>
                  <a:pt x="232229" y="624114"/>
                </a:cubicBezTo>
                <a:cubicBezTo>
                  <a:pt x="244959" y="632601"/>
                  <a:pt x="261258" y="633791"/>
                  <a:pt x="275772" y="638629"/>
                </a:cubicBezTo>
                <a:cubicBezTo>
                  <a:pt x="321773" y="707632"/>
                  <a:pt x="288251" y="676656"/>
                  <a:pt x="391886" y="711200"/>
                </a:cubicBezTo>
                <a:lnTo>
                  <a:pt x="435429" y="725714"/>
                </a:lnTo>
                <a:cubicBezTo>
                  <a:pt x="745564" y="694701"/>
                  <a:pt x="631374" y="720271"/>
                  <a:pt x="783772" y="682172"/>
                </a:cubicBezTo>
                <a:cubicBezTo>
                  <a:pt x="1027692" y="689794"/>
                  <a:pt x="1452371" y="712897"/>
                  <a:pt x="1698172" y="682172"/>
                </a:cubicBezTo>
                <a:cubicBezTo>
                  <a:pt x="1713353" y="680274"/>
                  <a:pt x="1707848" y="653143"/>
                  <a:pt x="1712686" y="638629"/>
                </a:cubicBezTo>
                <a:cubicBezTo>
                  <a:pt x="1717524" y="580572"/>
                  <a:pt x="1717622" y="521923"/>
                  <a:pt x="1727200" y="464457"/>
                </a:cubicBezTo>
                <a:cubicBezTo>
                  <a:pt x="1732230" y="434275"/>
                  <a:pt x="1756229" y="377372"/>
                  <a:pt x="1756229" y="377372"/>
                </a:cubicBezTo>
                <a:cubicBezTo>
                  <a:pt x="1751391" y="328991"/>
                  <a:pt x="1756014" y="278701"/>
                  <a:pt x="1741715" y="232229"/>
                </a:cubicBezTo>
                <a:cubicBezTo>
                  <a:pt x="1735679" y="212610"/>
                  <a:pt x="1711313" y="204455"/>
                  <a:pt x="1698172" y="188686"/>
                </a:cubicBezTo>
                <a:cubicBezTo>
                  <a:pt x="1647671" y="128085"/>
                  <a:pt x="1697081" y="154455"/>
                  <a:pt x="1625600" y="130629"/>
                </a:cubicBezTo>
                <a:cubicBezTo>
                  <a:pt x="1596572" y="111277"/>
                  <a:pt x="1571612" y="83605"/>
                  <a:pt x="1538515" y="72572"/>
                </a:cubicBezTo>
                <a:cubicBezTo>
                  <a:pt x="1491858" y="57019"/>
                  <a:pt x="1379054" y="16944"/>
                  <a:pt x="1335315" y="14514"/>
                </a:cubicBezTo>
                <a:lnTo>
                  <a:pt x="1074057" y="0"/>
                </a:lnTo>
                <a:cubicBezTo>
                  <a:pt x="972457" y="4838"/>
                  <a:pt x="870621" y="6067"/>
                  <a:pt x="769257" y="14514"/>
                </a:cubicBezTo>
                <a:cubicBezTo>
                  <a:pt x="754011" y="15785"/>
                  <a:pt x="740426" y="24826"/>
                  <a:pt x="725715" y="29029"/>
                </a:cubicBezTo>
                <a:cubicBezTo>
                  <a:pt x="598115" y="65487"/>
                  <a:pt x="728533" y="23251"/>
                  <a:pt x="624115" y="58057"/>
                </a:cubicBezTo>
                <a:cubicBezTo>
                  <a:pt x="555111" y="104060"/>
                  <a:pt x="597123" y="81568"/>
                  <a:pt x="493486" y="116114"/>
                </a:cubicBezTo>
                <a:lnTo>
                  <a:pt x="406400" y="145143"/>
                </a:lnTo>
                <a:cubicBezTo>
                  <a:pt x="367695" y="154819"/>
                  <a:pt x="328135" y="161556"/>
                  <a:pt x="290286" y="174172"/>
                </a:cubicBezTo>
                <a:cubicBezTo>
                  <a:pt x="275772" y="179010"/>
                  <a:pt x="261586" y="184975"/>
                  <a:pt x="246743" y="188686"/>
                </a:cubicBezTo>
                <a:cubicBezTo>
                  <a:pt x="222810" y="194669"/>
                  <a:pt x="197972" y="196709"/>
                  <a:pt x="174172" y="203200"/>
                </a:cubicBezTo>
                <a:cubicBezTo>
                  <a:pt x="144651" y="211251"/>
                  <a:pt x="87086" y="232229"/>
                  <a:pt x="87086" y="232229"/>
                </a:cubicBezTo>
                <a:lnTo>
                  <a:pt x="58057" y="275772"/>
                </a:ln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3" name="Freeform 2"/>
          <p:cNvSpPr/>
          <p:nvPr/>
        </p:nvSpPr>
        <p:spPr bwMode="auto">
          <a:xfrm>
            <a:off x="3002820" y="2917371"/>
            <a:ext cx="1873980" cy="624115"/>
          </a:xfrm>
          <a:custGeom>
            <a:avLst/>
            <a:gdLst>
              <a:gd name="connsiteX0" fmla="*/ 379009 w 1873980"/>
              <a:gd name="connsiteY0" fmla="*/ 116115 h 624115"/>
              <a:gd name="connsiteX1" fmla="*/ 306437 w 1873980"/>
              <a:gd name="connsiteY1" fmla="*/ 159658 h 624115"/>
              <a:gd name="connsiteX2" fmla="*/ 262894 w 1873980"/>
              <a:gd name="connsiteY2" fmla="*/ 188686 h 624115"/>
              <a:gd name="connsiteX3" fmla="*/ 175809 w 1873980"/>
              <a:gd name="connsiteY3" fmla="*/ 217715 h 624115"/>
              <a:gd name="connsiteX4" fmla="*/ 30666 w 1873980"/>
              <a:gd name="connsiteY4" fmla="*/ 290286 h 624115"/>
              <a:gd name="connsiteX5" fmla="*/ 1637 w 1873980"/>
              <a:gd name="connsiteY5" fmla="*/ 333829 h 624115"/>
              <a:gd name="connsiteX6" fmla="*/ 88723 w 1873980"/>
              <a:gd name="connsiteY6" fmla="*/ 391886 h 624115"/>
              <a:gd name="connsiteX7" fmla="*/ 219351 w 1873980"/>
              <a:gd name="connsiteY7" fmla="*/ 449943 h 624115"/>
              <a:gd name="connsiteX8" fmla="*/ 262894 w 1873980"/>
              <a:gd name="connsiteY8" fmla="*/ 464458 h 624115"/>
              <a:gd name="connsiteX9" fmla="*/ 393523 w 1873980"/>
              <a:gd name="connsiteY9" fmla="*/ 551543 h 624115"/>
              <a:gd name="connsiteX10" fmla="*/ 437066 w 1873980"/>
              <a:gd name="connsiteY10" fmla="*/ 580572 h 624115"/>
              <a:gd name="connsiteX11" fmla="*/ 524151 w 1873980"/>
              <a:gd name="connsiteY11" fmla="*/ 609600 h 624115"/>
              <a:gd name="connsiteX12" fmla="*/ 567694 w 1873980"/>
              <a:gd name="connsiteY12" fmla="*/ 624115 h 624115"/>
              <a:gd name="connsiteX13" fmla="*/ 887009 w 1873980"/>
              <a:gd name="connsiteY13" fmla="*/ 609600 h 624115"/>
              <a:gd name="connsiteX14" fmla="*/ 1104723 w 1873980"/>
              <a:gd name="connsiteY14" fmla="*/ 595086 h 624115"/>
              <a:gd name="connsiteX15" fmla="*/ 1554666 w 1873980"/>
              <a:gd name="connsiteY15" fmla="*/ 609600 h 624115"/>
              <a:gd name="connsiteX16" fmla="*/ 1757866 w 1873980"/>
              <a:gd name="connsiteY16" fmla="*/ 595086 h 624115"/>
              <a:gd name="connsiteX17" fmla="*/ 1815923 w 1873980"/>
              <a:gd name="connsiteY17" fmla="*/ 508000 h 624115"/>
              <a:gd name="connsiteX18" fmla="*/ 1830437 w 1873980"/>
              <a:gd name="connsiteY18" fmla="*/ 420915 h 624115"/>
              <a:gd name="connsiteX19" fmla="*/ 1844951 w 1873980"/>
              <a:gd name="connsiteY19" fmla="*/ 377372 h 624115"/>
              <a:gd name="connsiteX20" fmla="*/ 1873980 w 1873980"/>
              <a:gd name="connsiteY20" fmla="*/ 275772 h 624115"/>
              <a:gd name="connsiteX21" fmla="*/ 1844951 w 1873980"/>
              <a:gd name="connsiteY21" fmla="*/ 159658 h 624115"/>
              <a:gd name="connsiteX22" fmla="*/ 1801409 w 1873980"/>
              <a:gd name="connsiteY22" fmla="*/ 130629 h 624115"/>
              <a:gd name="connsiteX23" fmla="*/ 1757866 w 1873980"/>
              <a:gd name="connsiteY23" fmla="*/ 87086 h 624115"/>
              <a:gd name="connsiteX24" fmla="*/ 1627237 w 1873980"/>
              <a:gd name="connsiteY24" fmla="*/ 14515 h 624115"/>
              <a:gd name="connsiteX25" fmla="*/ 1235351 w 1873980"/>
              <a:gd name="connsiteY25" fmla="*/ 29029 h 624115"/>
              <a:gd name="connsiteX26" fmla="*/ 1191809 w 1873980"/>
              <a:gd name="connsiteY26" fmla="*/ 43543 h 624115"/>
              <a:gd name="connsiteX27" fmla="*/ 1061180 w 1873980"/>
              <a:gd name="connsiteY27" fmla="*/ 58058 h 624115"/>
              <a:gd name="connsiteX28" fmla="*/ 741866 w 1873980"/>
              <a:gd name="connsiteY28" fmla="*/ 43543 h 624115"/>
              <a:gd name="connsiteX29" fmla="*/ 611237 w 1873980"/>
              <a:gd name="connsiteY29" fmla="*/ 14515 h 624115"/>
              <a:gd name="connsiteX30" fmla="*/ 480609 w 1873980"/>
              <a:gd name="connsiteY30" fmla="*/ 0 h 624115"/>
              <a:gd name="connsiteX31" fmla="*/ 393523 w 1873980"/>
              <a:gd name="connsiteY31" fmla="*/ 14515 h 624115"/>
              <a:gd name="connsiteX32" fmla="*/ 349980 w 1873980"/>
              <a:gd name="connsiteY32" fmla="*/ 29029 h 624115"/>
              <a:gd name="connsiteX33" fmla="*/ 277409 w 1873980"/>
              <a:gd name="connsiteY33" fmla="*/ 159658 h 624115"/>
              <a:gd name="connsiteX34" fmla="*/ 277409 w 1873980"/>
              <a:gd name="connsiteY34" fmla="*/ 188686 h 62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73980" h="624115">
                <a:moveTo>
                  <a:pt x="379009" y="116115"/>
                </a:moveTo>
                <a:cubicBezTo>
                  <a:pt x="354818" y="130629"/>
                  <a:pt x="330360" y="144706"/>
                  <a:pt x="306437" y="159658"/>
                </a:cubicBezTo>
                <a:cubicBezTo>
                  <a:pt x="291645" y="168903"/>
                  <a:pt x="278834" y="181601"/>
                  <a:pt x="262894" y="188686"/>
                </a:cubicBezTo>
                <a:cubicBezTo>
                  <a:pt x="234933" y="201113"/>
                  <a:pt x="201269" y="200742"/>
                  <a:pt x="175809" y="217715"/>
                </a:cubicBezTo>
                <a:cubicBezTo>
                  <a:pt x="72125" y="286837"/>
                  <a:pt x="122569" y="267311"/>
                  <a:pt x="30666" y="290286"/>
                </a:cubicBezTo>
                <a:cubicBezTo>
                  <a:pt x="20990" y="304800"/>
                  <a:pt x="-7018" y="318683"/>
                  <a:pt x="1637" y="333829"/>
                </a:cubicBezTo>
                <a:cubicBezTo>
                  <a:pt x="18946" y="364120"/>
                  <a:pt x="59694" y="372534"/>
                  <a:pt x="88723" y="391886"/>
                </a:cubicBezTo>
                <a:cubicBezTo>
                  <a:pt x="157728" y="437889"/>
                  <a:pt x="115712" y="415396"/>
                  <a:pt x="219351" y="449943"/>
                </a:cubicBezTo>
                <a:cubicBezTo>
                  <a:pt x="233865" y="454781"/>
                  <a:pt x="250164" y="455971"/>
                  <a:pt x="262894" y="464458"/>
                </a:cubicBezTo>
                <a:lnTo>
                  <a:pt x="393523" y="551543"/>
                </a:lnTo>
                <a:cubicBezTo>
                  <a:pt x="408037" y="561219"/>
                  <a:pt x="420517" y="575056"/>
                  <a:pt x="437066" y="580572"/>
                </a:cubicBezTo>
                <a:lnTo>
                  <a:pt x="524151" y="609600"/>
                </a:lnTo>
                <a:lnTo>
                  <a:pt x="567694" y="624115"/>
                </a:lnTo>
                <a:lnTo>
                  <a:pt x="887009" y="609600"/>
                </a:lnTo>
                <a:cubicBezTo>
                  <a:pt x="959635" y="605674"/>
                  <a:pt x="1031991" y="595086"/>
                  <a:pt x="1104723" y="595086"/>
                </a:cubicBezTo>
                <a:cubicBezTo>
                  <a:pt x="1254782" y="595086"/>
                  <a:pt x="1404685" y="604762"/>
                  <a:pt x="1554666" y="609600"/>
                </a:cubicBezTo>
                <a:cubicBezTo>
                  <a:pt x="1622399" y="604762"/>
                  <a:pt x="1690993" y="606887"/>
                  <a:pt x="1757866" y="595086"/>
                </a:cubicBezTo>
                <a:cubicBezTo>
                  <a:pt x="1808497" y="586151"/>
                  <a:pt x="1808053" y="547350"/>
                  <a:pt x="1815923" y="508000"/>
                </a:cubicBezTo>
                <a:cubicBezTo>
                  <a:pt x="1821694" y="479143"/>
                  <a:pt x="1824053" y="449643"/>
                  <a:pt x="1830437" y="420915"/>
                </a:cubicBezTo>
                <a:cubicBezTo>
                  <a:pt x="1833756" y="405980"/>
                  <a:pt x="1840748" y="392083"/>
                  <a:pt x="1844951" y="377372"/>
                </a:cubicBezTo>
                <a:cubicBezTo>
                  <a:pt x="1881401" y="249797"/>
                  <a:pt x="1839180" y="380173"/>
                  <a:pt x="1873980" y="275772"/>
                </a:cubicBezTo>
                <a:cubicBezTo>
                  <a:pt x="1873256" y="272153"/>
                  <a:pt x="1856855" y="174538"/>
                  <a:pt x="1844951" y="159658"/>
                </a:cubicBezTo>
                <a:cubicBezTo>
                  <a:pt x="1834054" y="146037"/>
                  <a:pt x="1814810" y="141796"/>
                  <a:pt x="1801409" y="130629"/>
                </a:cubicBezTo>
                <a:cubicBezTo>
                  <a:pt x="1785640" y="117488"/>
                  <a:pt x="1774069" y="99688"/>
                  <a:pt x="1757866" y="87086"/>
                </a:cubicBezTo>
                <a:cubicBezTo>
                  <a:pt x="1683004" y="28860"/>
                  <a:pt x="1692935" y="36414"/>
                  <a:pt x="1627237" y="14515"/>
                </a:cubicBezTo>
                <a:cubicBezTo>
                  <a:pt x="1496608" y="19353"/>
                  <a:pt x="1365780" y="20334"/>
                  <a:pt x="1235351" y="29029"/>
                </a:cubicBezTo>
                <a:cubicBezTo>
                  <a:pt x="1220086" y="30047"/>
                  <a:pt x="1206900" y="41028"/>
                  <a:pt x="1191809" y="43543"/>
                </a:cubicBezTo>
                <a:cubicBezTo>
                  <a:pt x="1148594" y="50746"/>
                  <a:pt x="1104723" y="53220"/>
                  <a:pt x="1061180" y="58058"/>
                </a:cubicBezTo>
                <a:cubicBezTo>
                  <a:pt x="954742" y="53220"/>
                  <a:pt x="848143" y="51134"/>
                  <a:pt x="741866" y="43543"/>
                </a:cubicBezTo>
                <a:cubicBezTo>
                  <a:pt x="501324" y="26361"/>
                  <a:pt x="754631" y="38414"/>
                  <a:pt x="611237" y="14515"/>
                </a:cubicBezTo>
                <a:cubicBezTo>
                  <a:pt x="568022" y="7312"/>
                  <a:pt x="524152" y="4838"/>
                  <a:pt x="480609" y="0"/>
                </a:cubicBezTo>
                <a:cubicBezTo>
                  <a:pt x="451580" y="4838"/>
                  <a:pt x="422251" y="8131"/>
                  <a:pt x="393523" y="14515"/>
                </a:cubicBezTo>
                <a:cubicBezTo>
                  <a:pt x="378588" y="17834"/>
                  <a:pt x="360798" y="18211"/>
                  <a:pt x="349980" y="29029"/>
                </a:cubicBezTo>
                <a:cubicBezTo>
                  <a:pt x="320881" y="58128"/>
                  <a:pt x="286535" y="114029"/>
                  <a:pt x="277409" y="159658"/>
                </a:cubicBezTo>
                <a:cubicBezTo>
                  <a:pt x="275511" y="169146"/>
                  <a:pt x="277409" y="179010"/>
                  <a:pt x="277409" y="188686"/>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4" name="Freeform 3"/>
          <p:cNvSpPr/>
          <p:nvPr/>
        </p:nvSpPr>
        <p:spPr bwMode="auto">
          <a:xfrm>
            <a:off x="3526971" y="3497943"/>
            <a:ext cx="1293523" cy="638628"/>
          </a:xfrm>
          <a:custGeom>
            <a:avLst/>
            <a:gdLst>
              <a:gd name="connsiteX0" fmla="*/ 275772 w 1293523"/>
              <a:gd name="connsiteY0" fmla="*/ 43543 h 638628"/>
              <a:gd name="connsiteX1" fmla="*/ 116115 w 1293523"/>
              <a:gd name="connsiteY1" fmla="*/ 43543 h 638628"/>
              <a:gd name="connsiteX2" fmla="*/ 72572 w 1293523"/>
              <a:gd name="connsiteY2" fmla="*/ 72571 h 638628"/>
              <a:gd name="connsiteX3" fmla="*/ 29029 w 1293523"/>
              <a:gd name="connsiteY3" fmla="*/ 87086 h 638628"/>
              <a:gd name="connsiteX4" fmla="*/ 0 w 1293523"/>
              <a:gd name="connsiteY4" fmla="*/ 130628 h 638628"/>
              <a:gd name="connsiteX5" fmla="*/ 116115 w 1293523"/>
              <a:gd name="connsiteY5" fmla="*/ 203200 h 638628"/>
              <a:gd name="connsiteX6" fmla="*/ 203200 w 1293523"/>
              <a:gd name="connsiteY6" fmla="*/ 261257 h 638628"/>
              <a:gd name="connsiteX7" fmla="*/ 246743 w 1293523"/>
              <a:gd name="connsiteY7" fmla="*/ 290286 h 638628"/>
              <a:gd name="connsiteX8" fmla="*/ 261258 w 1293523"/>
              <a:gd name="connsiteY8" fmla="*/ 333828 h 638628"/>
              <a:gd name="connsiteX9" fmla="*/ 130629 w 1293523"/>
              <a:gd name="connsiteY9" fmla="*/ 420914 h 638628"/>
              <a:gd name="connsiteX10" fmla="*/ 87086 w 1293523"/>
              <a:gd name="connsiteY10" fmla="*/ 449943 h 638628"/>
              <a:gd name="connsiteX11" fmla="*/ 43543 w 1293523"/>
              <a:gd name="connsiteY11" fmla="*/ 478971 h 638628"/>
              <a:gd name="connsiteX12" fmla="*/ 14515 w 1293523"/>
              <a:gd name="connsiteY12" fmla="*/ 522514 h 638628"/>
              <a:gd name="connsiteX13" fmla="*/ 29029 w 1293523"/>
              <a:gd name="connsiteY13" fmla="*/ 566057 h 638628"/>
              <a:gd name="connsiteX14" fmla="*/ 159658 w 1293523"/>
              <a:gd name="connsiteY14" fmla="*/ 638628 h 638628"/>
              <a:gd name="connsiteX15" fmla="*/ 275772 w 1293523"/>
              <a:gd name="connsiteY15" fmla="*/ 624114 h 638628"/>
              <a:gd name="connsiteX16" fmla="*/ 362858 w 1293523"/>
              <a:gd name="connsiteY16" fmla="*/ 595086 h 638628"/>
              <a:gd name="connsiteX17" fmla="*/ 899886 w 1293523"/>
              <a:gd name="connsiteY17" fmla="*/ 580571 h 638628"/>
              <a:gd name="connsiteX18" fmla="*/ 1117600 w 1293523"/>
              <a:gd name="connsiteY18" fmla="*/ 537028 h 638628"/>
              <a:gd name="connsiteX19" fmla="*/ 1175658 w 1293523"/>
              <a:gd name="connsiteY19" fmla="*/ 522514 h 638628"/>
              <a:gd name="connsiteX20" fmla="*/ 1262743 w 1293523"/>
              <a:gd name="connsiteY20" fmla="*/ 493486 h 638628"/>
              <a:gd name="connsiteX21" fmla="*/ 1277258 w 1293523"/>
              <a:gd name="connsiteY21" fmla="*/ 246743 h 638628"/>
              <a:gd name="connsiteX22" fmla="*/ 1219200 w 1293523"/>
              <a:gd name="connsiteY22" fmla="*/ 29028 h 638628"/>
              <a:gd name="connsiteX23" fmla="*/ 1175658 w 1293523"/>
              <a:gd name="connsiteY23" fmla="*/ 14514 h 638628"/>
              <a:gd name="connsiteX24" fmla="*/ 972458 w 1293523"/>
              <a:gd name="connsiteY24" fmla="*/ 29028 h 638628"/>
              <a:gd name="connsiteX25" fmla="*/ 899886 w 1293523"/>
              <a:gd name="connsiteY25" fmla="*/ 43543 h 638628"/>
              <a:gd name="connsiteX26" fmla="*/ 798286 w 1293523"/>
              <a:gd name="connsiteY26" fmla="*/ 58057 h 638628"/>
              <a:gd name="connsiteX27" fmla="*/ 754743 w 1293523"/>
              <a:gd name="connsiteY27" fmla="*/ 72571 h 638628"/>
              <a:gd name="connsiteX28" fmla="*/ 290286 w 1293523"/>
              <a:gd name="connsiteY28" fmla="*/ 43543 h 638628"/>
              <a:gd name="connsiteX29" fmla="*/ 203200 w 1293523"/>
              <a:gd name="connsiteY29" fmla="*/ 14514 h 638628"/>
              <a:gd name="connsiteX30" fmla="*/ 159658 w 1293523"/>
              <a:gd name="connsiteY30" fmla="*/ 0 h 638628"/>
              <a:gd name="connsiteX31" fmla="*/ 43543 w 1293523"/>
              <a:gd name="connsiteY31"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93523" h="638628">
                <a:moveTo>
                  <a:pt x="275772" y="43543"/>
                </a:moveTo>
                <a:cubicBezTo>
                  <a:pt x="203529" y="29094"/>
                  <a:pt x="192718" y="18009"/>
                  <a:pt x="116115" y="43543"/>
                </a:cubicBezTo>
                <a:cubicBezTo>
                  <a:pt x="99566" y="49059"/>
                  <a:pt x="88174" y="64770"/>
                  <a:pt x="72572" y="72571"/>
                </a:cubicBezTo>
                <a:cubicBezTo>
                  <a:pt x="58888" y="79413"/>
                  <a:pt x="43543" y="82248"/>
                  <a:pt x="29029" y="87086"/>
                </a:cubicBezTo>
                <a:cubicBezTo>
                  <a:pt x="19353" y="101600"/>
                  <a:pt x="0" y="113184"/>
                  <a:pt x="0" y="130628"/>
                </a:cubicBezTo>
                <a:cubicBezTo>
                  <a:pt x="0" y="188656"/>
                  <a:pt x="93173" y="187905"/>
                  <a:pt x="116115" y="203200"/>
                </a:cubicBezTo>
                <a:lnTo>
                  <a:pt x="203200" y="261257"/>
                </a:lnTo>
                <a:lnTo>
                  <a:pt x="246743" y="290286"/>
                </a:lnTo>
                <a:cubicBezTo>
                  <a:pt x="251581" y="304800"/>
                  <a:pt x="270150" y="321379"/>
                  <a:pt x="261258" y="333828"/>
                </a:cubicBezTo>
                <a:cubicBezTo>
                  <a:pt x="261254" y="333833"/>
                  <a:pt x="152403" y="406398"/>
                  <a:pt x="130629" y="420914"/>
                </a:cubicBezTo>
                <a:lnTo>
                  <a:pt x="87086" y="449943"/>
                </a:lnTo>
                <a:lnTo>
                  <a:pt x="43543" y="478971"/>
                </a:lnTo>
                <a:cubicBezTo>
                  <a:pt x="33867" y="493485"/>
                  <a:pt x="17383" y="505307"/>
                  <a:pt x="14515" y="522514"/>
                </a:cubicBezTo>
                <a:cubicBezTo>
                  <a:pt x="12000" y="537605"/>
                  <a:pt x="18211" y="555239"/>
                  <a:pt x="29029" y="566057"/>
                </a:cubicBezTo>
                <a:cubicBezTo>
                  <a:pt x="78937" y="615965"/>
                  <a:pt x="104903" y="620377"/>
                  <a:pt x="159658" y="638628"/>
                </a:cubicBezTo>
                <a:cubicBezTo>
                  <a:pt x="198363" y="633790"/>
                  <a:pt x="237632" y="632287"/>
                  <a:pt x="275772" y="624114"/>
                </a:cubicBezTo>
                <a:cubicBezTo>
                  <a:pt x="305692" y="617703"/>
                  <a:pt x="332270" y="595913"/>
                  <a:pt x="362858" y="595086"/>
                </a:cubicBezTo>
                <a:lnTo>
                  <a:pt x="899886" y="580571"/>
                </a:lnTo>
                <a:cubicBezTo>
                  <a:pt x="1171471" y="550396"/>
                  <a:pt x="911745" y="588490"/>
                  <a:pt x="1117600" y="537028"/>
                </a:cubicBezTo>
                <a:cubicBezTo>
                  <a:pt x="1136953" y="532190"/>
                  <a:pt x="1156551" y="528246"/>
                  <a:pt x="1175658" y="522514"/>
                </a:cubicBezTo>
                <a:cubicBezTo>
                  <a:pt x="1204966" y="513722"/>
                  <a:pt x="1262743" y="493486"/>
                  <a:pt x="1262743" y="493486"/>
                </a:cubicBezTo>
                <a:cubicBezTo>
                  <a:pt x="1309330" y="353725"/>
                  <a:pt x="1293390" y="440329"/>
                  <a:pt x="1277258" y="246743"/>
                </a:cubicBezTo>
                <a:cubicBezTo>
                  <a:pt x="1265060" y="100369"/>
                  <a:pt x="1314219" y="76538"/>
                  <a:pt x="1219200" y="29028"/>
                </a:cubicBezTo>
                <a:cubicBezTo>
                  <a:pt x="1205516" y="22186"/>
                  <a:pt x="1190172" y="19352"/>
                  <a:pt x="1175658" y="14514"/>
                </a:cubicBezTo>
                <a:cubicBezTo>
                  <a:pt x="1107925" y="19352"/>
                  <a:pt x="1039991" y="21919"/>
                  <a:pt x="972458" y="29028"/>
                </a:cubicBezTo>
                <a:cubicBezTo>
                  <a:pt x="947924" y="31611"/>
                  <a:pt x="924220" y="39487"/>
                  <a:pt x="899886" y="43543"/>
                </a:cubicBezTo>
                <a:cubicBezTo>
                  <a:pt x="866141" y="49167"/>
                  <a:pt x="832153" y="53219"/>
                  <a:pt x="798286" y="58057"/>
                </a:cubicBezTo>
                <a:cubicBezTo>
                  <a:pt x="783772" y="62895"/>
                  <a:pt x="770042" y="72571"/>
                  <a:pt x="754743" y="72571"/>
                </a:cubicBezTo>
                <a:cubicBezTo>
                  <a:pt x="496533" y="72571"/>
                  <a:pt x="478386" y="67055"/>
                  <a:pt x="290286" y="43543"/>
                </a:cubicBezTo>
                <a:lnTo>
                  <a:pt x="203200" y="14514"/>
                </a:lnTo>
                <a:cubicBezTo>
                  <a:pt x="188686" y="9676"/>
                  <a:pt x="174957" y="0"/>
                  <a:pt x="159658" y="0"/>
                </a:cubicBezTo>
                <a:lnTo>
                  <a:pt x="43543" y="0"/>
                </a:ln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9" name="Freeform 8"/>
          <p:cNvSpPr/>
          <p:nvPr/>
        </p:nvSpPr>
        <p:spPr bwMode="auto">
          <a:xfrm>
            <a:off x="3540608" y="4024084"/>
            <a:ext cx="1293523" cy="638628"/>
          </a:xfrm>
          <a:custGeom>
            <a:avLst/>
            <a:gdLst>
              <a:gd name="connsiteX0" fmla="*/ 275772 w 1293523"/>
              <a:gd name="connsiteY0" fmla="*/ 43543 h 638628"/>
              <a:gd name="connsiteX1" fmla="*/ 116115 w 1293523"/>
              <a:gd name="connsiteY1" fmla="*/ 43543 h 638628"/>
              <a:gd name="connsiteX2" fmla="*/ 72572 w 1293523"/>
              <a:gd name="connsiteY2" fmla="*/ 72571 h 638628"/>
              <a:gd name="connsiteX3" fmla="*/ 29029 w 1293523"/>
              <a:gd name="connsiteY3" fmla="*/ 87086 h 638628"/>
              <a:gd name="connsiteX4" fmla="*/ 0 w 1293523"/>
              <a:gd name="connsiteY4" fmla="*/ 130628 h 638628"/>
              <a:gd name="connsiteX5" fmla="*/ 116115 w 1293523"/>
              <a:gd name="connsiteY5" fmla="*/ 203200 h 638628"/>
              <a:gd name="connsiteX6" fmla="*/ 203200 w 1293523"/>
              <a:gd name="connsiteY6" fmla="*/ 261257 h 638628"/>
              <a:gd name="connsiteX7" fmla="*/ 246743 w 1293523"/>
              <a:gd name="connsiteY7" fmla="*/ 290286 h 638628"/>
              <a:gd name="connsiteX8" fmla="*/ 261258 w 1293523"/>
              <a:gd name="connsiteY8" fmla="*/ 333828 h 638628"/>
              <a:gd name="connsiteX9" fmla="*/ 130629 w 1293523"/>
              <a:gd name="connsiteY9" fmla="*/ 420914 h 638628"/>
              <a:gd name="connsiteX10" fmla="*/ 87086 w 1293523"/>
              <a:gd name="connsiteY10" fmla="*/ 449943 h 638628"/>
              <a:gd name="connsiteX11" fmla="*/ 43543 w 1293523"/>
              <a:gd name="connsiteY11" fmla="*/ 478971 h 638628"/>
              <a:gd name="connsiteX12" fmla="*/ 14515 w 1293523"/>
              <a:gd name="connsiteY12" fmla="*/ 522514 h 638628"/>
              <a:gd name="connsiteX13" fmla="*/ 29029 w 1293523"/>
              <a:gd name="connsiteY13" fmla="*/ 566057 h 638628"/>
              <a:gd name="connsiteX14" fmla="*/ 159658 w 1293523"/>
              <a:gd name="connsiteY14" fmla="*/ 638628 h 638628"/>
              <a:gd name="connsiteX15" fmla="*/ 275772 w 1293523"/>
              <a:gd name="connsiteY15" fmla="*/ 624114 h 638628"/>
              <a:gd name="connsiteX16" fmla="*/ 362858 w 1293523"/>
              <a:gd name="connsiteY16" fmla="*/ 595086 h 638628"/>
              <a:gd name="connsiteX17" fmla="*/ 899886 w 1293523"/>
              <a:gd name="connsiteY17" fmla="*/ 580571 h 638628"/>
              <a:gd name="connsiteX18" fmla="*/ 1117600 w 1293523"/>
              <a:gd name="connsiteY18" fmla="*/ 537028 h 638628"/>
              <a:gd name="connsiteX19" fmla="*/ 1175658 w 1293523"/>
              <a:gd name="connsiteY19" fmla="*/ 522514 h 638628"/>
              <a:gd name="connsiteX20" fmla="*/ 1262743 w 1293523"/>
              <a:gd name="connsiteY20" fmla="*/ 493486 h 638628"/>
              <a:gd name="connsiteX21" fmla="*/ 1277258 w 1293523"/>
              <a:gd name="connsiteY21" fmla="*/ 246743 h 638628"/>
              <a:gd name="connsiteX22" fmla="*/ 1219200 w 1293523"/>
              <a:gd name="connsiteY22" fmla="*/ 29028 h 638628"/>
              <a:gd name="connsiteX23" fmla="*/ 1175658 w 1293523"/>
              <a:gd name="connsiteY23" fmla="*/ 14514 h 638628"/>
              <a:gd name="connsiteX24" fmla="*/ 972458 w 1293523"/>
              <a:gd name="connsiteY24" fmla="*/ 29028 h 638628"/>
              <a:gd name="connsiteX25" fmla="*/ 899886 w 1293523"/>
              <a:gd name="connsiteY25" fmla="*/ 43543 h 638628"/>
              <a:gd name="connsiteX26" fmla="*/ 798286 w 1293523"/>
              <a:gd name="connsiteY26" fmla="*/ 58057 h 638628"/>
              <a:gd name="connsiteX27" fmla="*/ 754743 w 1293523"/>
              <a:gd name="connsiteY27" fmla="*/ 72571 h 638628"/>
              <a:gd name="connsiteX28" fmla="*/ 290286 w 1293523"/>
              <a:gd name="connsiteY28" fmla="*/ 43543 h 638628"/>
              <a:gd name="connsiteX29" fmla="*/ 203200 w 1293523"/>
              <a:gd name="connsiteY29" fmla="*/ 14514 h 638628"/>
              <a:gd name="connsiteX30" fmla="*/ 159658 w 1293523"/>
              <a:gd name="connsiteY30" fmla="*/ 0 h 638628"/>
              <a:gd name="connsiteX31" fmla="*/ 43543 w 1293523"/>
              <a:gd name="connsiteY31"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93523" h="638628">
                <a:moveTo>
                  <a:pt x="275772" y="43543"/>
                </a:moveTo>
                <a:cubicBezTo>
                  <a:pt x="203529" y="29094"/>
                  <a:pt x="192718" y="18009"/>
                  <a:pt x="116115" y="43543"/>
                </a:cubicBezTo>
                <a:cubicBezTo>
                  <a:pt x="99566" y="49059"/>
                  <a:pt x="88174" y="64770"/>
                  <a:pt x="72572" y="72571"/>
                </a:cubicBezTo>
                <a:cubicBezTo>
                  <a:pt x="58888" y="79413"/>
                  <a:pt x="43543" y="82248"/>
                  <a:pt x="29029" y="87086"/>
                </a:cubicBezTo>
                <a:cubicBezTo>
                  <a:pt x="19353" y="101600"/>
                  <a:pt x="0" y="113184"/>
                  <a:pt x="0" y="130628"/>
                </a:cubicBezTo>
                <a:cubicBezTo>
                  <a:pt x="0" y="188656"/>
                  <a:pt x="93173" y="187905"/>
                  <a:pt x="116115" y="203200"/>
                </a:cubicBezTo>
                <a:lnTo>
                  <a:pt x="203200" y="261257"/>
                </a:lnTo>
                <a:lnTo>
                  <a:pt x="246743" y="290286"/>
                </a:lnTo>
                <a:cubicBezTo>
                  <a:pt x="251581" y="304800"/>
                  <a:pt x="270150" y="321379"/>
                  <a:pt x="261258" y="333828"/>
                </a:cubicBezTo>
                <a:cubicBezTo>
                  <a:pt x="261254" y="333833"/>
                  <a:pt x="152403" y="406398"/>
                  <a:pt x="130629" y="420914"/>
                </a:cubicBezTo>
                <a:lnTo>
                  <a:pt x="87086" y="449943"/>
                </a:lnTo>
                <a:lnTo>
                  <a:pt x="43543" y="478971"/>
                </a:lnTo>
                <a:cubicBezTo>
                  <a:pt x="33867" y="493485"/>
                  <a:pt x="17383" y="505307"/>
                  <a:pt x="14515" y="522514"/>
                </a:cubicBezTo>
                <a:cubicBezTo>
                  <a:pt x="12000" y="537605"/>
                  <a:pt x="18211" y="555239"/>
                  <a:pt x="29029" y="566057"/>
                </a:cubicBezTo>
                <a:cubicBezTo>
                  <a:pt x="78937" y="615965"/>
                  <a:pt x="104903" y="620377"/>
                  <a:pt x="159658" y="638628"/>
                </a:cubicBezTo>
                <a:cubicBezTo>
                  <a:pt x="198363" y="633790"/>
                  <a:pt x="237632" y="632287"/>
                  <a:pt x="275772" y="624114"/>
                </a:cubicBezTo>
                <a:cubicBezTo>
                  <a:pt x="305692" y="617703"/>
                  <a:pt x="332270" y="595913"/>
                  <a:pt x="362858" y="595086"/>
                </a:cubicBezTo>
                <a:lnTo>
                  <a:pt x="899886" y="580571"/>
                </a:lnTo>
                <a:cubicBezTo>
                  <a:pt x="1171471" y="550396"/>
                  <a:pt x="911745" y="588490"/>
                  <a:pt x="1117600" y="537028"/>
                </a:cubicBezTo>
                <a:cubicBezTo>
                  <a:pt x="1136953" y="532190"/>
                  <a:pt x="1156551" y="528246"/>
                  <a:pt x="1175658" y="522514"/>
                </a:cubicBezTo>
                <a:cubicBezTo>
                  <a:pt x="1204966" y="513722"/>
                  <a:pt x="1262743" y="493486"/>
                  <a:pt x="1262743" y="493486"/>
                </a:cubicBezTo>
                <a:cubicBezTo>
                  <a:pt x="1309330" y="353725"/>
                  <a:pt x="1293390" y="440329"/>
                  <a:pt x="1277258" y="246743"/>
                </a:cubicBezTo>
                <a:cubicBezTo>
                  <a:pt x="1265060" y="100369"/>
                  <a:pt x="1314219" y="76538"/>
                  <a:pt x="1219200" y="29028"/>
                </a:cubicBezTo>
                <a:cubicBezTo>
                  <a:pt x="1205516" y="22186"/>
                  <a:pt x="1190172" y="19352"/>
                  <a:pt x="1175658" y="14514"/>
                </a:cubicBezTo>
                <a:cubicBezTo>
                  <a:pt x="1107925" y="19352"/>
                  <a:pt x="1039991" y="21919"/>
                  <a:pt x="972458" y="29028"/>
                </a:cubicBezTo>
                <a:cubicBezTo>
                  <a:pt x="947924" y="31611"/>
                  <a:pt x="924220" y="39487"/>
                  <a:pt x="899886" y="43543"/>
                </a:cubicBezTo>
                <a:cubicBezTo>
                  <a:pt x="866141" y="49167"/>
                  <a:pt x="832153" y="53219"/>
                  <a:pt x="798286" y="58057"/>
                </a:cubicBezTo>
                <a:cubicBezTo>
                  <a:pt x="783772" y="62895"/>
                  <a:pt x="770042" y="72571"/>
                  <a:pt x="754743" y="72571"/>
                </a:cubicBezTo>
                <a:cubicBezTo>
                  <a:pt x="496533" y="72571"/>
                  <a:pt x="478386" y="67055"/>
                  <a:pt x="290286" y="43543"/>
                </a:cubicBezTo>
                <a:lnTo>
                  <a:pt x="203200" y="14514"/>
                </a:lnTo>
                <a:cubicBezTo>
                  <a:pt x="188686" y="9676"/>
                  <a:pt x="174957" y="0"/>
                  <a:pt x="159658" y="0"/>
                </a:cubicBezTo>
                <a:lnTo>
                  <a:pt x="43543" y="0"/>
                </a:ln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5" name="Freeform 4"/>
          <p:cNvSpPr/>
          <p:nvPr/>
        </p:nvSpPr>
        <p:spPr bwMode="auto">
          <a:xfrm>
            <a:off x="3483429" y="4557486"/>
            <a:ext cx="1335314" cy="711200"/>
          </a:xfrm>
          <a:custGeom>
            <a:avLst/>
            <a:gdLst>
              <a:gd name="connsiteX0" fmla="*/ 246742 w 1335314"/>
              <a:gd name="connsiteY0" fmla="*/ 29028 h 711200"/>
              <a:gd name="connsiteX1" fmla="*/ 14514 w 1335314"/>
              <a:gd name="connsiteY1" fmla="*/ 87085 h 711200"/>
              <a:gd name="connsiteX2" fmla="*/ 0 w 1335314"/>
              <a:gd name="connsiteY2" fmla="*/ 130628 h 711200"/>
              <a:gd name="connsiteX3" fmla="*/ 87085 w 1335314"/>
              <a:gd name="connsiteY3" fmla="*/ 188685 h 711200"/>
              <a:gd name="connsiteX4" fmla="*/ 174171 w 1335314"/>
              <a:gd name="connsiteY4" fmla="*/ 232228 h 711200"/>
              <a:gd name="connsiteX5" fmla="*/ 304800 w 1335314"/>
              <a:gd name="connsiteY5" fmla="*/ 304800 h 711200"/>
              <a:gd name="connsiteX6" fmla="*/ 261257 w 1335314"/>
              <a:gd name="connsiteY6" fmla="*/ 333828 h 711200"/>
              <a:gd name="connsiteX7" fmla="*/ 217714 w 1335314"/>
              <a:gd name="connsiteY7" fmla="*/ 348343 h 711200"/>
              <a:gd name="connsiteX8" fmla="*/ 203200 w 1335314"/>
              <a:gd name="connsiteY8" fmla="*/ 391885 h 711200"/>
              <a:gd name="connsiteX9" fmla="*/ 116114 w 1335314"/>
              <a:gd name="connsiteY9" fmla="*/ 464457 h 711200"/>
              <a:gd name="connsiteX10" fmla="*/ 87085 w 1335314"/>
              <a:gd name="connsiteY10" fmla="*/ 508000 h 711200"/>
              <a:gd name="connsiteX11" fmla="*/ 145142 w 1335314"/>
              <a:gd name="connsiteY11" fmla="*/ 595085 h 711200"/>
              <a:gd name="connsiteX12" fmla="*/ 246742 w 1335314"/>
              <a:gd name="connsiteY12" fmla="*/ 624114 h 711200"/>
              <a:gd name="connsiteX13" fmla="*/ 420914 w 1335314"/>
              <a:gd name="connsiteY13" fmla="*/ 653143 h 711200"/>
              <a:gd name="connsiteX14" fmla="*/ 508000 w 1335314"/>
              <a:gd name="connsiteY14" fmla="*/ 667657 h 711200"/>
              <a:gd name="connsiteX15" fmla="*/ 609600 w 1335314"/>
              <a:gd name="connsiteY15" fmla="*/ 696685 h 711200"/>
              <a:gd name="connsiteX16" fmla="*/ 696685 w 1335314"/>
              <a:gd name="connsiteY16" fmla="*/ 711200 h 711200"/>
              <a:gd name="connsiteX17" fmla="*/ 1030514 w 1335314"/>
              <a:gd name="connsiteY17" fmla="*/ 667657 h 711200"/>
              <a:gd name="connsiteX18" fmla="*/ 1146628 w 1335314"/>
              <a:gd name="connsiteY18" fmla="*/ 624114 h 711200"/>
              <a:gd name="connsiteX19" fmla="*/ 1233714 w 1335314"/>
              <a:gd name="connsiteY19" fmla="*/ 595085 h 711200"/>
              <a:gd name="connsiteX20" fmla="*/ 1306285 w 1335314"/>
              <a:gd name="connsiteY20" fmla="*/ 508000 h 711200"/>
              <a:gd name="connsiteX21" fmla="*/ 1335314 w 1335314"/>
              <a:gd name="connsiteY21" fmla="*/ 420914 h 711200"/>
              <a:gd name="connsiteX22" fmla="*/ 1320800 w 1335314"/>
              <a:gd name="connsiteY22" fmla="*/ 319314 h 711200"/>
              <a:gd name="connsiteX23" fmla="*/ 1306285 w 1335314"/>
              <a:gd name="connsiteY23" fmla="*/ 188685 h 711200"/>
              <a:gd name="connsiteX24" fmla="*/ 1291771 w 1335314"/>
              <a:gd name="connsiteY24" fmla="*/ 101600 h 711200"/>
              <a:gd name="connsiteX25" fmla="*/ 1146628 w 1335314"/>
              <a:gd name="connsiteY25" fmla="*/ 58057 h 711200"/>
              <a:gd name="connsiteX26" fmla="*/ 1030514 w 1335314"/>
              <a:gd name="connsiteY26" fmla="*/ 43543 h 711200"/>
              <a:gd name="connsiteX27" fmla="*/ 856342 w 1335314"/>
              <a:gd name="connsiteY27" fmla="*/ 14514 h 711200"/>
              <a:gd name="connsiteX28" fmla="*/ 696685 w 1335314"/>
              <a:gd name="connsiteY28" fmla="*/ 0 h 711200"/>
              <a:gd name="connsiteX29" fmla="*/ 261257 w 1335314"/>
              <a:gd name="connsiteY29" fmla="*/ 14514 h 711200"/>
              <a:gd name="connsiteX30" fmla="*/ 159657 w 1335314"/>
              <a:gd name="connsiteY30" fmla="*/ 43543 h 711200"/>
              <a:gd name="connsiteX31" fmla="*/ 145142 w 1335314"/>
              <a:gd name="connsiteY31" fmla="*/ 43543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35314" h="711200">
                <a:moveTo>
                  <a:pt x="246742" y="29028"/>
                </a:moveTo>
                <a:cubicBezTo>
                  <a:pt x="132775" y="37795"/>
                  <a:pt x="71690" y="1321"/>
                  <a:pt x="14514" y="87085"/>
                </a:cubicBezTo>
                <a:cubicBezTo>
                  <a:pt x="6027" y="99815"/>
                  <a:pt x="4838" y="116114"/>
                  <a:pt x="0" y="130628"/>
                </a:cubicBezTo>
                <a:cubicBezTo>
                  <a:pt x="76520" y="156137"/>
                  <a:pt x="14604" y="128285"/>
                  <a:pt x="87085" y="188685"/>
                </a:cubicBezTo>
                <a:cubicBezTo>
                  <a:pt x="124602" y="219949"/>
                  <a:pt x="130529" y="217681"/>
                  <a:pt x="174171" y="232228"/>
                </a:cubicBezTo>
                <a:cubicBezTo>
                  <a:pt x="273987" y="298772"/>
                  <a:pt x="228159" y="279252"/>
                  <a:pt x="304800" y="304800"/>
                </a:cubicBezTo>
                <a:cubicBezTo>
                  <a:pt x="290286" y="314476"/>
                  <a:pt x="276859" y="326027"/>
                  <a:pt x="261257" y="333828"/>
                </a:cubicBezTo>
                <a:cubicBezTo>
                  <a:pt x="247573" y="340670"/>
                  <a:pt x="228532" y="337525"/>
                  <a:pt x="217714" y="348343"/>
                </a:cubicBezTo>
                <a:cubicBezTo>
                  <a:pt x="206896" y="359161"/>
                  <a:pt x="211686" y="379155"/>
                  <a:pt x="203200" y="391885"/>
                </a:cubicBezTo>
                <a:cubicBezTo>
                  <a:pt x="180849" y="425411"/>
                  <a:pt x="148244" y="443037"/>
                  <a:pt x="116114" y="464457"/>
                </a:cubicBezTo>
                <a:cubicBezTo>
                  <a:pt x="106438" y="478971"/>
                  <a:pt x="89552" y="490731"/>
                  <a:pt x="87085" y="508000"/>
                </a:cubicBezTo>
                <a:cubicBezTo>
                  <a:pt x="79866" y="558535"/>
                  <a:pt x="107708" y="576368"/>
                  <a:pt x="145142" y="595085"/>
                </a:cubicBezTo>
                <a:cubicBezTo>
                  <a:pt x="168347" y="606688"/>
                  <a:pt x="225034" y="617912"/>
                  <a:pt x="246742" y="624114"/>
                </a:cubicBezTo>
                <a:cubicBezTo>
                  <a:pt x="365870" y="658150"/>
                  <a:pt x="177655" y="620708"/>
                  <a:pt x="420914" y="653143"/>
                </a:cubicBezTo>
                <a:cubicBezTo>
                  <a:pt x="450085" y="657032"/>
                  <a:pt x="478971" y="662819"/>
                  <a:pt x="508000" y="667657"/>
                </a:cubicBezTo>
                <a:cubicBezTo>
                  <a:pt x="549505" y="681492"/>
                  <a:pt x="564032" y="687571"/>
                  <a:pt x="609600" y="696685"/>
                </a:cubicBezTo>
                <a:cubicBezTo>
                  <a:pt x="638457" y="702457"/>
                  <a:pt x="667657" y="706362"/>
                  <a:pt x="696685" y="711200"/>
                </a:cubicBezTo>
                <a:cubicBezTo>
                  <a:pt x="805870" y="704777"/>
                  <a:pt x="927698" y="719066"/>
                  <a:pt x="1030514" y="667657"/>
                </a:cubicBezTo>
                <a:cubicBezTo>
                  <a:pt x="1127849" y="618989"/>
                  <a:pt x="1047817" y="653757"/>
                  <a:pt x="1146628" y="624114"/>
                </a:cubicBezTo>
                <a:cubicBezTo>
                  <a:pt x="1175936" y="615321"/>
                  <a:pt x="1233714" y="595085"/>
                  <a:pt x="1233714" y="595085"/>
                </a:cubicBezTo>
                <a:cubicBezTo>
                  <a:pt x="1261061" y="567739"/>
                  <a:pt x="1290118" y="544376"/>
                  <a:pt x="1306285" y="508000"/>
                </a:cubicBezTo>
                <a:cubicBezTo>
                  <a:pt x="1318712" y="480038"/>
                  <a:pt x="1335314" y="420914"/>
                  <a:pt x="1335314" y="420914"/>
                </a:cubicBezTo>
                <a:cubicBezTo>
                  <a:pt x="1330476" y="387047"/>
                  <a:pt x="1325043" y="353260"/>
                  <a:pt x="1320800" y="319314"/>
                </a:cubicBezTo>
                <a:cubicBezTo>
                  <a:pt x="1315366" y="275841"/>
                  <a:pt x="1312075" y="232112"/>
                  <a:pt x="1306285" y="188685"/>
                </a:cubicBezTo>
                <a:cubicBezTo>
                  <a:pt x="1302396" y="159514"/>
                  <a:pt x="1311150" y="123747"/>
                  <a:pt x="1291771" y="101600"/>
                </a:cubicBezTo>
                <a:cubicBezTo>
                  <a:pt x="1285160" y="94045"/>
                  <a:pt x="1169570" y="61881"/>
                  <a:pt x="1146628" y="58057"/>
                </a:cubicBezTo>
                <a:cubicBezTo>
                  <a:pt x="1108153" y="51645"/>
                  <a:pt x="1069066" y="49474"/>
                  <a:pt x="1030514" y="43543"/>
                </a:cubicBezTo>
                <a:cubicBezTo>
                  <a:pt x="877284" y="19969"/>
                  <a:pt x="1047695" y="35775"/>
                  <a:pt x="856342" y="14514"/>
                </a:cubicBezTo>
                <a:cubicBezTo>
                  <a:pt x="803230" y="8613"/>
                  <a:pt x="749904" y="4838"/>
                  <a:pt x="696685" y="0"/>
                </a:cubicBezTo>
                <a:cubicBezTo>
                  <a:pt x="551542" y="4838"/>
                  <a:pt x="406230" y="5986"/>
                  <a:pt x="261257" y="14514"/>
                </a:cubicBezTo>
                <a:cubicBezTo>
                  <a:pt x="225749" y="16603"/>
                  <a:pt x="193446" y="35095"/>
                  <a:pt x="159657" y="43543"/>
                </a:cubicBezTo>
                <a:cubicBezTo>
                  <a:pt x="154963" y="44717"/>
                  <a:pt x="149980" y="43543"/>
                  <a:pt x="145142" y="43543"/>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7" name="Rectangle 6"/>
          <p:cNvSpPr/>
          <p:nvPr/>
        </p:nvSpPr>
        <p:spPr>
          <a:xfrm>
            <a:off x="4550229" y="2363726"/>
            <a:ext cx="503664" cy="584775"/>
          </a:xfrm>
          <a:prstGeom prst="rect">
            <a:avLst/>
          </a:prstGeom>
          <a:noFill/>
        </p:spPr>
        <p:txBody>
          <a:bodyPr wrap="none" lIns="91440" tIns="45720" rIns="91440" bIns="45720">
            <a:spAutoFit/>
          </a:bodyP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4583503" y="2937040"/>
            <a:ext cx="497251"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4593520" y="3558531"/>
            <a:ext cx="481222" cy="584775"/>
          </a:xfrm>
          <a:prstGeom prst="rect">
            <a:avLst/>
          </a:prstGeom>
          <a:noFill/>
        </p:spPr>
        <p:txBody>
          <a:bodyPr wrap="none" lIns="91440" tIns="45720" rIns="91440" bIns="45720">
            <a:spAutoFit/>
          </a:bodyPr>
          <a:lstStyle/>
          <a:p>
            <a:pPr algn="ct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4613747" y="4091874"/>
            <a:ext cx="526105"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4615562" y="4662712"/>
            <a:ext cx="465192"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ctangle 12"/>
          <p:cNvSpPr/>
          <p:nvPr/>
        </p:nvSpPr>
        <p:spPr>
          <a:xfrm>
            <a:off x="4632541" y="5170139"/>
            <a:ext cx="452368" cy="584775"/>
          </a:xfrm>
          <a:prstGeom prst="rect">
            <a:avLst/>
          </a:prstGeom>
          <a:noFill/>
        </p:spPr>
        <p:txBody>
          <a:bodyPr wrap="none" lIns="91440" tIns="45720" rIns="91440" bIns="45720">
            <a:spAutoFit/>
          </a:bodyPr>
          <a:lstStyle/>
          <a:p>
            <a:pPr algn="ct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4" name="Rectangle 13"/>
          <p:cNvSpPr/>
          <p:nvPr/>
        </p:nvSpPr>
        <p:spPr>
          <a:xfrm>
            <a:off x="7620000" y="1508427"/>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74559016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483" name="Rectangle 3"/>
          <p:cNvSpPr>
            <a:spLocks noGrp="1" noChangeArrowheads="1"/>
          </p:cNvSpPr>
          <p:nvPr>
            <p:ph type="body" idx="1"/>
          </p:nvPr>
        </p:nvSpPr>
        <p:spPr>
          <a:xfrm>
            <a:off x="457200" y="381000"/>
            <a:ext cx="8229600" cy="5749925"/>
          </a:xfrm>
        </p:spPr>
        <p:txBody>
          <a:bodyPr/>
          <a:lstStyle/>
          <a:p>
            <a:pPr eaLnBrk="1" hangingPunct="1">
              <a:defRPr/>
            </a:pPr>
            <a:r>
              <a:rPr lang="en-US" dirty="0" smtClean="0"/>
              <a:t>Name the corresponding base pair on the right.  Each one is worth 1 point.</a:t>
            </a:r>
          </a:p>
        </p:txBody>
      </p:sp>
      <p:pic>
        <p:nvPicPr>
          <p:cNvPr id="211971" name="Picture 5" descr="d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00199"/>
            <a:ext cx="8458200" cy="4876801"/>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0905"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6" name="Freeform 5"/>
          <p:cNvSpPr/>
          <p:nvPr/>
        </p:nvSpPr>
        <p:spPr bwMode="auto">
          <a:xfrm>
            <a:off x="3062514" y="5029200"/>
            <a:ext cx="1756229" cy="725714"/>
          </a:xfrm>
          <a:custGeom>
            <a:avLst/>
            <a:gdLst>
              <a:gd name="connsiteX0" fmla="*/ 391886 w 1756229"/>
              <a:gd name="connsiteY0" fmla="*/ 43543 h 725714"/>
              <a:gd name="connsiteX1" fmla="*/ 275772 w 1756229"/>
              <a:gd name="connsiteY1" fmla="*/ 145143 h 725714"/>
              <a:gd name="connsiteX2" fmla="*/ 217715 w 1756229"/>
              <a:gd name="connsiteY2" fmla="*/ 159657 h 725714"/>
              <a:gd name="connsiteX3" fmla="*/ 174172 w 1756229"/>
              <a:gd name="connsiteY3" fmla="*/ 174172 h 725714"/>
              <a:gd name="connsiteX4" fmla="*/ 130629 w 1756229"/>
              <a:gd name="connsiteY4" fmla="*/ 217714 h 725714"/>
              <a:gd name="connsiteX5" fmla="*/ 43543 w 1756229"/>
              <a:gd name="connsiteY5" fmla="*/ 246743 h 725714"/>
              <a:gd name="connsiteX6" fmla="*/ 0 w 1756229"/>
              <a:gd name="connsiteY6" fmla="*/ 333829 h 725714"/>
              <a:gd name="connsiteX7" fmla="*/ 14515 w 1756229"/>
              <a:gd name="connsiteY7" fmla="*/ 406400 h 725714"/>
              <a:gd name="connsiteX8" fmla="*/ 58057 w 1756229"/>
              <a:gd name="connsiteY8" fmla="*/ 493486 h 725714"/>
              <a:gd name="connsiteX9" fmla="*/ 101600 w 1756229"/>
              <a:gd name="connsiteY9" fmla="*/ 537029 h 725714"/>
              <a:gd name="connsiteX10" fmla="*/ 145143 w 1756229"/>
              <a:gd name="connsiteY10" fmla="*/ 551543 h 725714"/>
              <a:gd name="connsiteX11" fmla="*/ 188686 w 1756229"/>
              <a:gd name="connsiteY11" fmla="*/ 580572 h 725714"/>
              <a:gd name="connsiteX12" fmla="*/ 232229 w 1756229"/>
              <a:gd name="connsiteY12" fmla="*/ 624114 h 725714"/>
              <a:gd name="connsiteX13" fmla="*/ 275772 w 1756229"/>
              <a:gd name="connsiteY13" fmla="*/ 638629 h 725714"/>
              <a:gd name="connsiteX14" fmla="*/ 391886 w 1756229"/>
              <a:gd name="connsiteY14" fmla="*/ 711200 h 725714"/>
              <a:gd name="connsiteX15" fmla="*/ 435429 w 1756229"/>
              <a:gd name="connsiteY15" fmla="*/ 725714 h 725714"/>
              <a:gd name="connsiteX16" fmla="*/ 783772 w 1756229"/>
              <a:gd name="connsiteY16" fmla="*/ 682172 h 725714"/>
              <a:gd name="connsiteX17" fmla="*/ 1698172 w 1756229"/>
              <a:gd name="connsiteY17" fmla="*/ 682172 h 725714"/>
              <a:gd name="connsiteX18" fmla="*/ 1712686 w 1756229"/>
              <a:gd name="connsiteY18" fmla="*/ 638629 h 725714"/>
              <a:gd name="connsiteX19" fmla="*/ 1727200 w 1756229"/>
              <a:gd name="connsiteY19" fmla="*/ 464457 h 725714"/>
              <a:gd name="connsiteX20" fmla="*/ 1756229 w 1756229"/>
              <a:gd name="connsiteY20" fmla="*/ 377372 h 725714"/>
              <a:gd name="connsiteX21" fmla="*/ 1741715 w 1756229"/>
              <a:gd name="connsiteY21" fmla="*/ 232229 h 725714"/>
              <a:gd name="connsiteX22" fmla="*/ 1698172 w 1756229"/>
              <a:gd name="connsiteY22" fmla="*/ 188686 h 725714"/>
              <a:gd name="connsiteX23" fmla="*/ 1625600 w 1756229"/>
              <a:gd name="connsiteY23" fmla="*/ 130629 h 725714"/>
              <a:gd name="connsiteX24" fmla="*/ 1538515 w 1756229"/>
              <a:gd name="connsiteY24" fmla="*/ 72572 h 725714"/>
              <a:gd name="connsiteX25" fmla="*/ 1335315 w 1756229"/>
              <a:gd name="connsiteY25" fmla="*/ 14514 h 725714"/>
              <a:gd name="connsiteX26" fmla="*/ 1074057 w 1756229"/>
              <a:gd name="connsiteY26" fmla="*/ 0 h 725714"/>
              <a:gd name="connsiteX27" fmla="*/ 769257 w 1756229"/>
              <a:gd name="connsiteY27" fmla="*/ 14514 h 725714"/>
              <a:gd name="connsiteX28" fmla="*/ 725715 w 1756229"/>
              <a:gd name="connsiteY28" fmla="*/ 29029 h 725714"/>
              <a:gd name="connsiteX29" fmla="*/ 624115 w 1756229"/>
              <a:gd name="connsiteY29" fmla="*/ 58057 h 725714"/>
              <a:gd name="connsiteX30" fmla="*/ 493486 w 1756229"/>
              <a:gd name="connsiteY30" fmla="*/ 116114 h 725714"/>
              <a:gd name="connsiteX31" fmla="*/ 406400 w 1756229"/>
              <a:gd name="connsiteY31" fmla="*/ 145143 h 725714"/>
              <a:gd name="connsiteX32" fmla="*/ 290286 w 1756229"/>
              <a:gd name="connsiteY32" fmla="*/ 174172 h 725714"/>
              <a:gd name="connsiteX33" fmla="*/ 246743 w 1756229"/>
              <a:gd name="connsiteY33" fmla="*/ 188686 h 725714"/>
              <a:gd name="connsiteX34" fmla="*/ 174172 w 1756229"/>
              <a:gd name="connsiteY34" fmla="*/ 203200 h 725714"/>
              <a:gd name="connsiteX35" fmla="*/ 87086 w 1756229"/>
              <a:gd name="connsiteY35" fmla="*/ 232229 h 725714"/>
              <a:gd name="connsiteX36" fmla="*/ 58057 w 1756229"/>
              <a:gd name="connsiteY36" fmla="*/ 275772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56229" h="725714">
                <a:moveTo>
                  <a:pt x="391886" y="43543"/>
                </a:moveTo>
                <a:cubicBezTo>
                  <a:pt x="365822" y="69607"/>
                  <a:pt x="317776" y="127141"/>
                  <a:pt x="275772" y="145143"/>
                </a:cubicBezTo>
                <a:cubicBezTo>
                  <a:pt x="257437" y="153001"/>
                  <a:pt x="236895" y="154177"/>
                  <a:pt x="217715" y="159657"/>
                </a:cubicBezTo>
                <a:cubicBezTo>
                  <a:pt x="203004" y="163860"/>
                  <a:pt x="188686" y="169334"/>
                  <a:pt x="174172" y="174172"/>
                </a:cubicBezTo>
                <a:cubicBezTo>
                  <a:pt x="159658" y="188686"/>
                  <a:pt x="148572" y="207746"/>
                  <a:pt x="130629" y="217714"/>
                </a:cubicBezTo>
                <a:cubicBezTo>
                  <a:pt x="103881" y="232574"/>
                  <a:pt x="43543" y="246743"/>
                  <a:pt x="43543" y="246743"/>
                </a:cubicBezTo>
                <a:cubicBezTo>
                  <a:pt x="28868" y="268757"/>
                  <a:pt x="0" y="303785"/>
                  <a:pt x="0" y="333829"/>
                </a:cubicBezTo>
                <a:cubicBezTo>
                  <a:pt x="0" y="358498"/>
                  <a:pt x="8532" y="382467"/>
                  <a:pt x="14515" y="406400"/>
                </a:cubicBezTo>
                <a:cubicBezTo>
                  <a:pt x="23867" y="443806"/>
                  <a:pt x="32718" y="463079"/>
                  <a:pt x="58057" y="493486"/>
                </a:cubicBezTo>
                <a:cubicBezTo>
                  <a:pt x="71198" y="509255"/>
                  <a:pt x="84521" y="525643"/>
                  <a:pt x="101600" y="537029"/>
                </a:cubicBezTo>
                <a:cubicBezTo>
                  <a:pt x="114330" y="545516"/>
                  <a:pt x="130629" y="546705"/>
                  <a:pt x="145143" y="551543"/>
                </a:cubicBezTo>
                <a:cubicBezTo>
                  <a:pt x="159657" y="561219"/>
                  <a:pt x="175285" y="569405"/>
                  <a:pt x="188686" y="580572"/>
                </a:cubicBezTo>
                <a:cubicBezTo>
                  <a:pt x="204455" y="593712"/>
                  <a:pt x="215150" y="612728"/>
                  <a:pt x="232229" y="624114"/>
                </a:cubicBezTo>
                <a:cubicBezTo>
                  <a:pt x="244959" y="632601"/>
                  <a:pt x="261258" y="633791"/>
                  <a:pt x="275772" y="638629"/>
                </a:cubicBezTo>
                <a:cubicBezTo>
                  <a:pt x="321773" y="707632"/>
                  <a:pt x="288251" y="676656"/>
                  <a:pt x="391886" y="711200"/>
                </a:cubicBezTo>
                <a:lnTo>
                  <a:pt x="435429" y="725714"/>
                </a:lnTo>
                <a:cubicBezTo>
                  <a:pt x="745564" y="694701"/>
                  <a:pt x="631374" y="720271"/>
                  <a:pt x="783772" y="682172"/>
                </a:cubicBezTo>
                <a:cubicBezTo>
                  <a:pt x="1027692" y="689794"/>
                  <a:pt x="1452371" y="712897"/>
                  <a:pt x="1698172" y="682172"/>
                </a:cubicBezTo>
                <a:cubicBezTo>
                  <a:pt x="1713353" y="680274"/>
                  <a:pt x="1707848" y="653143"/>
                  <a:pt x="1712686" y="638629"/>
                </a:cubicBezTo>
                <a:cubicBezTo>
                  <a:pt x="1717524" y="580572"/>
                  <a:pt x="1717622" y="521923"/>
                  <a:pt x="1727200" y="464457"/>
                </a:cubicBezTo>
                <a:cubicBezTo>
                  <a:pt x="1732230" y="434275"/>
                  <a:pt x="1756229" y="377372"/>
                  <a:pt x="1756229" y="377372"/>
                </a:cubicBezTo>
                <a:cubicBezTo>
                  <a:pt x="1751391" y="328991"/>
                  <a:pt x="1756014" y="278701"/>
                  <a:pt x="1741715" y="232229"/>
                </a:cubicBezTo>
                <a:cubicBezTo>
                  <a:pt x="1735679" y="212610"/>
                  <a:pt x="1711313" y="204455"/>
                  <a:pt x="1698172" y="188686"/>
                </a:cubicBezTo>
                <a:cubicBezTo>
                  <a:pt x="1647671" y="128085"/>
                  <a:pt x="1697081" y="154455"/>
                  <a:pt x="1625600" y="130629"/>
                </a:cubicBezTo>
                <a:cubicBezTo>
                  <a:pt x="1596572" y="111277"/>
                  <a:pt x="1571612" y="83605"/>
                  <a:pt x="1538515" y="72572"/>
                </a:cubicBezTo>
                <a:cubicBezTo>
                  <a:pt x="1491858" y="57019"/>
                  <a:pt x="1379054" y="16944"/>
                  <a:pt x="1335315" y="14514"/>
                </a:cubicBezTo>
                <a:lnTo>
                  <a:pt x="1074057" y="0"/>
                </a:lnTo>
                <a:cubicBezTo>
                  <a:pt x="972457" y="4838"/>
                  <a:pt x="870621" y="6067"/>
                  <a:pt x="769257" y="14514"/>
                </a:cubicBezTo>
                <a:cubicBezTo>
                  <a:pt x="754011" y="15785"/>
                  <a:pt x="740426" y="24826"/>
                  <a:pt x="725715" y="29029"/>
                </a:cubicBezTo>
                <a:cubicBezTo>
                  <a:pt x="598115" y="65487"/>
                  <a:pt x="728533" y="23251"/>
                  <a:pt x="624115" y="58057"/>
                </a:cubicBezTo>
                <a:cubicBezTo>
                  <a:pt x="555111" y="104060"/>
                  <a:pt x="597123" y="81568"/>
                  <a:pt x="493486" y="116114"/>
                </a:cubicBezTo>
                <a:lnTo>
                  <a:pt x="406400" y="145143"/>
                </a:lnTo>
                <a:cubicBezTo>
                  <a:pt x="367695" y="154819"/>
                  <a:pt x="328135" y="161556"/>
                  <a:pt x="290286" y="174172"/>
                </a:cubicBezTo>
                <a:cubicBezTo>
                  <a:pt x="275772" y="179010"/>
                  <a:pt x="261586" y="184975"/>
                  <a:pt x="246743" y="188686"/>
                </a:cubicBezTo>
                <a:cubicBezTo>
                  <a:pt x="222810" y="194669"/>
                  <a:pt x="197972" y="196709"/>
                  <a:pt x="174172" y="203200"/>
                </a:cubicBezTo>
                <a:cubicBezTo>
                  <a:pt x="144651" y="211251"/>
                  <a:pt x="87086" y="232229"/>
                  <a:pt x="87086" y="232229"/>
                </a:cubicBezTo>
                <a:lnTo>
                  <a:pt x="58057" y="275772"/>
                </a:ln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3" name="Freeform 2"/>
          <p:cNvSpPr/>
          <p:nvPr/>
        </p:nvSpPr>
        <p:spPr bwMode="auto">
          <a:xfrm>
            <a:off x="3002820" y="2917371"/>
            <a:ext cx="1873980" cy="624115"/>
          </a:xfrm>
          <a:custGeom>
            <a:avLst/>
            <a:gdLst>
              <a:gd name="connsiteX0" fmla="*/ 379009 w 1873980"/>
              <a:gd name="connsiteY0" fmla="*/ 116115 h 624115"/>
              <a:gd name="connsiteX1" fmla="*/ 306437 w 1873980"/>
              <a:gd name="connsiteY1" fmla="*/ 159658 h 624115"/>
              <a:gd name="connsiteX2" fmla="*/ 262894 w 1873980"/>
              <a:gd name="connsiteY2" fmla="*/ 188686 h 624115"/>
              <a:gd name="connsiteX3" fmla="*/ 175809 w 1873980"/>
              <a:gd name="connsiteY3" fmla="*/ 217715 h 624115"/>
              <a:gd name="connsiteX4" fmla="*/ 30666 w 1873980"/>
              <a:gd name="connsiteY4" fmla="*/ 290286 h 624115"/>
              <a:gd name="connsiteX5" fmla="*/ 1637 w 1873980"/>
              <a:gd name="connsiteY5" fmla="*/ 333829 h 624115"/>
              <a:gd name="connsiteX6" fmla="*/ 88723 w 1873980"/>
              <a:gd name="connsiteY6" fmla="*/ 391886 h 624115"/>
              <a:gd name="connsiteX7" fmla="*/ 219351 w 1873980"/>
              <a:gd name="connsiteY7" fmla="*/ 449943 h 624115"/>
              <a:gd name="connsiteX8" fmla="*/ 262894 w 1873980"/>
              <a:gd name="connsiteY8" fmla="*/ 464458 h 624115"/>
              <a:gd name="connsiteX9" fmla="*/ 393523 w 1873980"/>
              <a:gd name="connsiteY9" fmla="*/ 551543 h 624115"/>
              <a:gd name="connsiteX10" fmla="*/ 437066 w 1873980"/>
              <a:gd name="connsiteY10" fmla="*/ 580572 h 624115"/>
              <a:gd name="connsiteX11" fmla="*/ 524151 w 1873980"/>
              <a:gd name="connsiteY11" fmla="*/ 609600 h 624115"/>
              <a:gd name="connsiteX12" fmla="*/ 567694 w 1873980"/>
              <a:gd name="connsiteY12" fmla="*/ 624115 h 624115"/>
              <a:gd name="connsiteX13" fmla="*/ 887009 w 1873980"/>
              <a:gd name="connsiteY13" fmla="*/ 609600 h 624115"/>
              <a:gd name="connsiteX14" fmla="*/ 1104723 w 1873980"/>
              <a:gd name="connsiteY14" fmla="*/ 595086 h 624115"/>
              <a:gd name="connsiteX15" fmla="*/ 1554666 w 1873980"/>
              <a:gd name="connsiteY15" fmla="*/ 609600 h 624115"/>
              <a:gd name="connsiteX16" fmla="*/ 1757866 w 1873980"/>
              <a:gd name="connsiteY16" fmla="*/ 595086 h 624115"/>
              <a:gd name="connsiteX17" fmla="*/ 1815923 w 1873980"/>
              <a:gd name="connsiteY17" fmla="*/ 508000 h 624115"/>
              <a:gd name="connsiteX18" fmla="*/ 1830437 w 1873980"/>
              <a:gd name="connsiteY18" fmla="*/ 420915 h 624115"/>
              <a:gd name="connsiteX19" fmla="*/ 1844951 w 1873980"/>
              <a:gd name="connsiteY19" fmla="*/ 377372 h 624115"/>
              <a:gd name="connsiteX20" fmla="*/ 1873980 w 1873980"/>
              <a:gd name="connsiteY20" fmla="*/ 275772 h 624115"/>
              <a:gd name="connsiteX21" fmla="*/ 1844951 w 1873980"/>
              <a:gd name="connsiteY21" fmla="*/ 159658 h 624115"/>
              <a:gd name="connsiteX22" fmla="*/ 1801409 w 1873980"/>
              <a:gd name="connsiteY22" fmla="*/ 130629 h 624115"/>
              <a:gd name="connsiteX23" fmla="*/ 1757866 w 1873980"/>
              <a:gd name="connsiteY23" fmla="*/ 87086 h 624115"/>
              <a:gd name="connsiteX24" fmla="*/ 1627237 w 1873980"/>
              <a:gd name="connsiteY24" fmla="*/ 14515 h 624115"/>
              <a:gd name="connsiteX25" fmla="*/ 1235351 w 1873980"/>
              <a:gd name="connsiteY25" fmla="*/ 29029 h 624115"/>
              <a:gd name="connsiteX26" fmla="*/ 1191809 w 1873980"/>
              <a:gd name="connsiteY26" fmla="*/ 43543 h 624115"/>
              <a:gd name="connsiteX27" fmla="*/ 1061180 w 1873980"/>
              <a:gd name="connsiteY27" fmla="*/ 58058 h 624115"/>
              <a:gd name="connsiteX28" fmla="*/ 741866 w 1873980"/>
              <a:gd name="connsiteY28" fmla="*/ 43543 h 624115"/>
              <a:gd name="connsiteX29" fmla="*/ 611237 w 1873980"/>
              <a:gd name="connsiteY29" fmla="*/ 14515 h 624115"/>
              <a:gd name="connsiteX30" fmla="*/ 480609 w 1873980"/>
              <a:gd name="connsiteY30" fmla="*/ 0 h 624115"/>
              <a:gd name="connsiteX31" fmla="*/ 393523 w 1873980"/>
              <a:gd name="connsiteY31" fmla="*/ 14515 h 624115"/>
              <a:gd name="connsiteX32" fmla="*/ 349980 w 1873980"/>
              <a:gd name="connsiteY32" fmla="*/ 29029 h 624115"/>
              <a:gd name="connsiteX33" fmla="*/ 277409 w 1873980"/>
              <a:gd name="connsiteY33" fmla="*/ 159658 h 624115"/>
              <a:gd name="connsiteX34" fmla="*/ 277409 w 1873980"/>
              <a:gd name="connsiteY34" fmla="*/ 188686 h 62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73980" h="624115">
                <a:moveTo>
                  <a:pt x="379009" y="116115"/>
                </a:moveTo>
                <a:cubicBezTo>
                  <a:pt x="354818" y="130629"/>
                  <a:pt x="330360" y="144706"/>
                  <a:pt x="306437" y="159658"/>
                </a:cubicBezTo>
                <a:cubicBezTo>
                  <a:pt x="291645" y="168903"/>
                  <a:pt x="278834" y="181601"/>
                  <a:pt x="262894" y="188686"/>
                </a:cubicBezTo>
                <a:cubicBezTo>
                  <a:pt x="234933" y="201113"/>
                  <a:pt x="201269" y="200742"/>
                  <a:pt x="175809" y="217715"/>
                </a:cubicBezTo>
                <a:cubicBezTo>
                  <a:pt x="72125" y="286837"/>
                  <a:pt x="122569" y="267311"/>
                  <a:pt x="30666" y="290286"/>
                </a:cubicBezTo>
                <a:cubicBezTo>
                  <a:pt x="20990" y="304800"/>
                  <a:pt x="-7018" y="318683"/>
                  <a:pt x="1637" y="333829"/>
                </a:cubicBezTo>
                <a:cubicBezTo>
                  <a:pt x="18946" y="364120"/>
                  <a:pt x="59694" y="372534"/>
                  <a:pt x="88723" y="391886"/>
                </a:cubicBezTo>
                <a:cubicBezTo>
                  <a:pt x="157728" y="437889"/>
                  <a:pt x="115712" y="415396"/>
                  <a:pt x="219351" y="449943"/>
                </a:cubicBezTo>
                <a:cubicBezTo>
                  <a:pt x="233865" y="454781"/>
                  <a:pt x="250164" y="455971"/>
                  <a:pt x="262894" y="464458"/>
                </a:cubicBezTo>
                <a:lnTo>
                  <a:pt x="393523" y="551543"/>
                </a:lnTo>
                <a:cubicBezTo>
                  <a:pt x="408037" y="561219"/>
                  <a:pt x="420517" y="575056"/>
                  <a:pt x="437066" y="580572"/>
                </a:cubicBezTo>
                <a:lnTo>
                  <a:pt x="524151" y="609600"/>
                </a:lnTo>
                <a:lnTo>
                  <a:pt x="567694" y="624115"/>
                </a:lnTo>
                <a:lnTo>
                  <a:pt x="887009" y="609600"/>
                </a:lnTo>
                <a:cubicBezTo>
                  <a:pt x="959635" y="605674"/>
                  <a:pt x="1031991" y="595086"/>
                  <a:pt x="1104723" y="595086"/>
                </a:cubicBezTo>
                <a:cubicBezTo>
                  <a:pt x="1254782" y="595086"/>
                  <a:pt x="1404685" y="604762"/>
                  <a:pt x="1554666" y="609600"/>
                </a:cubicBezTo>
                <a:cubicBezTo>
                  <a:pt x="1622399" y="604762"/>
                  <a:pt x="1690993" y="606887"/>
                  <a:pt x="1757866" y="595086"/>
                </a:cubicBezTo>
                <a:cubicBezTo>
                  <a:pt x="1808497" y="586151"/>
                  <a:pt x="1808053" y="547350"/>
                  <a:pt x="1815923" y="508000"/>
                </a:cubicBezTo>
                <a:cubicBezTo>
                  <a:pt x="1821694" y="479143"/>
                  <a:pt x="1824053" y="449643"/>
                  <a:pt x="1830437" y="420915"/>
                </a:cubicBezTo>
                <a:cubicBezTo>
                  <a:pt x="1833756" y="405980"/>
                  <a:pt x="1840748" y="392083"/>
                  <a:pt x="1844951" y="377372"/>
                </a:cubicBezTo>
                <a:cubicBezTo>
                  <a:pt x="1881401" y="249797"/>
                  <a:pt x="1839180" y="380173"/>
                  <a:pt x="1873980" y="275772"/>
                </a:cubicBezTo>
                <a:cubicBezTo>
                  <a:pt x="1873256" y="272153"/>
                  <a:pt x="1856855" y="174538"/>
                  <a:pt x="1844951" y="159658"/>
                </a:cubicBezTo>
                <a:cubicBezTo>
                  <a:pt x="1834054" y="146037"/>
                  <a:pt x="1814810" y="141796"/>
                  <a:pt x="1801409" y="130629"/>
                </a:cubicBezTo>
                <a:cubicBezTo>
                  <a:pt x="1785640" y="117488"/>
                  <a:pt x="1774069" y="99688"/>
                  <a:pt x="1757866" y="87086"/>
                </a:cubicBezTo>
                <a:cubicBezTo>
                  <a:pt x="1683004" y="28860"/>
                  <a:pt x="1692935" y="36414"/>
                  <a:pt x="1627237" y="14515"/>
                </a:cubicBezTo>
                <a:cubicBezTo>
                  <a:pt x="1496608" y="19353"/>
                  <a:pt x="1365780" y="20334"/>
                  <a:pt x="1235351" y="29029"/>
                </a:cubicBezTo>
                <a:cubicBezTo>
                  <a:pt x="1220086" y="30047"/>
                  <a:pt x="1206900" y="41028"/>
                  <a:pt x="1191809" y="43543"/>
                </a:cubicBezTo>
                <a:cubicBezTo>
                  <a:pt x="1148594" y="50746"/>
                  <a:pt x="1104723" y="53220"/>
                  <a:pt x="1061180" y="58058"/>
                </a:cubicBezTo>
                <a:cubicBezTo>
                  <a:pt x="954742" y="53220"/>
                  <a:pt x="848143" y="51134"/>
                  <a:pt x="741866" y="43543"/>
                </a:cubicBezTo>
                <a:cubicBezTo>
                  <a:pt x="501324" y="26361"/>
                  <a:pt x="754631" y="38414"/>
                  <a:pt x="611237" y="14515"/>
                </a:cubicBezTo>
                <a:cubicBezTo>
                  <a:pt x="568022" y="7312"/>
                  <a:pt x="524152" y="4838"/>
                  <a:pt x="480609" y="0"/>
                </a:cubicBezTo>
                <a:cubicBezTo>
                  <a:pt x="451580" y="4838"/>
                  <a:pt x="422251" y="8131"/>
                  <a:pt x="393523" y="14515"/>
                </a:cubicBezTo>
                <a:cubicBezTo>
                  <a:pt x="378588" y="17834"/>
                  <a:pt x="360798" y="18211"/>
                  <a:pt x="349980" y="29029"/>
                </a:cubicBezTo>
                <a:cubicBezTo>
                  <a:pt x="320881" y="58128"/>
                  <a:pt x="286535" y="114029"/>
                  <a:pt x="277409" y="159658"/>
                </a:cubicBezTo>
                <a:cubicBezTo>
                  <a:pt x="275511" y="169146"/>
                  <a:pt x="277409" y="179010"/>
                  <a:pt x="277409" y="188686"/>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4" name="Freeform 3"/>
          <p:cNvSpPr/>
          <p:nvPr/>
        </p:nvSpPr>
        <p:spPr bwMode="auto">
          <a:xfrm>
            <a:off x="3526971" y="3497943"/>
            <a:ext cx="1293523" cy="638628"/>
          </a:xfrm>
          <a:custGeom>
            <a:avLst/>
            <a:gdLst>
              <a:gd name="connsiteX0" fmla="*/ 275772 w 1293523"/>
              <a:gd name="connsiteY0" fmla="*/ 43543 h 638628"/>
              <a:gd name="connsiteX1" fmla="*/ 116115 w 1293523"/>
              <a:gd name="connsiteY1" fmla="*/ 43543 h 638628"/>
              <a:gd name="connsiteX2" fmla="*/ 72572 w 1293523"/>
              <a:gd name="connsiteY2" fmla="*/ 72571 h 638628"/>
              <a:gd name="connsiteX3" fmla="*/ 29029 w 1293523"/>
              <a:gd name="connsiteY3" fmla="*/ 87086 h 638628"/>
              <a:gd name="connsiteX4" fmla="*/ 0 w 1293523"/>
              <a:gd name="connsiteY4" fmla="*/ 130628 h 638628"/>
              <a:gd name="connsiteX5" fmla="*/ 116115 w 1293523"/>
              <a:gd name="connsiteY5" fmla="*/ 203200 h 638628"/>
              <a:gd name="connsiteX6" fmla="*/ 203200 w 1293523"/>
              <a:gd name="connsiteY6" fmla="*/ 261257 h 638628"/>
              <a:gd name="connsiteX7" fmla="*/ 246743 w 1293523"/>
              <a:gd name="connsiteY7" fmla="*/ 290286 h 638628"/>
              <a:gd name="connsiteX8" fmla="*/ 261258 w 1293523"/>
              <a:gd name="connsiteY8" fmla="*/ 333828 h 638628"/>
              <a:gd name="connsiteX9" fmla="*/ 130629 w 1293523"/>
              <a:gd name="connsiteY9" fmla="*/ 420914 h 638628"/>
              <a:gd name="connsiteX10" fmla="*/ 87086 w 1293523"/>
              <a:gd name="connsiteY10" fmla="*/ 449943 h 638628"/>
              <a:gd name="connsiteX11" fmla="*/ 43543 w 1293523"/>
              <a:gd name="connsiteY11" fmla="*/ 478971 h 638628"/>
              <a:gd name="connsiteX12" fmla="*/ 14515 w 1293523"/>
              <a:gd name="connsiteY12" fmla="*/ 522514 h 638628"/>
              <a:gd name="connsiteX13" fmla="*/ 29029 w 1293523"/>
              <a:gd name="connsiteY13" fmla="*/ 566057 h 638628"/>
              <a:gd name="connsiteX14" fmla="*/ 159658 w 1293523"/>
              <a:gd name="connsiteY14" fmla="*/ 638628 h 638628"/>
              <a:gd name="connsiteX15" fmla="*/ 275772 w 1293523"/>
              <a:gd name="connsiteY15" fmla="*/ 624114 h 638628"/>
              <a:gd name="connsiteX16" fmla="*/ 362858 w 1293523"/>
              <a:gd name="connsiteY16" fmla="*/ 595086 h 638628"/>
              <a:gd name="connsiteX17" fmla="*/ 899886 w 1293523"/>
              <a:gd name="connsiteY17" fmla="*/ 580571 h 638628"/>
              <a:gd name="connsiteX18" fmla="*/ 1117600 w 1293523"/>
              <a:gd name="connsiteY18" fmla="*/ 537028 h 638628"/>
              <a:gd name="connsiteX19" fmla="*/ 1175658 w 1293523"/>
              <a:gd name="connsiteY19" fmla="*/ 522514 h 638628"/>
              <a:gd name="connsiteX20" fmla="*/ 1262743 w 1293523"/>
              <a:gd name="connsiteY20" fmla="*/ 493486 h 638628"/>
              <a:gd name="connsiteX21" fmla="*/ 1277258 w 1293523"/>
              <a:gd name="connsiteY21" fmla="*/ 246743 h 638628"/>
              <a:gd name="connsiteX22" fmla="*/ 1219200 w 1293523"/>
              <a:gd name="connsiteY22" fmla="*/ 29028 h 638628"/>
              <a:gd name="connsiteX23" fmla="*/ 1175658 w 1293523"/>
              <a:gd name="connsiteY23" fmla="*/ 14514 h 638628"/>
              <a:gd name="connsiteX24" fmla="*/ 972458 w 1293523"/>
              <a:gd name="connsiteY24" fmla="*/ 29028 h 638628"/>
              <a:gd name="connsiteX25" fmla="*/ 899886 w 1293523"/>
              <a:gd name="connsiteY25" fmla="*/ 43543 h 638628"/>
              <a:gd name="connsiteX26" fmla="*/ 798286 w 1293523"/>
              <a:gd name="connsiteY26" fmla="*/ 58057 h 638628"/>
              <a:gd name="connsiteX27" fmla="*/ 754743 w 1293523"/>
              <a:gd name="connsiteY27" fmla="*/ 72571 h 638628"/>
              <a:gd name="connsiteX28" fmla="*/ 290286 w 1293523"/>
              <a:gd name="connsiteY28" fmla="*/ 43543 h 638628"/>
              <a:gd name="connsiteX29" fmla="*/ 203200 w 1293523"/>
              <a:gd name="connsiteY29" fmla="*/ 14514 h 638628"/>
              <a:gd name="connsiteX30" fmla="*/ 159658 w 1293523"/>
              <a:gd name="connsiteY30" fmla="*/ 0 h 638628"/>
              <a:gd name="connsiteX31" fmla="*/ 43543 w 1293523"/>
              <a:gd name="connsiteY31"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93523" h="638628">
                <a:moveTo>
                  <a:pt x="275772" y="43543"/>
                </a:moveTo>
                <a:cubicBezTo>
                  <a:pt x="203529" y="29094"/>
                  <a:pt x="192718" y="18009"/>
                  <a:pt x="116115" y="43543"/>
                </a:cubicBezTo>
                <a:cubicBezTo>
                  <a:pt x="99566" y="49059"/>
                  <a:pt x="88174" y="64770"/>
                  <a:pt x="72572" y="72571"/>
                </a:cubicBezTo>
                <a:cubicBezTo>
                  <a:pt x="58888" y="79413"/>
                  <a:pt x="43543" y="82248"/>
                  <a:pt x="29029" y="87086"/>
                </a:cubicBezTo>
                <a:cubicBezTo>
                  <a:pt x="19353" y="101600"/>
                  <a:pt x="0" y="113184"/>
                  <a:pt x="0" y="130628"/>
                </a:cubicBezTo>
                <a:cubicBezTo>
                  <a:pt x="0" y="188656"/>
                  <a:pt x="93173" y="187905"/>
                  <a:pt x="116115" y="203200"/>
                </a:cubicBezTo>
                <a:lnTo>
                  <a:pt x="203200" y="261257"/>
                </a:lnTo>
                <a:lnTo>
                  <a:pt x="246743" y="290286"/>
                </a:lnTo>
                <a:cubicBezTo>
                  <a:pt x="251581" y="304800"/>
                  <a:pt x="270150" y="321379"/>
                  <a:pt x="261258" y="333828"/>
                </a:cubicBezTo>
                <a:cubicBezTo>
                  <a:pt x="261254" y="333833"/>
                  <a:pt x="152403" y="406398"/>
                  <a:pt x="130629" y="420914"/>
                </a:cubicBezTo>
                <a:lnTo>
                  <a:pt x="87086" y="449943"/>
                </a:lnTo>
                <a:lnTo>
                  <a:pt x="43543" y="478971"/>
                </a:lnTo>
                <a:cubicBezTo>
                  <a:pt x="33867" y="493485"/>
                  <a:pt x="17383" y="505307"/>
                  <a:pt x="14515" y="522514"/>
                </a:cubicBezTo>
                <a:cubicBezTo>
                  <a:pt x="12000" y="537605"/>
                  <a:pt x="18211" y="555239"/>
                  <a:pt x="29029" y="566057"/>
                </a:cubicBezTo>
                <a:cubicBezTo>
                  <a:pt x="78937" y="615965"/>
                  <a:pt x="104903" y="620377"/>
                  <a:pt x="159658" y="638628"/>
                </a:cubicBezTo>
                <a:cubicBezTo>
                  <a:pt x="198363" y="633790"/>
                  <a:pt x="237632" y="632287"/>
                  <a:pt x="275772" y="624114"/>
                </a:cubicBezTo>
                <a:cubicBezTo>
                  <a:pt x="305692" y="617703"/>
                  <a:pt x="332270" y="595913"/>
                  <a:pt x="362858" y="595086"/>
                </a:cubicBezTo>
                <a:lnTo>
                  <a:pt x="899886" y="580571"/>
                </a:lnTo>
                <a:cubicBezTo>
                  <a:pt x="1171471" y="550396"/>
                  <a:pt x="911745" y="588490"/>
                  <a:pt x="1117600" y="537028"/>
                </a:cubicBezTo>
                <a:cubicBezTo>
                  <a:pt x="1136953" y="532190"/>
                  <a:pt x="1156551" y="528246"/>
                  <a:pt x="1175658" y="522514"/>
                </a:cubicBezTo>
                <a:cubicBezTo>
                  <a:pt x="1204966" y="513722"/>
                  <a:pt x="1262743" y="493486"/>
                  <a:pt x="1262743" y="493486"/>
                </a:cubicBezTo>
                <a:cubicBezTo>
                  <a:pt x="1309330" y="353725"/>
                  <a:pt x="1293390" y="440329"/>
                  <a:pt x="1277258" y="246743"/>
                </a:cubicBezTo>
                <a:cubicBezTo>
                  <a:pt x="1265060" y="100369"/>
                  <a:pt x="1314219" y="76538"/>
                  <a:pt x="1219200" y="29028"/>
                </a:cubicBezTo>
                <a:cubicBezTo>
                  <a:pt x="1205516" y="22186"/>
                  <a:pt x="1190172" y="19352"/>
                  <a:pt x="1175658" y="14514"/>
                </a:cubicBezTo>
                <a:cubicBezTo>
                  <a:pt x="1107925" y="19352"/>
                  <a:pt x="1039991" y="21919"/>
                  <a:pt x="972458" y="29028"/>
                </a:cubicBezTo>
                <a:cubicBezTo>
                  <a:pt x="947924" y="31611"/>
                  <a:pt x="924220" y="39487"/>
                  <a:pt x="899886" y="43543"/>
                </a:cubicBezTo>
                <a:cubicBezTo>
                  <a:pt x="866141" y="49167"/>
                  <a:pt x="832153" y="53219"/>
                  <a:pt x="798286" y="58057"/>
                </a:cubicBezTo>
                <a:cubicBezTo>
                  <a:pt x="783772" y="62895"/>
                  <a:pt x="770042" y="72571"/>
                  <a:pt x="754743" y="72571"/>
                </a:cubicBezTo>
                <a:cubicBezTo>
                  <a:pt x="496533" y="72571"/>
                  <a:pt x="478386" y="67055"/>
                  <a:pt x="290286" y="43543"/>
                </a:cubicBezTo>
                <a:lnTo>
                  <a:pt x="203200" y="14514"/>
                </a:lnTo>
                <a:cubicBezTo>
                  <a:pt x="188686" y="9676"/>
                  <a:pt x="174957" y="0"/>
                  <a:pt x="159658" y="0"/>
                </a:cubicBezTo>
                <a:lnTo>
                  <a:pt x="43543" y="0"/>
                </a:ln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9" name="Freeform 8"/>
          <p:cNvSpPr/>
          <p:nvPr/>
        </p:nvSpPr>
        <p:spPr bwMode="auto">
          <a:xfrm>
            <a:off x="3540608" y="4024084"/>
            <a:ext cx="1293523" cy="638628"/>
          </a:xfrm>
          <a:custGeom>
            <a:avLst/>
            <a:gdLst>
              <a:gd name="connsiteX0" fmla="*/ 275772 w 1293523"/>
              <a:gd name="connsiteY0" fmla="*/ 43543 h 638628"/>
              <a:gd name="connsiteX1" fmla="*/ 116115 w 1293523"/>
              <a:gd name="connsiteY1" fmla="*/ 43543 h 638628"/>
              <a:gd name="connsiteX2" fmla="*/ 72572 w 1293523"/>
              <a:gd name="connsiteY2" fmla="*/ 72571 h 638628"/>
              <a:gd name="connsiteX3" fmla="*/ 29029 w 1293523"/>
              <a:gd name="connsiteY3" fmla="*/ 87086 h 638628"/>
              <a:gd name="connsiteX4" fmla="*/ 0 w 1293523"/>
              <a:gd name="connsiteY4" fmla="*/ 130628 h 638628"/>
              <a:gd name="connsiteX5" fmla="*/ 116115 w 1293523"/>
              <a:gd name="connsiteY5" fmla="*/ 203200 h 638628"/>
              <a:gd name="connsiteX6" fmla="*/ 203200 w 1293523"/>
              <a:gd name="connsiteY6" fmla="*/ 261257 h 638628"/>
              <a:gd name="connsiteX7" fmla="*/ 246743 w 1293523"/>
              <a:gd name="connsiteY7" fmla="*/ 290286 h 638628"/>
              <a:gd name="connsiteX8" fmla="*/ 261258 w 1293523"/>
              <a:gd name="connsiteY8" fmla="*/ 333828 h 638628"/>
              <a:gd name="connsiteX9" fmla="*/ 130629 w 1293523"/>
              <a:gd name="connsiteY9" fmla="*/ 420914 h 638628"/>
              <a:gd name="connsiteX10" fmla="*/ 87086 w 1293523"/>
              <a:gd name="connsiteY10" fmla="*/ 449943 h 638628"/>
              <a:gd name="connsiteX11" fmla="*/ 43543 w 1293523"/>
              <a:gd name="connsiteY11" fmla="*/ 478971 h 638628"/>
              <a:gd name="connsiteX12" fmla="*/ 14515 w 1293523"/>
              <a:gd name="connsiteY12" fmla="*/ 522514 h 638628"/>
              <a:gd name="connsiteX13" fmla="*/ 29029 w 1293523"/>
              <a:gd name="connsiteY13" fmla="*/ 566057 h 638628"/>
              <a:gd name="connsiteX14" fmla="*/ 159658 w 1293523"/>
              <a:gd name="connsiteY14" fmla="*/ 638628 h 638628"/>
              <a:gd name="connsiteX15" fmla="*/ 275772 w 1293523"/>
              <a:gd name="connsiteY15" fmla="*/ 624114 h 638628"/>
              <a:gd name="connsiteX16" fmla="*/ 362858 w 1293523"/>
              <a:gd name="connsiteY16" fmla="*/ 595086 h 638628"/>
              <a:gd name="connsiteX17" fmla="*/ 899886 w 1293523"/>
              <a:gd name="connsiteY17" fmla="*/ 580571 h 638628"/>
              <a:gd name="connsiteX18" fmla="*/ 1117600 w 1293523"/>
              <a:gd name="connsiteY18" fmla="*/ 537028 h 638628"/>
              <a:gd name="connsiteX19" fmla="*/ 1175658 w 1293523"/>
              <a:gd name="connsiteY19" fmla="*/ 522514 h 638628"/>
              <a:gd name="connsiteX20" fmla="*/ 1262743 w 1293523"/>
              <a:gd name="connsiteY20" fmla="*/ 493486 h 638628"/>
              <a:gd name="connsiteX21" fmla="*/ 1277258 w 1293523"/>
              <a:gd name="connsiteY21" fmla="*/ 246743 h 638628"/>
              <a:gd name="connsiteX22" fmla="*/ 1219200 w 1293523"/>
              <a:gd name="connsiteY22" fmla="*/ 29028 h 638628"/>
              <a:gd name="connsiteX23" fmla="*/ 1175658 w 1293523"/>
              <a:gd name="connsiteY23" fmla="*/ 14514 h 638628"/>
              <a:gd name="connsiteX24" fmla="*/ 972458 w 1293523"/>
              <a:gd name="connsiteY24" fmla="*/ 29028 h 638628"/>
              <a:gd name="connsiteX25" fmla="*/ 899886 w 1293523"/>
              <a:gd name="connsiteY25" fmla="*/ 43543 h 638628"/>
              <a:gd name="connsiteX26" fmla="*/ 798286 w 1293523"/>
              <a:gd name="connsiteY26" fmla="*/ 58057 h 638628"/>
              <a:gd name="connsiteX27" fmla="*/ 754743 w 1293523"/>
              <a:gd name="connsiteY27" fmla="*/ 72571 h 638628"/>
              <a:gd name="connsiteX28" fmla="*/ 290286 w 1293523"/>
              <a:gd name="connsiteY28" fmla="*/ 43543 h 638628"/>
              <a:gd name="connsiteX29" fmla="*/ 203200 w 1293523"/>
              <a:gd name="connsiteY29" fmla="*/ 14514 h 638628"/>
              <a:gd name="connsiteX30" fmla="*/ 159658 w 1293523"/>
              <a:gd name="connsiteY30" fmla="*/ 0 h 638628"/>
              <a:gd name="connsiteX31" fmla="*/ 43543 w 1293523"/>
              <a:gd name="connsiteY31"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93523" h="638628">
                <a:moveTo>
                  <a:pt x="275772" y="43543"/>
                </a:moveTo>
                <a:cubicBezTo>
                  <a:pt x="203529" y="29094"/>
                  <a:pt x="192718" y="18009"/>
                  <a:pt x="116115" y="43543"/>
                </a:cubicBezTo>
                <a:cubicBezTo>
                  <a:pt x="99566" y="49059"/>
                  <a:pt x="88174" y="64770"/>
                  <a:pt x="72572" y="72571"/>
                </a:cubicBezTo>
                <a:cubicBezTo>
                  <a:pt x="58888" y="79413"/>
                  <a:pt x="43543" y="82248"/>
                  <a:pt x="29029" y="87086"/>
                </a:cubicBezTo>
                <a:cubicBezTo>
                  <a:pt x="19353" y="101600"/>
                  <a:pt x="0" y="113184"/>
                  <a:pt x="0" y="130628"/>
                </a:cubicBezTo>
                <a:cubicBezTo>
                  <a:pt x="0" y="188656"/>
                  <a:pt x="93173" y="187905"/>
                  <a:pt x="116115" y="203200"/>
                </a:cubicBezTo>
                <a:lnTo>
                  <a:pt x="203200" y="261257"/>
                </a:lnTo>
                <a:lnTo>
                  <a:pt x="246743" y="290286"/>
                </a:lnTo>
                <a:cubicBezTo>
                  <a:pt x="251581" y="304800"/>
                  <a:pt x="270150" y="321379"/>
                  <a:pt x="261258" y="333828"/>
                </a:cubicBezTo>
                <a:cubicBezTo>
                  <a:pt x="261254" y="333833"/>
                  <a:pt x="152403" y="406398"/>
                  <a:pt x="130629" y="420914"/>
                </a:cubicBezTo>
                <a:lnTo>
                  <a:pt x="87086" y="449943"/>
                </a:lnTo>
                <a:lnTo>
                  <a:pt x="43543" y="478971"/>
                </a:lnTo>
                <a:cubicBezTo>
                  <a:pt x="33867" y="493485"/>
                  <a:pt x="17383" y="505307"/>
                  <a:pt x="14515" y="522514"/>
                </a:cubicBezTo>
                <a:cubicBezTo>
                  <a:pt x="12000" y="537605"/>
                  <a:pt x="18211" y="555239"/>
                  <a:pt x="29029" y="566057"/>
                </a:cubicBezTo>
                <a:cubicBezTo>
                  <a:pt x="78937" y="615965"/>
                  <a:pt x="104903" y="620377"/>
                  <a:pt x="159658" y="638628"/>
                </a:cubicBezTo>
                <a:cubicBezTo>
                  <a:pt x="198363" y="633790"/>
                  <a:pt x="237632" y="632287"/>
                  <a:pt x="275772" y="624114"/>
                </a:cubicBezTo>
                <a:cubicBezTo>
                  <a:pt x="305692" y="617703"/>
                  <a:pt x="332270" y="595913"/>
                  <a:pt x="362858" y="595086"/>
                </a:cubicBezTo>
                <a:lnTo>
                  <a:pt x="899886" y="580571"/>
                </a:lnTo>
                <a:cubicBezTo>
                  <a:pt x="1171471" y="550396"/>
                  <a:pt x="911745" y="588490"/>
                  <a:pt x="1117600" y="537028"/>
                </a:cubicBezTo>
                <a:cubicBezTo>
                  <a:pt x="1136953" y="532190"/>
                  <a:pt x="1156551" y="528246"/>
                  <a:pt x="1175658" y="522514"/>
                </a:cubicBezTo>
                <a:cubicBezTo>
                  <a:pt x="1204966" y="513722"/>
                  <a:pt x="1262743" y="493486"/>
                  <a:pt x="1262743" y="493486"/>
                </a:cubicBezTo>
                <a:cubicBezTo>
                  <a:pt x="1309330" y="353725"/>
                  <a:pt x="1293390" y="440329"/>
                  <a:pt x="1277258" y="246743"/>
                </a:cubicBezTo>
                <a:cubicBezTo>
                  <a:pt x="1265060" y="100369"/>
                  <a:pt x="1314219" y="76538"/>
                  <a:pt x="1219200" y="29028"/>
                </a:cubicBezTo>
                <a:cubicBezTo>
                  <a:pt x="1205516" y="22186"/>
                  <a:pt x="1190172" y="19352"/>
                  <a:pt x="1175658" y="14514"/>
                </a:cubicBezTo>
                <a:cubicBezTo>
                  <a:pt x="1107925" y="19352"/>
                  <a:pt x="1039991" y="21919"/>
                  <a:pt x="972458" y="29028"/>
                </a:cubicBezTo>
                <a:cubicBezTo>
                  <a:pt x="947924" y="31611"/>
                  <a:pt x="924220" y="39487"/>
                  <a:pt x="899886" y="43543"/>
                </a:cubicBezTo>
                <a:cubicBezTo>
                  <a:pt x="866141" y="49167"/>
                  <a:pt x="832153" y="53219"/>
                  <a:pt x="798286" y="58057"/>
                </a:cubicBezTo>
                <a:cubicBezTo>
                  <a:pt x="783772" y="62895"/>
                  <a:pt x="770042" y="72571"/>
                  <a:pt x="754743" y="72571"/>
                </a:cubicBezTo>
                <a:cubicBezTo>
                  <a:pt x="496533" y="72571"/>
                  <a:pt x="478386" y="67055"/>
                  <a:pt x="290286" y="43543"/>
                </a:cubicBezTo>
                <a:lnTo>
                  <a:pt x="203200" y="14514"/>
                </a:lnTo>
                <a:cubicBezTo>
                  <a:pt x="188686" y="9676"/>
                  <a:pt x="174957" y="0"/>
                  <a:pt x="159658" y="0"/>
                </a:cubicBezTo>
                <a:lnTo>
                  <a:pt x="43543" y="0"/>
                </a:ln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5" name="Freeform 4"/>
          <p:cNvSpPr/>
          <p:nvPr/>
        </p:nvSpPr>
        <p:spPr bwMode="auto">
          <a:xfrm>
            <a:off x="3483429" y="4557486"/>
            <a:ext cx="1335314" cy="711200"/>
          </a:xfrm>
          <a:custGeom>
            <a:avLst/>
            <a:gdLst>
              <a:gd name="connsiteX0" fmla="*/ 246742 w 1335314"/>
              <a:gd name="connsiteY0" fmla="*/ 29028 h 711200"/>
              <a:gd name="connsiteX1" fmla="*/ 14514 w 1335314"/>
              <a:gd name="connsiteY1" fmla="*/ 87085 h 711200"/>
              <a:gd name="connsiteX2" fmla="*/ 0 w 1335314"/>
              <a:gd name="connsiteY2" fmla="*/ 130628 h 711200"/>
              <a:gd name="connsiteX3" fmla="*/ 87085 w 1335314"/>
              <a:gd name="connsiteY3" fmla="*/ 188685 h 711200"/>
              <a:gd name="connsiteX4" fmla="*/ 174171 w 1335314"/>
              <a:gd name="connsiteY4" fmla="*/ 232228 h 711200"/>
              <a:gd name="connsiteX5" fmla="*/ 304800 w 1335314"/>
              <a:gd name="connsiteY5" fmla="*/ 304800 h 711200"/>
              <a:gd name="connsiteX6" fmla="*/ 261257 w 1335314"/>
              <a:gd name="connsiteY6" fmla="*/ 333828 h 711200"/>
              <a:gd name="connsiteX7" fmla="*/ 217714 w 1335314"/>
              <a:gd name="connsiteY7" fmla="*/ 348343 h 711200"/>
              <a:gd name="connsiteX8" fmla="*/ 203200 w 1335314"/>
              <a:gd name="connsiteY8" fmla="*/ 391885 h 711200"/>
              <a:gd name="connsiteX9" fmla="*/ 116114 w 1335314"/>
              <a:gd name="connsiteY9" fmla="*/ 464457 h 711200"/>
              <a:gd name="connsiteX10" fmla="*/ 87085 w 1335314"/>
              <a:gd name="connsiteY10" fmla="*/ 508000 h 711200"/>
              <a:gd name="connsiteX11" fmla="*/ 145142 w 1335314"/>
              <a:gd name="connsiteY11" fmla="*/ 595085 h 711200"/>
              <a:gd name="connsiteX12" fmla="*/ 246742 w 1335314"/>
              <a:gd name="connsiteY12" fmla="*/ 624114 h 711200"/>
              <a:gd name="connsiteX13" fmla="*/ 420914 w 1335314"/>
              <a:gd name="connsiteY13" fmla="*/ 653143 h 711200"/>
              <a:gd name="connsiteX14" fmla="*/ 508000 w 1335314"/>
              <a:gd name="connsiteY14" fmla="*/ 667657 h 711200"/>
              <a:gd name="connsiteX15" fmla="*/ 609600 w 1335314"/>
              <a:gd name="connsiteY15" fmla="*/ 696685 h 711200"/>
              <a:gd name="connsiteX16" fmla="*/ 696685 w 1335314"/>
              <a:gd name="connsiteY16" fmla="*/ 711200 h 711200"/>
              <a:gd name="connsiteX17" fmla="*/ 1030514 w 1335314"/>
              <a:gd name="connsiteY17" fmla="*/ 667657 h 711200"/>
              <a:gd name="connsiteX18" fmla="*/ 1146628 w 1335314"/>
              <a:gd name="connsiteY18" fmla="*/ 624114 h 711200"/>
              <a:gd name="connsiteX19" fmla="*/ 1233714 w 1335314"/>
              <a:gd name="connsiteY19" fmla="*/ 595085 h 711200"/>
              <a:gd name="connsiteX20" fmla="*/ 1306285 w 1335314"/>
              <a:gd name="connsiteY20" fmla="*/ 508000 h 711200"/>
              <a:gd name="connsiteX21" fmla="*/ 1335314 w 1335314"/>
              <a:gd name="connsiteY21" fmla="*/ 420914 h 711200"/>
              <a:gd name="connsiteX22" fmla="*/ 1320800 w 1335314"/>
              <a:gd name="connsiteY22" fmla="*/ 319314 h 711200"/>
              <a:gd name="connsiteX23" fmla="*/ 1306285 w 1335314"/>
              <a:gd name="connsiteY23" fmla="*/ 188685 h 711200"/>
              <a:gd name="connsiteX24" fmla="*/ 1291771 w 1335314"/>
              <a:gd name="connsiteY24" fmla="*/ 101600 h 711200"/>
              <a:gd name="connsiteX25" fmla="*/ 1146628 w 1335314"/>
              <a:gd name="connsiteY25" fmla="*/ 58057 h 711200"/>
              <a:gd name="connsiteX26" fmla="*/ 1030514 w 1335314"/>
              <a:gd name="connsiteY26" fmla="*/ 43543 h 711200"/>
              <a:gd name="connsiteX27" fmla="*/ 856342 w 1335314"/>
              <a:gd name="connsiteY27" fmla="*/ 14514 h 711200"/>
              <a:gd name="connsiteX28" fmla="*/ 696685 w 1335314"/>
              <a:gd name="connsiteY28" fmla="*/ 0 h 711200"/>
              <a:gd name="connsiteX29" fmla="*/ 261257 w 1335314"/>
              <a:gd name="connsiteY29" fmla="*/ 14514 h 711200"/>
              <a:gd name="connsiteX30" fmla="*/ 159657 w 1335314"/>
              <a:gd name="connsiteY30" fmla="*/ 43543 h 711200"/>
              <a:gd name="connsiteX31" fmla="*/ 145142 w 1335314"/>
              <a:gd name="connsiteY31" fmla="*/ 43543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35314" h="711200">
                <a:moveTo>
                  <a:pt x="246742" y="29028"/>
                </a:moveTo>
                <a:cubicBezTo>
                  <a:pt x="132775" y="37795"/>
                  <a:pt x="71690" y="1321"/>
                  <a:pt x="14514" y="87085"/>
                </a:cubicBezTo>
                <a:cubicBezTo>
                  <a:pt x="6027" y="99815"/>
                  <a:pt x="4838" y="116114"/>
                  <a:pt x="0" y="130628"/>
                </a:cubicBezTo>
                <a:cubicBezTo>
                  <a:pt x="76520" y="156137"/>
                  <a:pt x="14604" y="128285"/>
                  <a:pt x="87085" y="188685"/>
                </a:cubicBezTo>
                <a:cubicBezTo>
                  <a:pt x="124602" y="219949"/>
                  <a:pt x="130529" y="217681"/>
                  <a:pt x="174171" y="232228"/>
                </a:cubicBezTo>
                <a:cubicBezTo>
                  <a:pt x="273987" y="298772"/>
                  <a:pt x="228159" y="279252"/>
                  <a:pt x="304800" y="304800"/>
                </a:cubicBezTo>
                <a:cubicBezTo>
                  <a:pt x="290286" y="314476"/>
                  <a:pt x="276859" y="326027"/>
                  <a:pt x="261257" y="333828"/>
                </a:cubicBezTo>
                <a:cubicBezTo>
                  <a:pt x="247573" y="340670"/>
                  <a:pt x="228532" y="337525"/>
                  <a:pt x="217714" y="348343"/>
                </a:cubicBezTo>
                <a:cubicBezTo>
                  <a:pt x="206896" y="359161"/>
                  <a:pt x="211686" y="379155"/>
                  <a:pt x="203200" y="391885"/>
                </a:cubicBezTo>
                <a:cubicBezTo>
                  <a:pt x="180849" y="425411"/>
                  <a:pt x="148244" y="443037"/>
                  <a:pt x="116114" y="464457"/>
                </a:cubicBezTo>
                <a:cubicBezTo>
                  <a:pt x="106438" y="478971"/>
                  <a:pt x="89552" y="490731"/>
                  <a:pt x="87085" y="508000"/>
                </a:cubicBezTo>
                <a:cubicBezTo>
                  <a:pt x="79866" y="558535"/>
                  <a:pt x="107708" y="576368"/>
                  <a:pt x="145142" y="595085"/>
                </a:cubicBezTo>
                <a:cubicBezTo>
                  <a:pt x="168347" y="606688"/>
                  <a:pt x="225034" y="617912"/>
                  <a:pt x="246742" y="624114"/>
                </a:cubicBezTo>
                <a:cubicBezTo>
                  <a:pt x="365870" y="658150"/>
                  <a:pt x="177655" y="620708"/>
                  <a:pt x="420914" y="653143"/>
                </a:cubicBezTo>
                <a:cubicBezTo>
                  <a:pt x="450085" y="657032"/>
                  <a:pt x="478971" y="662819"/>
                  <a:pt x="508000" y="667657"/>
                </a:cubicBezTo>
                <a:cubicBezTo>
                  <a:pt x="549505" y="681492"/>
                  <a:pt x="564032" y="687571"/>
                  <a:pt x="609600" y="696685"/>
                </a:cubicBezTo>
                <a:cubicBezTo>
                  <a:pt x="638457" y="702457"/>
                  <a:pt x="667657" y="706362"/>
                  <a:pt x="696685" y="711200"/>
                </a:cubicBezTo>
                <a:cubicBezTo>
                  <a:pt x="805870" y="704777"/>
                  <a:pt x="927698" y="719066"/>
                  <a:pt x="1030514" y="667657"/>
                </a:cubicBezTo>
                <a:cubicBezTo>
                  <a:pt x="1127849" y="618989"/>
                  <a:pt x="1047817" y="653757"/>
                  <a:pt x="1146628" y="624114"/>
                </a:cubicBezTo>
                <a:cubicBezTo>
                  <a:pt x="1175936" y="615321"/>
                  <a:pt x="1233714" y="595085"/>
                  <a:pt x="1233714" y="595085"/>
                </a:cubicBezTo>
                <a:cubicBezTo>
                  <a:pt x="1261061" y="567739"/>
                  <a:pt x="1290118" y="544376"/>
                  <a:pt x="1306285" y="508000"/>
                </a:cubicBezTo>
                <a:cubicBezTo>
                  <a:pt x="1318712" y="480038"/>
                  <a:pt x="1335314" y="420914"/>
                  <a:pt x="1335314" y="420914"/>
                </a:cubicBezTo>
                <a:cubicBezTo>
                  <a:pt x="1330476" y="387047"/>
                  <a:pt x="1325043" y="353260"/>
                  <a:pt x="1320800" y="319314"/>
                </a:cubicBezTo>
                <a:cubicBezTo>
                  <a:pt x="1315366" y="275841"/>
                  <a:pt x="1312075" y="232112"/>
                  <a:pt x="1306285" y="188685"/>
                </a:cubicBezTo>
                <a:cubicBezTo>
                  <a:pt x="1302396" y="159514"/>
                  <a:pt x="1311150" y="123747"/>
                  <a:pt x="1291771" y="101600"/>
                </a:cubicBezTo>
                <a:cubicBezTo>
                  <a:pt x="1285160" y="94045"/>
                  <a:pt x="1169570" y="61881"/>
                  <a:pt x="1146628" y="58057"/>
                </a:cubicBezTo>
                <a:cubicBezTo>
                  <a:pt x="1108153" y="51645"/>
                  <a:pt x="1069066" y="49474"/>
                  <a:pt x="1030514" y="43543"/>
                </a:cubicBezTo>
                <a:cubicBezTo>
                  <a:pt x="877284" y="19969"/>
                  <a:pt x="1047695" y="35775"/>
                  <a:pt x="856342" y="14514"/>
                </a:cubicBezTo>
                <a:cubicBezTo>
                  <a:pt x="803230" y="8613"/>
                  <a:pt x="749904" y="4838"/>
                  <a:pt x="696685" y="0"/>
                </a:cubicBezTo>
                <a:cubicBezTo>
                  <a:pt x="551542" y="4838"/>
                  <a:pt x="406230" y="5986"/>
                  <a:pt x="261257" y="14514"/>
                </a:cubicBezTo>
                <a:cubicBezTo>
                  <a:pt x="225749" y="16603"/>
                  <a:pt x="193446" y="35095"/>
                  <a:pt x="159657" y="43543"/>
                </a:cubicBezTo>
                <a:cubicBezTo>
                  <a:pt x="154963" y="44717"/>
                  <a:pt x="149980" y="43543"/>
                  <a:pt x="145142" y="43543"/>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7" name="Rectangle 6"/>
          <p:cNvSpPr/>
          <p:nvPr/>
        </p:nvSpPr>
        <p:spPr>
          <a:xfrm>
            <a:off x="4550229" y="2363726"/>
            <a:ext cx="503664" cy="584775"/>
          </a:xfrm>
          <a:prstGeom prst="rect">
            <a:avLst/>
          </a:prstGeom>
          <a:noFill/>
        </p:spPr>
        <p:txBody>
          <a:bodyPr wrap="none" lIns="91440" tIns="45720" rIns="91440" bIns="45720">
            <a:spAutoFit/>
          </a:bodyP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4583503" y="2937040"/>
            <a:ext cx="497251"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4593520" y="3558531"/>
            <a:ext cx="481222" cy="584775"/>
          </a:xfrm>
          <a:prstGeom prst="rect">
            <a:avLst/>
          </a:prstGeom>
          <a:noFill/>
        </p:spPr>
        <p:txBody>
          <a:bodyPr wrap="none" lIns="91440" tIns="45720" rIns="91440" bIns="45720">
            <a:spAutoFit/>
          </a:bodyPr>
          <a:lstStyle/>
          <a:p>
            <a:pPr algn="ct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4613747" y="4091874"/>
            <a:ext cx="526105"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4615562" y="4662712"/>
            <a:ext cx="465192"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ctangle 12"/>
          <p:cNvSpPr/>
          <p:nvPr/>
        </p:nvSpPr>
        <p:spPr>
          <a:xfrm>
            <a:off x="4632541" y="5170139"/>
            <a:ext cx="452368" cy="584775"/>
          </a:xfrm>
          <a:prstGeom prst="rect">
            <a:avLst/>
          </a:prstGeom>
          <a:noFill/>
        </p:spPr>
        <p:txBody>
          <a:bodyPr wrap="none" lIns="91440" tIns="45720" rIns="91440" bIns="45720">
            <a:spAutoFit/>
          </a:bodyPr>
          <a:lstStyle/>
          <a:p>
            <a:pPr algn="ct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4" name="Rectangle 13"/>
          <p:cNvSpPr/>
          <p:nvPr/>
        </p:nvSpPr>
        <p:spPr>
          <a:xfrm>
            <a:off x="7620000" y="1508427"/>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2930332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483" name="Rectangle 3"/>
          <p:cNvSpPr>
            <a:spLocks noGrp="1" noChangeArrowheads="1"/>
          </p:cNvSpPr>
          <p:nvPr>
            <p:ph type="body" idx="1"/>
          </p:nvPr>
        </p:nvSpPr>
        <p:spPr>
          <a:xfrm>
            <a:off x="457200" y="381000"/>
            <a:ext cx="8229600" cy="5749925"/>
          </a:xfrm>
        </p:spPr>
        <p:txBody>
          <a:bodyPr/>
          <a:lstStyle/>
          <a:p>
            <a:pPr eaLnBrk="1" hangingPunct="1">
              <a:defRPr/>
            </a:pPr>
            <a:r>
              <a:rPr lang="en-US" dirty="0" smtClean="0"/>
              <a:t>Name the corresponding base pair on the right.  Each one is worth 1 point.</a:t>
            </a:r>
          </a:p>
        </p:txBody>
      </p:sp>
      <p:pic>
        <p:nvPicPr>
          <p:cNvPr id="211971" name="Picture 5" descr="d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00199"/>
            <a:ext cx="8458200" cy="4876801"/>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0905"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6" name="Freeform 5"/>
          <p:cNvSpPr/>
          <p:nvPr/>
        </p:nvSpPr>
        <p:spPr bwMode="auto">
          <a:xfrm>
            <a:off x="3062514" y="5029200"/>
            <a:ext cx="1756229" cy="725714"/>
          </a:xfrm>
          <a:custGeom>
            <a:avLst/>
            <a:gdLst>
              <a:gd name="connsiteX0" fmla="*/ 391886 w 1756229"/>
              <a:gd name="connsiteY0" fmla="*/ 43543 h 725714"/>
              <a:gd name="connsiteX1" fmla="*/ 275772 w 1756229"/>
              <a:gd name="connsiteY1" fmla="*/ 145143 h 725714"/>
              <a:gd name="connsiteX2" fmla="*/ 217715 w 1756229"/>
              <a:gd name="connsiteY2" fmla="*/ 159657 h 725714"/>
              <a:gd name="connsiteX3" fmla="*/ 174172 w 1756229"/>
              <a:gd name="connsiteY3" fmla="*/ 174172 h 725714"/>
              <a:gd name="connsiteX4" fmla="*/ 130629 w 1756229"/>
              <a:gd name="connsiteY4" fmla="*/ 217714 h 725714"/>
              <a:gd name="connsiteX5" fmla="*/ 43543 w 1756229"/>
              <a:gd name="connsiteY5" fmla="*/ 246743 h 725714"/>
              <a:gd name="connsiteX6" fmla="*/ 0 w 1756229"/>
              <a:gd name="connsiteY6" fmla="*/ 333829 h 725714"/>
              <a:gd name="connsiteX7" fmla="*/ 14515 w 1756229"/>
              <a:gd name="connsiteY7" fmla="*/ 406400 h 725714"/>
              <a:gd name="connsiteX8" fmla="*/ 58057 w 1756229"/>
              <a:gd name="connsiteY8" fmla="*/ 493486 h 725714"/>
              <a:gd name="connsiteX9" fmla="*/ 101600 w 1756229"/>
              <a:gd name="connsiteY9" fmla="*/ 537029 h 725714"/>
              <a:gd name="connsiteX10" fmla="*/ 145143 w 1756229"/>
              <a:gd name="connsiteY10" fmla="*/ 551543 h 725714"/>
              <a:gd name="connsiteX11" fmla="*/ 188686 w 1756229"/>
              <a:gd name="connsiteY11" fmla="*/ 580572 h 725714"/>
              <a:gd name="connsiteX12" fmla="*/ 232229 w 1756229"/>
              <a:gd name="connsiteY12" fmla="*/ 624114 h 725714"/>
              <a:gd name="connsiteX13" fmla="*/ 275772 w 1756229"/>
              <a:gd name="connsiteY13" fmla="*/ 638629 h 725714"/>
              <a:gd name="connsiteX14" fmla="*/ 391886 w 1756229"/>
              <a:gd name="connsiteY14" fmla="*/ 711200 h 725714"/>
              <a:gd name="connsiteX15" fmla="*/ 435429 w 1756229"/>
              <a:gd name="connsiteY15" fmla="*/ 725714 h 725714"/>
              <a:gd name="connsiteX16" fmla="*/ 783772 w 1756229"/>
              <a:gd name="connsiteY16" fmla="*/ 682172 h 725714"/>
              <a:gd name="connsiteX17" fmla="*/ 1698172 w 1756229"/>
              <a:gd name="connsiteY17" fmla="*/ 682172 h 725714"/>
              <a:gd name="connsiteX18" fmla="*/ 1712686 w 1756229"/>
              <a:gd name="connsiteY18" fmla="*/ 638629 h 725714"/>
              <a:gd name="connsiteX19" fmla="*/ 1727200 w 1756229"/>
              <a:gd name="connsiteY19" fmla="*/ 464457 h 725714"/>
              <a:gd name="connsiteX20" fmla="*/ 1756229 w 1756229"/>
              <a:gd name="connsiteY20" fmla="*/ 377372 h 725714"/>
              <a:gd name="connsiteX21" fmla="*/ 1741715 w 1756229"/>
              <a:gd name="connsiteY21" fmla="*/ 232229 h 725714"/>
              <a:gd name="connsiteX22" fmla="*/ 1698172 w 1756229"/>
              <a:gd name="connsiteY22" fmla="*/ 188686 h 725714"/>
              <a:gd name="connsiteX23" fmla="*/ 1625600 w 1756229"/>
              <a:gd name="connsiteY23" fmla="*/ 130629 h 725714"/>
              <a:gd name="connsiteX24" fmla="*/ 1538515 w 1756229"/>
              <a:gd name="connsiteY24" fmla="*/ 72572 h 725714"/>
              <a:gd name="connsiteX25" fmla="*/ 1335315 w 1756229"/>
              <a:gd name="connsiteY25" fmla="*/ 14514 h 725714"/>
              <a:gd name="connsiteX26" fmla="*/ 1074057 w 1756229"/>
              <a:gd name="connsiteY26" fmla="*/ 0 h 725714"/>
              <a:gd name="connsiteX27" fmla="*/ 769257 w 1756229"/>
              <a:gd name="connsiteY27" fmla="*/ 14514 h 725714"/>
              <a:gd name="connsiteX28" fmla="*/ 725715 w 1756229"/>
              <a:gd name="connsiteY28" fmla="*/ 29029 h 725714"/>
              <a:gd name="connsiteX29" fmla="*/ 624115 w 1756229"/>
              <a:gd name="connsiteY29" fmla="*/ 58057 h 725714"/>
              <a:gd name="connsiteX30" fmla="*/ 493486 w 1756229"/>
              <a:gd name="connsiteY30" fmla="*/ 116114 h 725714"/>
              <a:gd name="connsiteX31" fmla="*/ 406400 w 1756229"/>
              <a:gd name="connsiteY31" fmla="*/ 145143 h 725714"/>
              <a:gd name="connsiteX32" fmla="*/ 290286 w 1756229"/>
              <a:gd name="connsiteY32" fmla="*/ 174172 h 725714"/>
              <a:gd name="connsiteX33" fmla="*/ 246743 w 1756229"/>
              <a:gd name="connsiteY33" fmla="*/ 188686 h 725714"/>
              <a:gd name="connsiteX34" fmla="*/ 174172 w 1756229"/>
              <a:gd name="connsiteY34" fmla="*/ 203200 h 725714"/>
              <a:gd name="connsiteX35" fmla="*/ 87086 w 1756229"/>
              <a:gd name="connsiteY35" fmla="*/ 232229 h 725714"/>
              <a:gd name="connsiteX36" fmla="*/ 58057 w 1756229"/>
              <a:gd name="connsiteY36" fmla="*/ 275772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56229" h="725714">
                <a:moveTo>
                  <a:pt x="391886" y="43543"/>
                </a:moveTo>
                <a:cubicBezTo>
                  <a:pt x="365822" y="69607"/>
                  <a:pt x="317776" y="127141"/>
                  <a:pt x="275772" y="145143"/>
                </a:cubicBezTo>
                <a:cubicBezTo>
                  <a:pt x="257437" y="153001"/>
                  <a:pt x="236895" y="154177"/>
                  <a:pt x="217715" y="159657"/>
                </a:cubicBezTo>
                <a:cubicBezTo>
                  <a:pt x="203004" y="163860"/>
                  <a:pt x="188686" y="169334"/>
                  <a:pt x="174172" y="174172"/>
                </a:cubicBezTo>
                <a:cubicBezTo>
                  <a:pt x="159658" y="188686"/>
                  <a:pt x="148572" y="207746"/>
                  <a:pt x="130629" y="217714"/>
                </a:cubicBezTo>
                <a:cubicBezTo>
                  <a:pt x="103881" y="232574"/>
                  <a:pt x="43543" y="246743"/>
                  <a:pt x="43543" y="246743"/>
                </a:cubicBezTo>
                <a:cubicBezTo>
                  <a:pt x="28868" y="268757"/>
                  <a:pt x="0" y="303785"/>
                  <a:pt x="0" y="333829"/>
                </a:cubicBezTo>
                <a:cubicBezTo>
                  <a:pt x="0" y="358498"/>
                  <a:pt x="8532" y="382467"/>
                  <a:pt x="14515" y="406400"/>
                </a:cubicBezTo>
                <a:cubicBezTo>
                  <a:pt x="23867" y="443806"/>
                  <a:pt x="32718" y="463079"/>
                  <a:pt x="58057" y="493486"/>
                </a:cubicBezTo>
                <a:cubicBezTo>
                  <a:pt x="71198" y="509255"/>
                  <a:pt x="84521" y="525643"/>
                  <a:pt x="101600" y="537029"/>
                </a:cubicBezTo>
                <a:cubicBezTo>
                  <a:pt x="114330" y="545516"/>
                  <a:pt x="130629" y="546705"/>
                  <a:pt x="145143" y="551543"/>
                </a:cubicBezTo>
                <a:cubicBezTo>
                  <a:pt x="159657" y="561219"/>
                  <a:pt x="175285" y="569405"/>
                  <a:pt x="188686" y="580572"/>
                </a:cubicBezTo>
                <a:cubicBezTo>
                  <a:pt x="204455" y="593712"/>
                  <a:pt x="215150" y="612728"/>
                  <a:pt x="232229" y="624114"/>
                </a:cubicBezTo>
                <a:cubicBezTo>
                  <a:pt x="244959" y="632601"/>
                  <a:pt x="261258" y="633791"/>
                  <a:pt x="275772" y="638629"/>
                </a:cubicBezTo>
                <a:cubicBezTo>
                  <a:pt x="321773" y="707632"/>
                  <a:pt x="288251" y="676656"/>
                  <a:pt x="391886" y="711200"/>
                </a:cubicBezTo>
                <a:lnTo>
                  <a:pt x="435429" y="725714"/>
                </a:lnTo>
                <a:cubicBezTo>
                  <a:pt x="745564" y="694701"/>
                  <a:pt x="631374" y="720271"/>
                  <a:pt x="783772" y="682172"/>
                </a:cubicBezTo>
                <a:cubicBezTo>
                  <a:pt x="1027692" y="689794"/>
                  <a:pt x="1452371" y="712897"/>
                  <a:pt x="1698172" y="682172"/>
                </a:cubicBezTo>
                <a:cubicBezTo>
                  <a:pt x="1713353" y="680274"/>
                  <a:pt x="1707848" y="653143"/>
                  <a:pt x="1712686" y="638629"/>
                </a:cubicBezTo>
                <a:cubicBezTo>
                  <a:pt x="1717524" y="580572"/>
                  <a:pt x="1717622" y="521923"/>
                  <a:pt x="1727200" y="464457"/>
                </a:cubicBezTo>
                <a:cubicBezTo>
                  <a:pt x="1732230" y="434275"/>
                  <a:pt x="1756229" y="377372"/>
                  <a:pt x="1756229" y="377372"/>
                </a:cubicBezTo>
                <a:cubicBezTo>
                  <a:pt x="1751391" y="328991"/>
                  <a:pt x="1756014" y="278701"/>
                  <a:pt x="1741715" y="232229"/>
                </a:cubicBezTo>
                <a:cubicBezTo>
                  <a:pt x="1735679" y="212610"/>
                  <a:pt x="1711313" y="204455"/>
                  <a:pt x="1698172" y="188686"/>
                </a:cubicBezTo>
                <a:cubicBezTo>
                  <a:pt x="1647671" y="128085"/>
                  <a:pt x="1697081" y="154455"/>
                  <a:pt x="1625600" y="130629"/>
                </a:cubicBezTo>
                <a:cubicBezTo>
                  <a:pt x="1596572" y="111277"/>
                  <a:pt x="1571612" y="83605"/>
                  <a:pt x="1538515" y="72572"/>
                </a:cubicBezTo>
                <a:cubicBezTo>
                  <a:pt x="1491858" y="57019"/>
                  <a:pt x="1379054" y="16944"/>
                  <a:pt x="1335315" y="14514"/>
                </a:cubicBezTo>
                <a:lnTo>
                  <a:pt x="1074057" y="0"/>
                </a:lnTo>
                <a:cubicBezTo>
                  <a:pt x="972457" y="4838"/>
                  <a:pt x="870621" y="6067"/>
                  <a:pt x="769257" y="14514"/>
                </a:cubicBezTo>
                <a:cubicBezTo>
                  <a:pt x="754011" y="15785"/>
                  <a:pt x="740426" y="24826"/>
                  <a:pt x="725715" y="29029"/>
                </a:cubicBezTo>
                <a:cubicBezTo>
                  <a:pt x="598115" y="65487"/>
                  <a:pt x="728533" y="23251"/>
                  <a:pt x="624115" y="58057"/>
                </a:cubicBezTo>
                <a:cubicBezTo>
                  <a:pt x="555111" y="104060"/>
                  <a:pt x="597123" y="81568"/>
                  <a:pt x="493486" y="116114"/>
                </a:cubicBezTo>
                <a:lnTo>
                  <a:pt x="406400" y="145143"/>
                </a:lnTo>
                <a:cubicBezTo>
                  <a:pt x="367695" y="154819"/>
                  <a:pt x="328135" y="161556"/>
                  <a:pt x="290286" y="174172"/>
                </a:cubicBezTo>
                <a:cubicBezTo>
                  <a:pt x="275772" y="179010"/>
                  <a:pt x="261586" y="184975"/>
                  <a:pt x="246743" y="188686"/>
                </a:cubicBezTo>
                <a:cubicBezTo>
                  <a:pt x="222810" y="194669"/>
                  <a:pt x="197972" y="196709"/>
                  <a:pt x="174172" y="203200"/>
                </a:cubicBezTo>
                <a:cubicBezTo>
                  <a:pt x="144651" y="211251"/>
                  <a:pt x="87086" y="232229"/>
                  <a:pt x="87086" y="232229"/>
                </a:cubicBezTo>
                <a:lnTo>
                  <a:pt x="58057" y="275772"/>
                </a:ln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4" name="Freeform 3"/>
          <p:cNvSpPr/>
          <p:nvPr/>
        </p:nvSpPr>
        <p:spPr bwMode="auto">
          <a:xfrm>
            <a:off x="3526971" y="3497943"/>
            <a:ext cx="1293523" cy="638628"/>
          </a:xfrm>
          <a:custGeom>
            <a:avLst/>
            <a:gdLst>
              <a:gd name="connsiteX0" fmla="*/ 275772 w 1293523"/>
              <a:gd name="connsiteY0" fmla="*/ 43543 h 638628"/>
              <a:gd name="connsiteX1" fmla="*/ 116115 w 1293523"/>
              <a:gd name="connsiteY1" fmla="*/ 43543 h 638628"/>
              <a:gd name="connsiteX2" fmla="*/ 72572 w 1293523"/>
              <a:gd name="connsiteY2" fmla="*/ 72571 h 638628"/>
              <a:gd name="connsiteX3" fmla="*/ 29029 w 1293523"/>
              <a:gd name="connsiteY3" fmla="*/ 87086 h 638628"/>
              <a:gd name="connsiteX4" fmla="*/ 0 w 1293523"/>
              <a:gd name="connsiteY4" fmla="*/ 130628 h 638628"/>
              <a:gd name="connsiteX5" fmla="*/ 116115 w 1293523"/>
              <a:gd name="connsiteY5" fmla="*/ 203200 h 638628"/>
              <a:gd name="connsiteX6" fmla="*/ 203200 w 1293523"/>
              <a:gd name="connsiteY6" fmla="*/ 261257 h 638628"/>
              <a:gd name="connsiteX7" fmla="*/ 246743 w 1293523"/>
              <a:gd name="connsiteY7" fmla="*/ 290286 h 638628"/>
              <a:gd name="connsiteX8" fmla="*/ 261258 w 1293523"/>
              <a:gd name="connsiteY8" fmla="*/ 333828 h 638628"/>
              <a:gd name="connsiteX9" fmla="*/ 130629 w 1293523"/>
              <a:gd name="connsiteY9" fmla="*/ 420914 h 638628"/>
              <a:gd name="connsiteX10" fmla="*/ 87086 w 1293523"/>
              <a:gd name="connsiteY10" fmla="*/ 449943 h 638628"/>
              <a:gd name="connsiteX11" fmla="*/ 43543 w 1293523"/>
              <a:gd name="connsiteY11" fmla="*/ 478971 h 638628"/>
              <a:gd name="connsiteX12" fmla="*/ 14515 w 1293523"/>
              <a:gd name="connsiteY12" fmla="*/ 522514 h 638628"/>
              <a:gd name="connsiteX13" fmla="*/ 29029 w 1293523"/>
              <a:gd name="connsiteY13" fmla="*/ 566057 h 638628"/>
              <a:gd name="connsiteX14" fmla="*/ 159658 w 1293523"/>
              <a:gd name="connsiteY14" fmla="*/ 638628 h 638628"/>
              <a:gd name="connsiteX15" fmla="*/ 275772 w 1293523"/>
              <a:gd name="connsiteY15" fmla="*/ 624114 h 638628"/>
              <a:gd name="connsiteX16" fmla="*/ 362858 w 1293523"/>
              <a:gd name="connsiteY16" fmla="*/ 595086 h 638628"/>
              <a:gd name="connsiteX17" fmla="*/ 899886 w 1293523"/>
              <a:gd name="connsiteY17" fmla="*/ 580571 h 638628"/>
              <a:gd name="connsiteX18" fmla="*/ 1117600 w 1293523"/>
              <a:gd name="connsiteY18" fmla="*/ 537028 h 638628"/>
              <a:gd name="connsiteX19" fmla="*/ 1175658 w 1293523"/>
              <a:gd name="connsiteY19" fmla="*/ 522514 h 638628"/>
              <a:gd name="connsiteX20" fmla="*/ 1262743 w 1293523"/>
              <a:gd name="connsiteY20" fmla="*/ 493486 h 638628"/>
              <a:gd name="connsiteX21" fmla="*/ 1277258 w 1293523"/>
              <a:gd name="connsiteY21" fmla="*/ 246743 h 638628"/>
              <a:gd name="connsiteX22" fmla="*/ 1219200 w 1293523"/>
              <a:gd name="connsiteY22" fmla="*/ 29028 h 638628"/>
              <a:gd name="connsiteX23" fmla="*/ 1175658 w 1293523"/>
              <a:gd name="connsiteY23" fmla="*/ 14514 h 638628"/>
              <a:gd name="connsiteX24" fmla="*/ 972458 w 1293523"/>
              <a:gd name="connsiteY24" fmla="*/ 29028 h 638628"/>
              <a:gd name="connsiteX25" fmla="*/ 899886 w 1293523"/>
              <a:gd name="connsiteY25" fmla="*/ 43543 h 638628"/>
              <a:gd name="connsiteX26" fmla="*/ 798286 w 1293523"/>
              <a:gd name="connsiteY26" fmla="*/ 58057 h 638628"/>
              <a:gd name="connsiteX27" fmla="*/ 754743 w 1293523"/>
              <a:gd name="connsiteY27" fmla="*/ 72571 h 638628"/>
              <a:gd name="connsiteX28" fmla="*/ 290286 w 1293523"/>
              <a:gd name="connsiteY28" fmla="*/ 43543 h 638628"/>
              <a:gd name="connsiteX29" fmla="*/ 203200 w 1293523"/>
              <a:gd name="connsiteY29" fmla="*/ 14514 h 638628"/>
              <a:gd name="connsiteX30" fmla="*/ 159658 w 1293523"/>
              <a:gd name="connsiteY30" fmla="*/ 0 h 638628"/>
              <a:gd name="connsiteX31" fmla="*/ 43543 w 1293523"/>
              <a:gd name="connsiteY31"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93523" h="638628">
                <a:moveTo>
                  <a:pt x="275772" y="43543"/>
                </a:moveTo>
                <a:cubicBezTo>
                  <a:pt x="203529" y="29094"/>
                  <a:pt x="192718" y="18009"/>
                  <a:pt x="116115" y="43543"/>
                </a:cubicBezTo>
                <a:cubicBezTo>
                  <a:pt x="99566" y="49059"/>
                  <a:pt x="88174" y="64770"/>
                  <a:pt x="72572" y="72571"/>
                </a:cubicBezTo>
                <a:cubicBezTo>
                  <a:pt x="58888" y="79413"/>
                  <a:pt x="43543" y="82248"/>
                  <a:pt x="29029" y="87086"/>
                </a:cubicBezTo>
                <a:cubicBezTo>
                  <a:pt x="19353" y="101600"/>
                  <a:pt x="0" y="113184"/>
                  <a:pt x="0" y="130628"/>
                </a:cubicBezTo>
                <a:cubicBezTo>
                  <a:pt x="0" y="188656"/>
                  <a:pt x="93173" y="187905"/>
                  <a:pt x="116115" y="203200"/>
                </a:cubicBezTo>
                <a:lnTo>
                  <a:pt x="203200" y="261257"/>
                </a:lnTo>
                <a:lnTo>
                  <a:pt x="246743" y="290286"/>
                </a:lnTo>
                <a:cubicBezTo>
                  <a:pt x="251581" y="304800"/>
                  <a:pt x="270150" y="321379"/>
                  <a:pt x="261258" y="333828"/>
                </a:cubicBezTo>
                <a:cubicBezTo>
                  <a:pt x="261254" y="333833"/>
                  <a:pt x="152403" y="406398"/>
                  <a:pt x="130629" y="420914"/>
                </a:cubicBezTo>
                <a:lnTo>
                  <a:pt x="87086" y="449943"/>
                </a:lnTo>
                <a:lnTo>
                  <a:pt x="43543" y="478971"/>
                </a:lnTo>
                <a:cubicBezTo>
                  <a:pt x="33867" y="493485"/>
                  <a:pt x="17383" y="505307"/>
                  <a:pt x="14515" y="522514"/>
                </a:cubicBezTo>
                <a:cubicBezTo>
                  <a:pt x="12000" y="537605"/>
                  <a:pt x="18211" y="555239"/>
                  <a:pt x="29029" y="566057"/>
                </a:cubicBezTo>
                <a:cubicBezTo>
                  <a:pt x="78937" y="615965"/>
                  <a:pt x="104903" y="620377"/>
                  <a:pt x="159658" y="638628"/>
                </a:cubicBezTo>
                <a:cubicBezTo>
                  <a:pt x="198363" y="633790"/>
                  <a:pt x="237632" y="632287"/>
                  <a:pt x="275772" y="624114"/>
                </a:cubicBezTo>
                <a:cubicBezTo>
                  <a:pt x="305692" y="617703"/>
                  <a:pt x="332270" y="595913"/>
                  <a:pt x="362858" y="595086"/>
                </a:cubicBezTo>
                <a:lnTo>
                  <a:pt x="899886" y="580571"/>
                </a:lnTo>
                <a:cubicBezTo>
                  <a:pt x="1171471" y="550396"/>
                  <a:pt x="911745" y="588490"/>
                  <a:pt x="1117600" y="537028"/>
                </a:cubicBezTo>
                <a:cubicBezTo>
                  <a:pt x="1136953" y="532190"/>
                  <a:pt x="1156551" y="528246"/>
                  <a:pt x="1175658" y="522514"/>
                </a:cubicBezTo>
                <a:cubicBezTo>
                  <a:pt x="1204966" y="513722"/>
                  <a:pt x="1262743" y="493486"/>
                  <a:pt x="1262743" y="493486"/>
                </a:cubicBezTo>
                <a:cubicBezTo>
                  <a:pt x="1309330" y="353725"/>
                  <a:pt x="1293390" y="440329"/>
                  <a:pt x="1277258" y="246743"/>
                </a:cubicBezTo>
                <a:cubicBezTo>
                  <a:pt x="1265060" y="100369"/>
                  <a:pt x="1314219" y="76538"/>
                  <a:pt x="1219200" y="29028"/>
                </a:cubicBezTo>
                <a:cubicBezTo>
                  <a:pt x="1205516" y="22186"/>
                  <a:pt x="1190172" y="19352"/>
                  <a:pt x="1175658" y="14514"/>
                </a:cubicBezTo>
                <a:cubicBezTo>
                  <a:pt x="1107925" y="19352"/>
                  <a:pt x="1039991" y="21919"/>
                  <a:pt x="972458" y="29028"/>
                </a:cubicBezTo>
                <a:cubicBezTo>
                  <a:pt x="947924" y="31611"/>
                  <a:pt x="924220" y="39487"/>
                  <a:pt x="899886" y="43543"/>
                </a:cubicBezTo>
                <a:cubicBezTo>
                  <a:pt x="866141" y="49167"/>
                  <a:pt x="832153" y="53219"/>
                  <a:pt x="798286" y="58057"/>
                </a:cubicBezTo>
                <a:cubicBezTo>
                  <a:pt x="783772" y="62895"/>
                  <a:pt x="770042" y="72571"/>
                  <a:pt x="754743" y="72571"/>
                </a:cubicBezTo>
                <a:cubicBezTo>
                  <a:pt x="496533" y="72571"/>
                  <a:pt x="478386" y="67055"/>
                  <a:pt x="290286" y="43543"/>
                </a:cubicBezTo>
                <a:lnTo>
                  <a:pt x="203200" y="14514"/>
                </a:lnTo>
                <a:cubicBezTo>
                  <a:pt x="188686" y="9676"/>
                  <a:pt x="174957" y="0"/>
                  <a:pt x="159658" y="0"/>
                </a:cubicBezTo>
                <a:lnTo>
                  <a:pt x="43543" y="0"/>
                </a:ln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9" name="Freeform 8"/>
          <p:cNvSpPr/>
          <p:nvPr/>
        </p:nvSpPr>
        <p:spPr bwMode="auto">
          <a:xfrm>
            <a:off x="3540608" y="4024084"/>
            <a:ext cx="1293523" cy="638628"/>
          </a:xfrm>
          <a:custGeom>
            <a:avLst/>
            <a:gdLst>
              <a:gd name="connsiteX0" fmla="*/ 275772 w 1293523"/>
              <a:gd name="connsiteY0" fmla="*/ 43543 h 638628"/>
              <a:gd name="connsiteX1" fmla="*/ 116115 w 1293523"/>
              <a:gd name="connsiteY1" fmla="*/ 43543 h 638628"/>
              <a:gd name="connsiteX2" fmla="*/ 72572 w 1293523"/>
              <a:gd name="connsiteY2" fmla="*/ 72571 h 638628"/>
              <a:gd name="connsiteX3" fmla="*/ 29029 w 1293523"/>
              <a:gd name="connsiteY3" fmla="*/ 87086 h 638628"/>
              <a:gd name="connsiteX4" fmla="*/ 0 w 1293523"/>
              <a:gd name="connsiteY4" fmla="*/ 130628 h 638628"/>
              <a:gd name="connsiteX5" fmla="*/ 116115 w 1293523"/>
              <a:gd name="connsiteY5" fmla="*/ 203200 h 638628"/>
              <a:gd name="connsiteX6" fmla="*/ 203200 w 1293523"/>
              <a:gd name="connsiteY6" fmla="*/ 261257 h 638628"/>
              <a:gd name="connsiteX7" fmla="*/ 246743 w 1293523"/>
              <a:gd name="connsiteY7" fmla="*/ 290286 h 638628"/>
              <a:gd name="connsiteX8" fmla="*/ 261258 w 1293523"/>
              <a:gd name="connsiteY8" fmla="*/ 333828 h 638628"/>
              <a:gd name="connsiteX9" fmla="*/ 130629 w 1293523"/>
              <a:gd name="connsiteY9" fmla="*/ 420914 h 638628"/>
              <a:gd name="connsiteX10" fmla="*/ 87086 w 1293523"/>
              <a:gd name="connsiteY10" fmla="*/ 449943 h 638628"/>
              <a:gd name="connsiteX11" fmla="*/ 43543 w 1293523"/>
              <a:gd name="connsiteY11" fmla="*/ 478971 h 638628"/>
              <a:gd name="connsiteX12" fmla="*/ 14515 w 1293523"/>
              <a:gd name="connsiteY12" fmla="*/ 522514 h 638628"/>
              <a:gd name="connsiteX13" fmla="*/ 29029 w 1293523"/>
              <a:gd name="connsiteY13" fmla="*/ 566057 h 638628"/>
              <a:gd name="connsiteX14" fmla="*/ 159658 w 1293523"/>
              <a:gd name="connsiteY14" fmla="*/ 638628 h 638628"/>
              <a:gd name="connsiteX15" fmla="*/ 275772 w 1293523"/>
              <a:gd name="connsiteY15" fmla="*/ 624114 h 638628"/>
              <a:gd name="connsiteX16" fmla="*/ 362858 w 1293523"/>
              <a:gd name="connsiteY16" fmla="*/ 595086 h 638628"/>
              <a:gd name="connsiteX17" fmla="*/ 899886 w 1293523"/>
              <a:gd name="connsiteY17" fmla="*/ 580571 h 638628"/>
              <a:gd name="connsiteX18" fmla="*/ 1117600 w 1293523"/>
              <a:gd name="connsiteY18" fmla="*/ 537028 h 638628"/>
              <a:gd name="connsiteX19" fmla="*/ 1175658 w 1293523"/>
              <a:gd name="connsiteY19" fmla="*/ 522514 h 638628"/>
              <a:gd name="connsiteX20" fmla="*/ 1262743 w 1293523"/>
              <a:gd name="connsiteY20" fmla="*/ 493486 h 638628"/>
              <a:gd name="connsiteX21" fmla="*/ 1277258 w 1293523"/>
              <a:gd name="connsiteY21" fmla="*/ 246743 h 638628"/>
              <a:gd name="connsiteX22" fmla="*/ 1219200 w 1293523"/>
              <a:gd name="connsiteY22" fmla="*/ 29028 h 638628"/>
              <a:gd name="connsiteX23" fmla="*/ 1175658 w 1293523"/>
              <a:gd name="connsiteY23" fmla="*/ 14514 h 638628"/>
              <a:gd name="connsiteX24" fmla="*/ 972458 w 1293523"/>
              <a:gd name="connsiteY24" fmla="*/ 29028 h 638628"/>
              <a:gd name="connsiteX25" fmla="*/ 899886 w 1293523"/>
              <a:gd name="connsiteY25" fmla="*/ 43543 h 638628"/>
              <a:gd name="connsiteX26" fmla="*/ 798286 w 1293523"/>
              <a:gd name="connsiteY26" fmla="*/ 58057 h 638628"/>
              <a:gd name="connsiteX27" fmla="*/ 754743 w 1293523"/>
              <a:gd name="connsiteY27" fmla="*/ 72571 h 638628"/>
              <a:gd name="connsiteX28" fmla="*/ 290286 w 1293523"/>
              <a:gd name="connsiteY28" fmla="*/ 43543 h 638628"/>
              <a:gd name="connsiteX29" fmla="*/ 203200 w 1293523"/>
              <a:gd name="connsiteY29" fmla="*/ 14514 h 638628"/>
              <a:gd name="connsiteX30" fmla="*/ 159658 w 1293523"/>
              <a:gd name="connsiteY30" fmla="*/ 0 h 638628"/>
              <a:gd name="connsiteX31" fmla="*/ 43543 w 1293523"/>
              <a:gd name="connsiteY31"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93523" h="638628">
                <a:moveTo>
                  <a:pt x="275772" y="43543"/>
                </a:moveTo>
                <a:cubicBezTo>
                  <a:pt x="203529" y="29094"/>
                  <a:pt x="192718" y="18009"/>
                  <a:pt x="116115" y="43543"/>
                </a:cubicBezTo>
                <a:cubicBezTo>
                  <a:pt x="99566" y="49059"/>
                  <a:pt x="88174" y="64770"/>
                  <a:pt x="72572" y="72571"/>
                </a:cubicBezTo>
                <a:cubicBezTo>
                  <a:pt x="58888" y="79413"/>
                  <a:pt x="43543" y="82248"/>
                  <a:pt x="29029" y="87086"/>
                </a:cubicBezTo>
                <a:cubicBezTo>
                  <a:pt x="19353" y="101600"/>
                  <a:pt x="0" y="113184"/>
                  <a:pt x="0" y="130628"/>
                </a:cubicBezTo>
                <a:cubicBezTo>
                  <a:pt x="0" y="188656"/>
                  <a:pt x="93173" y="187905"/>
                  <a:pt x="116115" y="203200"/>
                </a:cubicBezTo>
                <a:lnTo>
                  <a:pt x="203200" y="261257"/>
                </a:lnTo>
                <a:lnTo>
                  <a:pt x="246743" y="290286"/>
                </a:lnTo>
                <a:cubicBezTo>
                  <a:pt x="251581" y="304800"/>
                  <a:pt x="270150" y="321379"/>
                  <a:pt x="261258" y="333828"/>
                </a:cubicBezTo>
                <a:cubicBezTo>
                  <a:pt x="261254" y="333833"/>
                  <a:pt x="152403" y="406398"/>
                  <a:pt x="130629" y="420914"/>
                </a:cubicBezTo>
                <a:lnTo>
                  <a:pt x="87086" y="449943"/>
                </a:lnTo>
                <a:lnTo>
                  <a:pt x="43543" y="478971"/>
                </a:lnTo>
                <a:cubicBezTo>
                  <a:pt x="33867" y="493485"/>
                  <a:pt x="17383" y="505307"/>
                  <a:pt x="14515" y="522514"/>
                </a:cubicBezTo>
                <a:cubicBezTo>
                  <a:pt x="12000" y="537605"/>
                  <a:pt x="18211" y="555239"/>
                  <a:pt x="29029" y="566057"/>
                </a:cubicBezTo>
                <a:cubicBezTo>
                  <a:pt x="78937" y="615965"/>
                  <a:pt x="104903" y="620377"/>
                  <a:pt x="159658" y="638628"/>
                </a:cubicBezTo>
                <a:cubicBezTo>
                  <a:pt x="198363" y="633790"/>
                  <a:pt x="237632" y="632287"/>
                  <a:pt x="275772" y="624114"/>
                </a:cubicBezTo>
                <a:cubicBezTo>
                  <a:pt x="305692" y="617703"/>
                  <a:pt x="332270" y="595913"/>
                  <a:pt x="362858" y="595086"/>
                </a:cubicBezTo>
                <a:lnTo>
                  <a:pt x="899886" y="580571"/>
                </a:lnTo>
                <a:cubicBezTo>
                  <a:pt x="1171471" y="550396"/>
                  <a:pt x="911745" y="588490"/>
                  <a:pt x="1117600" y="537028"/>
                </a:cubicBezTo>
                <a:cubicBezTo>
                  <a:pt x="1136953" y="532190"/>
                  <a:pt x="1156551" y="528246"/>
                  <a:pt x="1175658" y="522514"/>
                </a:cubicBezTo>
                <a:cubicBezTo>
                  <a:pt x="1204966" y="513722"/>
                  <a:pt x="1262743" y="493486"/>
                  <a:pt x="1262743" y="493486"/>
                </a:cubicBezTo>
                <a:cubicBezTo>
                  <a:pt x="1309330" y="353725"/>
                  <a:pt x="1293390" y="440329"/>
                  <a:pt x="1277258" y="246743"/>
                </a:cubicBezTo>
                <a:cubicBezTo>
                  <a:pt x="1265060" y="100369"/>
                  <a:pt x="1314219" y="76538"/>
                  <a:pt x="1219200" y="29028"/>
                </a:cubicBezTo>
                <a:cubicBezTo>
                  <a:pt x="1205516" y="22186"/>
                  <a:pt x="1190172" y="19352"/>
                  <a:pt x="1175658" y="14514"/>
                </a:cubicBezTo>
                <a:cubicBezTo>
                  <a:pt x="1107925" y="19352"/>
                  <a:pt x="1039991" y="21919"/>
                  <a:pt x="972458" y="29028"/>
                </a:cubicBezTo>
                <a:cubicBezTo>
                  <a:pt x="947924" y="31611"/>
                  <a:pt x="924220" y="39487"/>
                  <a:pt x="899886" y="43543"/>
                </a:cubicBezTo>
                <a:cubicBezTo>
                  <a:pt x="866141" y="49167"/>
                  <a:pt x="832153" y="53219"/>
                  <a:pt x="798286" y="58057"/>
                </a:cubicBezTo>
                <a:cubicBezTo>
                  <a:pt x="783772" y="62895"/>
                  <a:pt x="770042" y="72571"/>
                  <a:pt x="754743" y="72571"/>
                </a:cubicBezTo>
                <a:cubicBezTo>
                  <a:pt x="496533" y="72571"/>
                  <a:pt x="478386" y="67055"/>
                  <a:pt x="290286" y="43543"/>
                </a:cubicBezTo>
                <a:lnTo>
                  <a:pt x="203200" y="14514"/>
                </a:lnTo>
                <a:cubicBezTo>
                  <a:pt x="188686" y="9676"/>
                  <a:pt x="174957" y="0"/>
                  <a:pt x="159658" y="0"/>
                </a:cubicBezTo>
                <a:lnTo>
                  <a:pt x="43543" y="0"/>
                </a:ln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5" name="Freeform 4"/>
          <p:cNvSpPr/>
          <p:nvPr/>
        </p:nvSpPr>
        <p:spPr bwMode="auto">
          <a:xfrm>
            <a:off x="3483429" y="4557486"/>
            <a:ext cx="1335314" cy="711200"/>
          </a:xfrm>
          <a:custGeom>
            <a:avLst/>
            <a:gdLst>
              <a:gd name="connsiteX0" fmla="*/ 246742 w 1335314"/>
              <a:gd name="connsiteY0" fmla="*/ 29028 h 711200"/>
              <a:gd name="connsiteX1" fmla="*/ 14514 w 1335314"/>
              <a:gd name="connsiteY1" fmla="*/ 87085 h 711200"/>
              <a:gd name="connsiteX2" fmla="*/ 0 w 1335314"/>
              <a:gd name="connsiteY2" fmla="*/ 130628 h 711200"/>
              <a:gd name="connsiteX3" fmla="*/ 87085 w 1335314"/>
              <a:gd name="connsiteY3" fmla="*/ 188685 h 711200"/>
              <a:gd name="connsiteX4" fmla="*/ 174171 w 1335314"/>
              <a:gd name="connsiteY4" fmla="*/ 232228 h 711200"/>
              <a:gd name="connsiteX5" fmla="*/ 304800 w 1335314"/>
              <a:gd name="connsiteY5" fmla="*/ 304800 h 711200"/>
              <a:gd name="connsiteX6" fmla="*/ 261257 w 1335314"/>
              <a:gd name="connsiteY6" fmla="*/ 333828 h 711200"/>
              <a:gd name="connsiteX7" fmla="*/ 217714 w 1335314"/>
              <a:gd name="connsiteY7" fmla="*/ 348343 h 711200"/>
              <a:gd name="connsiteX8" fmla="*/ 203200 w 1335314"/>
              <a:gd name="connsiteY8" fmla="*/ 391885 h 711200"/>
              <a:gd name="connsiteX9" fmla="*/ 116114 w 1335314"/>
              <a:gd name="connsiteY9" fmla="*/ 464457 h 711200"/>
              <a:gd name="connsiteX10" fmla="*/ 87085 w 1335314"/>
              <a:gd name="connsiteY10" fmla="*/ 508000 h 711200"/>
              <a:gd name="connsiteX11" fmla="*/ 145142 w 1335314"/>
              <a:gd name="connsiteY11" fmla="*/ 595085 h 711200"/>
              <a:gd name="connsiteX12" fmla="*/ 246742 w 1335314"/>
              <a:gd name="connsiteY12" fmla="*/ 624114 h 711200"/>
              <a:gd name="connsiteX13" fmla="*/ 420914 w 1335314"/>
              <a:gd name="connsiteY13" fmla="*/ 653143 h 711200"/>
              <a:gd name="connsiteX14" fmla="*/ 508000 w 1335314"/>
              <a:gd name="connsiteY14" fmla="*/ 667657 h 711200"/>
              <a:gd name="connsiteX15" fmla="*/ 609600 w 1335314"/>
              <a:gd name="connsiteY15" fmla="*/ 696685 h 711200"/>
              <a:gd name="connsiteX16" fmla="*/ 696685 w 1335314"/>
              <a:gd name="connsiteY16" fmla="*/ 711200 h 711200"/>
              <a:gd name="connsiteX17" fmla="*/ 1030514 w 1335314"/>
              <a:gd name="connsiteY17" fmla="*/ 667657 h 711200"/>
              <a:gd name="connsiteX18" fmla="*/ 1146628 w 1335314"/>
              <a:gd name="connsiteY18" fmla="*/ 624114 h 711200"/>
              <a:gd name="connsiteX19" fmla="*/ 1233714 w 1335314"/>
              <a:gd name="connsiteY19" fmla="*/ 595085 h 711200"/>
              <a:gd name="connsiteX20" fmla="*/ 1306285 w 1335314"/>
              <a:gd name="connsiteY20" fmla="*/ 508000 h 711200"/>
              <a:gd name="connsiteX21" fmla="*/ 1335314 w 1335314"/>
              <a:gd name="connsiteY21" fmla="*/ 420914 h 711200"/>
              <a:gd name="connsiteX22" fmla="*/ 1320800 w 1335314"/>
              <a:gd name="connsiteY22" fmla="*/ 319314 h 711200"/>
              <a:gd name="connsiteX23" fmla="*/ 1306285 w 1335314"/>
              <a:gd name="connsiteY23" fmla="*/ 188685 h 711200"/>
              <a:gd name="connsiteX24" fmla="*/ 1291771 w 1335314"/>
              <a:gd name="connsiteY24" fmla="*/ 101600 h 711200"/>
              <a:gd name="connsiteX25" fmla="*/ 1146628 w 1335314"/>
              <a:gd name="connsiteY25" fmla="*/ 58057 h 711200"/>
              <a:gd name="connsiteX26" fmla="*/ 1030514 w 1335314"/>
              <a:gd name="connsiteY26" fmla="*/ 43543 h 711200"/>
              <a:gd name="connsiteX27" fmla="*/ 856342 w 1335314"/>
              <a:gd name="connsiteY27" fmla="*/ 14514 h 711200"/>
              <a:gd name="connsiteX28" fmla="*/ 696685 w 1335314"/>
              <a:gd name="connsiteY28" fmla="*/ 0 h 711200"/>
              <a:gd name="connsiteX29" fmla="*/ 261257 w 1335314"/>
              <a:gd name="connsiteY29" fmla="*/ 14514 h 711200"/>
              <a:gd name="connsiteX30" fmla="*/ 159657 w 1335314"/>
              <a:gd name="connsiteY30" fmla="*/ 43543 h 711200"/>
              <a:gd name="connsiteX31" fmla="*/ 145142 w 1335314"/>
              <a:gd name="connsiteY31" fmla="*/ 43543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35314" h="711200">
                <a:moveTo>
                  <a:pt x="246742" y="29028"/>
                </a:moveTo>
                <a:cubicBezTo>
                  <a:pt x="132775" y="37795"/>
                  <a:pt x="71690" y="1321"/>
                  <a:pt x="14514" y="87085"/>
                </a:cubicBezTo>
                <a:cubicBezTo>
                  <a:pt x="6027" y="99815"/>
                  <a:pt x="4838" y="116114"/>
                  <a:pt x="0" y="130628"/>
                </a:cubicBezTo>
                <a:cubicBezTo>
                  <a:pt x="76520" y="156137"/>
                  <a:pt x="14604" y="128285"/>
                  <a:pt x="87085" y="188685"/>
                </a:cubicBezTo>
                <a:cubicBezTo>
                  <a:pt x="124602" y="219949"/>
                  <a:pt x="130529" y="217681"/>
                  <a:pt x="174171" y="232228"/>
                </a:cubicBezTo>
                <a:cubicBezTo>
                  <a:pt x="273987" y="298772"/>
                  <a:pt x="228159" y="279252"/>
                  <a:pt x="304800" y="304800"/>
                </a:cubicBezTo>
                <a:cubicBezTo>
                  <a:pt x="290286" y="314476"/>
                  <a:pt x="276859" y="326027"/>
                  <a:pt x="261257" y="333828"/>
                </a:cubicBezTo>
                <a:cubicBezTo>
                  <a:pt x="247573" y="340670"/>
                  <a:pt x="228532" y="337525"/>
                  <a:pt x="217714" y="348343"/>
                </a:cubicBezTo>
                <a:cubicBezTo>
                  <a:pt x="206896" y="359161"/>
                  <a:pt x="211686" y="379155"/>
                  <a:pt x="203200" y="391885"/>
                </a:cubicBezTo>
                <a:cubicBezTo>
                  <a:pt x="180849" y="425411"/>
                  <a:pt x="148244" y="443037"/>
                  <a:pt x="116114" y="464457"/>
                </a:cubicBezTo>
                <a:cubicBezTo>
                  <a:pt x="106438" y="478971"/>
                  <a:pt x="89552" y="490731"/>
                  <a:pt x="87085" y="508000"/>
                </a:cubicBezTo>
                <a:cubicBezTo>
                  <a:pt x="79866" y="558535"/>
                  <a:pt x="107708" y="576368"/>
                  <a:pt x="145142" y="595085"/>
                </a:cubicBezTo>
                <a:cubicBezTo>
                  <a:pt x="168347" y="606688"/>
                  <a:pt x="225034" y="617912"/>
                  <a:pt x="246742" y="624114"/>
                </a:cubicBezTo>
                <a:cubicBezTo>
                  <a:pt x="365870" y="658150"/>
                  <a:pt x="177655" y="620708"/>
                  <a:pt x="420914" y="653143"/>
                </a:cubicBezTo>
                <a:cubicBezTo>
                  <a:pt x="450085" y="657032"/>
                  <a:pt x="478971" y="662819"/>
                  <a:pt x="508000" y="667657"/>
                </a:cubicBezTo>
                <a:cubicBezTo>
                  <a:pt x="549505" y="681492"/>
                  <a:pt x="564032" y="687571"/>
                  <a:pt x="609600" y="696685"/>
                </a:cubicBezTo>
                <a:cubicBezTo>
                  <a:pt x="638457" y="702457"/>
                  <a:pt x="667657" y="706362"/>
                  <a:pt x="696685" y="711200"/>
                </a:cubicBezTo>
                <a:cubicBezTo>
                  <a:pt x="805870" y="704777"/>
                  <a:pt x="927698" y="719066"/>
                  <a:pt x="1030514" y="667657"/>
                </a:cubicBezTo>
                <a:cubicBezTo>
                  <a:pt x="1127849" y="618989"/>
                  <a:pt x="1047817" y="653757"/>
                  <a:pt x="1146628" y="624114"/>
                </a:cubicBezTo>
                <a:cubicBezTo>
                  <a:pt x="1175936" y="615321"/>
                  <a:pt x="1233714" y="595085"/>
                  <a:pt x="1233714" y="595085"/>
                </a:cubicBezTo>
                <a:cubicBezTo>
                  <a:pt x="1261061" y="567739"/>
                  <a:pt x="1290118" y="544376"/>
                  <a:pt x="1306285" y="508000"/>
                </a:cubicBezTo>
                <a:cubicBezTo>
                  <a:pt x="1318712" y="480038"/>
                  <a:pt x="1335314" y="420914"/>
                  <a:pt x="1335314" y="420914"/>
                </a:cubicBezTo>
                <a:cubicBezTo>
                  <a:pt x="1330476" y="387047"/>
                  <a:pt x="1325043" y="353260"/>
                  <a:pt x="1320800" y="319314"/>
                </a:cubicBezTo>
                <a:cubicBezTo>
                  <a:pt x="1315366" y="275841"/>
                  <a:pt x="1312075" y="232112"/>
                  <a:pt x="1306285" y="188685"/>
                </a:cubicBezTo>
                <a:cubicBezTo>
                  <a:pt x="1302396" y="159514"/>
                  <a:pt x="1311150" y="123747"/>
                  <a:pt x="1291771" y="101600"/>
                </a:cubicBezTo>
                <a:cubicBezTo>
                  <a:pt x="1285160" y="94045"/>
                  <a:pt x="1169570" y="61881"/>
                  <a:pt x="1146628" y="58057"/>
                </a:cubicBezTo>
                <a:cubicBezTo>
                  <a:pt x="1108153" y="51645"/>
                  <a:pt x="1069066" y="49474"/>
                  <a:pt x="1030514" y="43543"/>
                </a:cubicBezTo>
                <a:cubicBezTo>
                  <a:pt x="877284" y="19969"/>
                  <a:pt x="1047695" y="35775"/>
                  <a:pt x="856342" y="14514"/>
                </a:cubicBezTo>
                <a:cubicBezTo>
                  <a:pt x="803230" y="8613"/>
                  <a:pt x="749904" y="4838"/>
                  <a:pt x="696685" y="0"/>
                </a:cubicBezTo>
                <a:cubicBezTo>
                  <a:pt x="551542" y="4838"/>
                  <a:pt x="406230" y="5986"/>
                  <a:pt x="261257" y="14514"/>
                </a:cubicBezTo>
                <a:cubicBezTo>
                  <a:pt x="225749" y="16603"/>
                  <a:pt x="193446" y="35095"/>
                  <a:pt x="159657" y="43543"/>
                </a:cubicBezTo>
                <a:cubicBezTo>
                  <a:pt x="154963" y="44717"/>
                  <a:pt x="149980" y="43543"/>
                  <a:pt x="145142" y="43543"/>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7" name="Rectangle 6"/>
          <p:cNvSpPr/>
          <p:nvPr/>
        </p:nvSpPr>
        <p:spPr>
          <a:xfrm>
            <a:off x="4550229" y="2363726"/>
            <a:ext cx="503664" cy="584775"/>
          </a:xfrm>
          <a:prstGeom prst="rect">
            <a:avLst/>
          </a:prstGeom>
          <a:noFill/>
        </p:spPr>
        <p:txBody>
          <a:bodyPr wrap="none" lIns="91440" tIns="45720" rIns="91440" bIns="45720">
            <a:spAutoFit/>
          </a:bodyP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4583503" y="2937040"/>
            <a:ext cx="497251"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4593520" y="3558531"/>
            <a:ext cx="481222" cy="584775"/>
          </a:xfrm>
          <a:prstGeom prst="rect">
            <a:avLst/>
          </a:prstGeom>
          <a:noFill/>
        </p:spPr>
        <p:txBody>
          <a:bodyPr wrap="none" lIns="91440" tIns="45720" rIns="91440" bIns="45720">
            <a:spAutoFit/>
          </a:bodyPr>
          <a:lstStyle/>
          <a:p>
            <a:pPr algn="ct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4613747" y="4091874"/>
            <a:ext cx="526105"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4615562" y="4662712"/>
            <a:ext cx="465192"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ctangle 12"/>
          <p:cNvSpPr/>
          <p:nvPr/>
        </p:nvSpPr>
        <p:spPr>
          <a:xfrm>
            <a:off x="4632541" y="5170139"/>
            <a:ext cx="452368" cy="584775"/>
          </a:xfrm>
          <a:prstGeom prst="rect">
            <a:avLst/>
          </a:prstGeom>
          <a:noFill/>
        </p:spPr>
        <p:txBody>
          <a:bodyPr wrap="none" lIns="91440" tIns="45720" rIns="91440" bIns="45720">
            <a:spAutoFit/>
          </a:bodyPr>
          <a:lstStyle/>
          <a:p>
            <a:pPr algn="ct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4" name="Rectangle 13"/>
          <p:cNvSpPr/>
          <p:nvPr/>
        </p:nvSpPr>
        <p:spPr>
          <a:xfrm>
            <a:off x="7620000" y="1508427"/>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93880883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483" name="Rectangle 3"/>
          <p:cNvSpPr>
            <a:spLocks noGrp="1" noChangeArrowheads="1"/>
          </p:cNvSpPr>
          <p:nvPr>
            <p:ph type="body" idx="1"/>
          </p:nvPr>
        </p:nvSpPr>
        <p:spPr>
          <a:xfrm>
            <a:off x="457200" y="381000"/>
            <a:ext cx="8229600" cy="5749925"/>
          </a:xfrm>
        </p:spPr>
        <p:txBody>
          <a:bodyPr/>
          <a:lstStyle/>
          <a:p>
            <a:pPr eaLnBrk="1" hangingPunct="1">
              <a:defRPr/>
            </a:pPr>
            <a:r>
              <a:rPr lang="en-US" dirty="0" smtClean="0"/>
              <a:t>Name the corresponding base pair on the right.  Each one is worth 1 point.</a:t>
            </a:r>
          </a:p>
        </p:txBody>
      </p:sp>
      <p:pic>
        <p:nvPicPr>
          <p:cNvPr id="211971" name="Picture 5" descr="d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00199"/>
            <a:ext cx="8458200" cy="4876801"/>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0905"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6" name="Freeform 5"/>
          <p:cNvSpPr/>
          <p:nvPr/>
        </p:nvSpPr>
        <p:spPr bwMode="auto">
          <a:xfrm>
            <a:off x="3062514" y="5029200"/>
            <a:ext cx="1756229" cy="725714"/>
          </a:xfrm>
          <a:custGeom>
            <a:avLst/>
            <a:gdLst>
              <a:gd name="connsiteX0" fmla="*/ 391886 w 1756229"/>
              <a:gd name="connsiteY0" fmla="*/ 43543 h 725714"/>
              <a:gd name="connsiteX1" fmla="*/ 275772 w 1756229"/>
              <a:gd name="connsiteY1" fmla="*/ 145143 h 725714"/>
              <a:gd name="connsiteX2" fmla="*/ 217715 w 1756229"/>
              <a:gd name="connsiteY2" fmla="*/ 159657 h 725714"/>
              <a:gd name="connsiteX3" fmla="*/ 174172 w 1756229"/>
              <a:gd name="connsiteY3" fmla="*/ 174172 h 725714"/>
              <a:gd name="connsiteX4" fmla="*/ 130629 w 1756229"/>
              <a:gd name="connsiteY4" fmla="*/ 217714 h 725714"/>
              <a:gd name="connsiteX5" fmla="*/ 43543 w 1756229"/>
              <a:gd name="connsiteY5" fmla="*/ 246743 h 725714"/>
              <a:gd name="connsiteX6" fmla="*/ 0 w 1756229"/>
              <a:gd name="connsiteY6" fmla="*/ 333829 h 725714"/>
              <a:gd name="connsiteX7" fmla="*/ 14515 w 1756229"/>
              <a:gd name="connsiteY7" fmla="*/ 406400 h 725714"/>
              <a:gd name="connsiteX8" fmla="*/ 58057 w 1756229"/>
              <a:gd name="connsiteY8" fmla="*/ 493486 h 725714"/>
              <a:gd name="connsiteX9" fmla="*/ 101600 w 1756229"/>
              <a:gd name="connsiteY9" fmla="*/ 537029 h 725714"/>
              <a:gd name="connsiteX10" fmla="*/ 145143 w 1756229"/>
              <a:gd name="connsiteY10" fmla="*/ 551543 h 725714"/>
              <a:gd name="connsiteX11" fmla="*/ 188686 w 1756229"/>
              <a:gd name="connsiteY11" fmla="*/ 580572 h 725714"/>
              <a:gd name="connsiteX12" fmla="*/ 232229 w 1756229"/>
              <a:gd name="connsiteY12" fmla="*/ 624114 h 725714"/>
              <a:gd name="connsiteX13" fmla="*/ 275772 w 1756229"/>
              <a:gd name="connsiteY13" fmla="*/ 638629 h 725714"/>
              <a:gd name="connsiteX14" fmla="*/ 391886 w 1756229"/>
              <a:gd name="connsiteY14" fmla="*/ 711200 h 725714"/>
              <a:gd name="connsiteX15" fmla="*/ 435429 w 1756229"/>
              <a:gd name="connsiteY15" fmla="*/ 725714 h 725714"/>
              <a:gd name="connsiteX16" fmla="*/ 783772 w 1756229"/>
              <a:gd name="connsiteY16" fmla="*/ 682172 h 725714"/>
              <a:gd name="connsiteX17" fmla="*/ 1698172 w 1756229"/>
              <a:gd name="connsiteY17" fmla="*/ 682172 h 725714"/>
              <a:gd name="connsiteX18" fmla="*/ 1712686 w 1756229"/>
              <a:gd name="connsiteY18" fmla="*/ 638629 h 725714"/>
              <a:gd name="connsiteX19" fmla="*/ 1727200 w 1756229"/>
              <a:gd name="connsiteY19" fmla="*/ 464457 h 725714"/>
              <a:gd name="connsiteX20" fmla="*/ 1756229 w 1756229"/>
              <a:gd name="connsiteY20" fmla="*/ 377372 h 725714"/>
              <a:gd name="connsiteX21" fmla="*/ 1741715 w 1756229"/>
              <a:gd name="connsiteY21" fmla="*/ 232229 h 725714"/>
              <a:gd name="connsiteX22" fmla="*/ 1698172 w 1756229"/>
              <a:gd name="connsiteY22" fmla="*/ 188686 h 725714"/>
              <a:gd name="connsiteX23" fmla="*/ 1625600 w 1756229"/>
              <a:gd name="connsiteY23" fmla="*/ 130629 h 725714"/>
              <a:gd name="connsiteX24" fmla="*/ 1538515 w 1756229"/>
              <a:gd name="connsiteY24" fmla="*/ 72572 h 725714"/>
              <a:gd name="connsiteX25" fmla="*/ 1335315 w 1756229"/>
              <a:gd name="connsiteY25" fmla="*/ 14514 h 725714"/>
              <a:gd name="connsiteX26" fmla="*/ 1074057 w 1756229"/>
              <a:gd name="connsiteY26" fmla="*/ 0 h 725714"/>
              <a:gd name="connsiteX27" fmla="*/ 769257 w 1756229"/>
              <a:gd name="connsiteY27" fmla="*/ 14514 h 725714"/>
              <a:gd name="connsiteX28" fmla="*/ 725715 w 1756229"/>
              <a:gd name="connsiteY28" fmla="*/ 29029 h 725714"/>
              <a:gd name="connsiteX29" fmla="*/ 624115 w 1756229"/>
              <a:gd name="connsiteY29" fmla="*/ 58057 h 725714"/>
              <a:gd name="connsiteX30" fmla="*/ 493486 w 1756229"/>
              <a:gd name="connsiteY30" fmla="*/ 116114 h 725714"/>
              <a:gd name="connsiteX31" fmla="*/ 406400 w 1756229"/>
              <a:gd name="connsiteY31" fmla="*/ 145143 h 725714"/>
              <a:gd name="connsiteX32" fmla="*/ 290286 w 1756229"/>
              <a:gd name="connsiteY32" fmla="*/ 174172 h 725714"/>
              <a:gd name="connsiteX33" fmla="*/ 246743 w 1756229"/>
              <a:gd name="connsiteY33" fmla="*/ 188686 h 725714"/>
              <a:gd name="connsiteX34" fmla="*/ 174172 w 1756229"/>
              <a:gd name="connsiteY34" fmla="*/ 203200 h 725714"/>
              <a:gd name="connsiteX35" fmla="*/ 87086 w 1756229"/>
              <a:gd name="connsiteY35" fmla="*/ 232229 h 725714"/>
              <a:gd name="connsiteX36" fmla="*/ 58057 w 1756229"/>
              <a:gd name="connsiteY36" fmla="*/ 275772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56229" h="725714">
                <a:moveTo>
                  <a:pt x="391886" y="43543"/>
                </a:moveTo>
                <a:cubicBezTo>
                  <a:pt x="365822" y="69607"/>
                  <a:pt x="317776" y="127141"/>
                  <a:pt x="275772" y="145143"/>
                </a:cubicBezTo>
                <a:cubicBezTo>
                  <a:pt x="257437" y="153001"/>
                  <a:pt x="236895" y="154177"/>
                  <a:pt x="217715" y="159657"/>
                </a:cubicBezTo>
                <a:cubicBezTo>
                  <a:pt x="203004" y="163860"/>
                  <a:pt x="188686" y="169334"/>
                  <a:pt x="174172" y="174172"/>
                </a:cubicBezTo>
                <a:cubicBezTo>
                  <a:pt x="159658" y="188686"/>
                  <a:pt x="148572" y="207746"/>
                  <a:pt x="130629" y="217714"/>
                </a:cubicBezTo>
                <a:cubicBezTo>
                  <a:pt x="103881" y="232574"/>
                  <a:pt x="43543" y="246743"/>
                  <a:pt x="43543" y="246743"/>
                </a:cubicBezTo>
                <a:cubicBezTo>
                  <a:pt x="28868" y="268757"/>
                  <a:pt x="0" y="303785"/>
                  <a:pt x="0" y="333829"/>
                </a:cubicBezTo>
                <a:cubicBezTo>
                  <a:pt x="0" y="358498"/>
                  <a:pt x="8532" y="382467"/>
                  <a:pt x="14515" y="406400"/>
                </a:cubicBezTo>
                <a:cubicBezTo>
                  <a:pt x="23867" y="443806"/>
                  <a:pt x="32718" y="463079"/>
                  <a:pt x="58057" y="493486"/>
                </a:cubicBezTo>
                <a:cubicBezTo>
                  <a:pt x="71198" y="509255"/>
                  <a:pt x="84521" y="525643"/>
                  <a:pt x="101600" y="537029"/>
                </a:cubicBezTo>
                <a:cubicBezTo>
                  <a:pt x="114330" y="545516"/>
                  <a:pt x="130629" y="546705"/>
                  <a:pt x="145143" y="551543"/>
                </a:cubicBezTo>
                <a:cubicBezTo>
                  <a:pt x="159657" y="561219"/>
                  <a:pt x="175285" y="569405"/>
                  <a:pt x="188686" y="580572"/>
                </a:cubicBezTo>
                <a:cubicBezTo>
                  <a:pt x="204455" y="593712"/>
                  <a:pt x="215150" y="612728"/>
                  <a:pt x="232229" y="624114"/>
                </a:cubicBezTo>
                <a:cubicBezTo>
                  <a:pt x="244959" y="632601"/>
                  <a:pt x="261258" y="633791"/>
                  <a:pt x="275772" y="638629"/>
                </a:cubicBezTo>
                <a:cubicBezTo>
                  <a:pt x="321773" y="707632"/>
                  <a:pt x="288251" y="676656"/>
                  <a:pt x="391886" y="711200"/>
                </a:cubicBezTo>
                <a:lnTo>
                  <a:pt x="435429" y="725714"/>
                </a:lnTo>
                <a:cubicBezTo>
                  <a:pt x="745564" y="694701"/>
                  <a:pt x="631374" y="720271"/>
                  <a:pt x="783772" y="682172"/>
                </a:cubicBezTo>
                <a:cubicBezTo>
                  <a:pt x="1027692" y="689794"/>
                  <a:pt x="1452371" y="712897"/>
                  <a:pt x="1698172" y="682172"/>
                </a:cubicBezTo>
                <a:cubicBezTo>
                  <a:pt x="1713353" y="680274"/>
                  <a:pt x="1707848" y="653143"/>
                  <a:pt x="1712686" y="638629"/>
                </a:cubicBezTo>
                <a:cubicBezTo>
                  <a:pt x="1717524" y="580572"/>
                  <a:pt x="1717622" y="521923"/>
                  <a:pt x="1727200" y="464457"/>
                </a:cubicBezTo>
                <a:cubicBezTo>
                  <a:pt x="1732230" y="434275"/>
                  <a:pt x="1756229" y="377372"/>
                  <a:pt x="1756229" y="377372"/>
                </a:cubicBezTo>
                <a:cubicBezTo>
                  <a:pt x="1751391" y="328991"/>
                  <a:pt x="1756014" y="278701"/>
                  <a:pt x="1741715" y="232229"/>
                </a:cubicBezTo>
                <a:cubicBezTo>
                  <a:pt x="1735679" y="212610"/>
                  <a:pt x="1711313" y="204455"/>
                  <a:pt x="1698172" y="188686"/>
                </a:cubicBezTo>
                <a:cubicBezTo>
                  <a:pt x="1647671" y="128085"/>
                  <a:pt x="1697081" y="154455"/>
                  <a:pt x="1625600" y="130629"/>
                </a:cubicBezTo>
                <a:cubicBezTo>
                  <a:pt x="1596572" y="111277"/>
                  <a:pt x="1571612" y="83605"/>
                  <a:pt x="1538515" y="72572"/>
                </a:cubicBezTo>
                <a:cubicBezTo>
                  <a:pt x="1491858" y="57019"/>
                  <a:pt x="1379054" y="16944"/>
                  <a:pt x="1335315" y="14514"/>
                </a:cubicBezTo>
                <a:lnTo>
                  <a:pt x="1074057" y="0"/>
                </a:lnTo>
                <a:cubicBezTo>
                  <a:pt x="972457" y="4838"/>
                  <a:pt x="870621" y="6067"/>
                  <a:pt x="769257" y="14514"/>
                </a:cubicBezTo>
                <a:cubicBezTo>
                  <a:pt x="754011" y="15785"/>
                  <a:pt x="740426" y="24826"/>
                  <a:pt x="725715" y="29029"/>
                </a:cubicBezTo>
                <a:cubicBezTo>
                  <a:pt x="598115" y="65487"/>
                  <a:pt x="728533" y="23251"/>
                  <a:pt x="624115" y="58057"/>
                </a:cubicBezTo>
                <a:cubicBezTo>
                  <a:pt x="555111" y="104060"/>
                  <a:pt x="597123" y="81568"/>
                  <a:pt x="493486" y="116114"/>
                </a:cubicBezTo>
                <a:lnTo>
                  <a:pt x="406400" y="145143"/>
                </a:lnTo>
                <a:cubicBezTo>
                  <a:pt x="367695" y="154819"/>
                  <a:pt x="328135" y="161556"/>
                  <a:pt x="290286" y="174172"/>
                </a:cubicBezTo>
                <a:cubicBezTo>
                  <a:pt x="275772" y="179010"/>
                  <a:pt x="261586" y="184975"/>
                  <a:pt x="246743" y="188686"/>
                </a:cubicBezTo>
                <a:cubicBezTo>
                  <a:pt x="222810" y="194669"/>
                  <a:pt x="197972" y="196709"/>
                  <a:pt x="174172" y="203200"/>
                </a:cubicBezTo>
                <a:cubicBezTo>
                  <a:pt x="144651" y="211251"/>
                  <a:pt x="87086" y="232229"/>
                  <a:pt x="87086" y="232229"/>
                </a:cubicBezTo>
                <a:lnTo>
                  <a:pt x="58057" y="275772"/>
                </a:ln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9" name="Freeform 8"/>
          <p:cNvSpPr/>
          <p:nvPr/>
        </p:nvSpPr>
        <p:spPr bwMode="auto">
          <a:xfrm>
            <a:off x="3540608" y="4024084"/>
            <a:ext cx="1293523" cy="638628"/>
          </a:xfrm>
          <a:custGeom>
            <a:avLst/>
            <a:gdLst>
              <a:gd name="connsiteX0" fmla="*/ 275772 w 1293523"/>
              <a:gd name="connsiteY0" fmla="*/ 43543 h 638628"/>
              <a:gd name="connsiteX1" fmla="*/ 116115 w 1293523"/>
              <a:gd name="connsiteY1" fmla="*/ 43543 h 638628"/>
              <a:gd name="connsiteX2" fmla="*/ 72572 w 1293523"/>
              <a:gd name="connsiteY2" fmla="*/ 72571 h 638628"/>
              <a:gd name="connsiteX3" fmla="*/ 29029 w 1293523"/>
              <a:gd name="connsiteY3" fmla="*/ 87086 h 638628"/>
              <a:gd name="connsiteX4" fmla="*/ 0 w 1293523"/>
              <a:gd name="connsiteY4" fmla="*/ 130628 h 638628"/>
              <a:gd name="connsiteX5" fmla="*/ 116115 w 1293523"/>
              <a:gd name="connsiteY5" fmla="*/ 203200 h 638628"/>
              <a:gd name="connsiteX6" fmla="*/ 203200 w 1293523"/>
              <a:gd name="connsiteY6" fmla="*/ 261257 h 638628"/>
              <a:gd name="connsiteX7" fmla="*/ 246743 w 1293523"/>
              <a:gd name="connsiteY7" fmla="*/ 290286 h 638628"/>
              <a:gd name="connsiteX8" fmla="*/ 261258 w 1293523"/>
              <a:gd name="connsiteY8" fmla="*/ 333828 h 638628"/>
              <a:gd name="connsiteX9" fmla="*/ 130629 w 1293523"/>
              <a:gd name="connsiteY9" fmla="*/ 420914 h 638628"/>
              <a:gd name="connsiteX10" fmla="*/ 87086 w 1293523"/>
              <a:gd name="connsiteY10" fmla="*/ 449943 h 638628"/>
              <a:gd name="connsiteX11" fmla="*/ 43543 w 1293523"/>
              <a:gd name="connsiteY11" fmla="*/ 478971 h 638628"/>
              <a:gd name="connsiteX12" fmla="*/ 14515 w 1293523"/>
              <a:gd name="connsiteY12" fmla="*/ 522514 h 638628"/>
              <a:gd name="connsiteX13" fmla="*/ 29029 w 1293523"/>
              <a:gd name="connsiteY13" fmla="*/ 566057 h 638628"/>
              <a:gd name="connsiteX14" fmla="*/ 159658 w 1293523"/>
              <a:gd name="connsiteY14" fmla="*/ 638628 h 638628"/>
              <a:gd name="connsiteX15" fmla="*/ 275772 w 1293523"/>
              <a:gd name="connsiteY15" fmla="*/ 624114 h 638628"/>
              <a:gd name="connsiteX16" fmla="*/ 362858 w 1293523"/>
              <a:gd name="connsiteY16" fmla="*/ 595086 h 638628"/>
              <a:gd name="connsiteX17" fmla="*/ 899886 w 1293523"/>
              <a:gd name="connsiteY17" fmla="*/ 580571 h 638628"/>
              <a:gd name="connsiteX18" fmla="*/ 1117600 w 1293523"/>
              <a:gd name="connsiteY18" fmla="*/ 537028 h 638628"/>
              <a:gd name="connsiteX19" fmla="*/ 1175658 w 1293523"/>
              <a:gd name="connsiteY19" fmla="*/ 522514 h 638628"/>
              <a:gd name="connsiteX20" fmla="*/ 1262743 w 1293523"/>
              <a:gd name="connsiteY20" fmla="*/ 493486 h 638628"/>
              <a:gd name="connsiteX21" fmla="*/ 1277258 w 1293523"/>
              <a:gd name="connsiteY21" fmla="*/ 246743 h 638628"/>
              <a:gd name="connsiteX22" fmla="*/ 1219200 w 1293523"/>
              <a:gd name="connsiteY22" fmla="*/ 29028 h 638628"/>
              <a:gd name="connsiteX23" fmla="*/ 1175658 w 1293523"/>
              <a:gd name="connsiteY23" fmla="*/ 14514 h 638628"/>
              <a:gd name="connsiteX24" fmla="*/ 972458 w 1293523"/>
              <a:gd name="connsiteY24" fmla="*/ 29028 h 638628"/>
              <a:gd name="connsiteX25" fmla="*/ 899886 w 1293523"/>
              <a:gd name="connsiteY25" fmla="*/ 43543 h 638628"/>
              <a:gd name="connsiteX26" fmla="*/ 798286 w 1293523"/>
              <a:gd name="connsiteY26" fmla="*/ 58057 h 638628"/>
              <a:gd name="connsiteX27" fmla="*/ 754743 w 1293523"/>
              <a:gd name="connsiteY27" fmla="*/ 72571 h 638628"/>
              <a:gd name="connsiteX28" fmla="*/ 290286 w 1293523"/>
              <a:gd name="connsiteY28" fmla="*/ 43543 h 638628"/>
              <a:gd name="connsiteX29" fmla="*/ 203200 w 1293523"/>
              <a:gd name="connsiteY29" fmla="*/ 14514 h 638628"/>
              <a:gd name="connsiteX30" fmla="*/ 159658 w 1293523"/>
              <a:gd name="connsiteY30" fmla="*/ 0 h 638628"/>
              <a:gd name="connsiteX31" fmla="*/ 43543 w 1293523"/>
              <a:gd name="connsiteY31"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93523" h="638628">
                <a:moveTo>
                  <a:pt x="275772" y="43543"/>
                </a:moveTo>
                <a:cubicBezTo>
                  <a:pt x="203529" y="29094"/>
                  <a:pt x="192718" y="18009"/>
                  <a:pt x="116115" y="43543"/>
                </a:cubicBezTo>
                <a:cubicBezTo>
                  <a:pt x="99566" y="49059"/>
                  <a:pt x="88174" y="64770"/>
                  <a:pt x="72572" y="72571"/>
                </a:cubicBezTo>
                <a:cubicBezTo>
                  <a:pt x="58888" y="79413"/>
                  <a:pt x="43543" y="82248"/>
                  <a:pt x="29029" y="87086"/>
                </a:cubicBezTo>
                <a:cubicBezTo>
                  <a:pt x="19353" y="101600"/>
                  <a:pt x="0" y="113184"/>
                  <a:pt x="0" y="130628"/>
                </a:cubicBezTo>
                <a:cubicBezTo>
                  <a:pt x="0" y="188656"/>
                  <a:pt x="93173" y="187905"/>
                  <a:pt x="116115" y="203200"/>
                </a:cubicBezTo>
                <a:lnTo>
                  <a:pt x="203200" y="261257"/>
                </a:lnTo>
                <a:lnTo>
                  <a:pt x="246743" y="290286"/>
                </a:lnTo>
                <a:cubicBezTo>
                  <a:pt x="251581" y="304800"/>
                  <a:pt x="270150" y="321379"/>
                  <a:pt x="261258" y="333828"/>
                </a:cubicBezTo>
                <a:cubicBezTo>
                  <a:pt x="261254" y="333833"/>
                  <a:pt x="152403" y="406398"/>
                  <a:pt x="130629" y="420914"/>
                </a:cubicBezTo>
                <a:lnTo>
                  <a:pt x="87086" y="449943"/>
                </a:lnTo>
                <a:lnTo>
                  <a:pt x="43543" y="478971"/>
                </a:lnTo>
                <a:cubicBezTo>
                  <a:pt x="33867" y="493485"/>
                  <a:pt x="17383" y="505307"/>
                  <a:pt x="14515" y="522514"/>
                </a:cubicBezTo>
                <a:cubicBezTo>
                  <a:pt x="12000" y="537605"/>
                  <a:pt x="18211" y="555239"/>
                  <a:pt x="29029" y="566057"/>
                </a:cubicBezTo>
                <a:cubicBezTo>
                  <a:pt x="78937" y="615965"/>
                  <a:pt x="104903" y="620377"/>
                  <a:pt x="159658" y="638628"/>
                </a:cubicBezTo>
                <a:cubicBezTo>
                  <a:pt x="198363" y="633790"/>
                  <a:pt x="237632" y="632287"/>
                  <a:pt x="275772" y="624114"/>
                </a:cubicBezTo>
                <a:cubicBezTo>
                  <a:pt x="305692" y="617703"/>
                  <a:pt x="332270" y="595913"/>
                  <a:pt x="362858" y="595086"/>
                </a:cubicBezTo>
                <a:lnTo>
                  <a:pt x="899886" y="580571"/>
                </a:lnTo>
                <a:cubicBezTo>
                  <a:pt x="1171471" y="550396"/>
                  <a:pt x="911745" y="588490"/>
                  <a:pt x="1117600" y="537028"/>
                </a:cubicBezTo>
                <a:cubicBezTo>
                  <a:pt x="1136953" y="532190"/>
                  <a:pt x="1156551" y="528246"/>
                  <a:pt x="1175658" y="522514"/>
                </a:cubicBezTo>
                <a:cubicBezTo>
                  <a:pt x="1204966" y="513722"/>
                  <a:pt x="1262743" y="493486"/>
                  <a:pt x="1262743" y="493486"/>
                </a:cubicBezTo>
                <a:cubicBezTo>
                  <a:pt x="1309330" y="353725"/>
                  <a:pt x="1293390" y="440329"/>
                  <a:pt x="1277258" y="246743"/>
                </a:cubicBezTo>
                <a:cubicBezTo>
                  <a:pt x="1265060" y="100369"/>
                  <a:pt x="1314219" y="76538"/>
                  <a:pt x="1219200" y="29028"/>
                </a:cubicBezTo>
                <a:cubicBezTo>
                  <a:pt x="1205516" y="22186"/>
                  <a:pt x="1190172" y="19352"/>
                  <a:pt x="1175658" y="14514"/>
                </a:cubicBezTo>
                <a:cubicBezTo>
                  <a:pt x="1107925" y="19352"/>
                  <a:pt x="1039991" y="21919"/>
                  <a:pt x="972458" y="29028"/>
                </a:cubicBezTo>
                <a:cubicBezTo>
                  <a:pt x="947924" y="31611"/>
                  <a:pt x="924220" y="39487"/>
                  <a:pt x="899886" y="43543"/>
                </a:cubicBezTo>
                <a:cubicBezTo>
                  <a:pt x="866141" y="49167"/>
                  <a:pt x="832153" y="53219"/>
                  <a:pt x="798286" y="58057"/>
                </a:cubicBezTo>
                <a:cubicBezTo>
                  <a:pt x="783772" y="62895"/>
                  <a:pt x="770042" y="72571"/>
                  <a:pt x="754743" y="72571"/>
                </a:cubicBezTo>
                <a:cubicBezTo>
                  <a:pt x="496533" y="72571"/>
                  <a:pt x="478386" y="67055"/>
                  <a:pt x="290286" y="43543"/>
                </a:cubicBezTo>
                <a:lnTo>
                  <a:pt x="203200" y="14514"/>
                </a:lnTo>
                <a:cubicBezTo>
                  <a:pt x="188686" y="9676"/>
                  <a:pt x="174957" y="0"/>
                  <a:pt x="159658" y="0"/>
                </a:cubicBezTo>
                <a:lnTo>
                  <a:pt x="43543" y="0"/>
                </a:ln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5" name="Freeform 4"/>
          <p:cNvSpPr/>
          <p:nvPr/>
        </p:nvSpPr>
        <p:spPr bwMode="auto">
          <a:xfrm>
            <a:off x="3483429" y="4557486"/>
            <a:ext cx="1335314" cy="711200"/>
          </a:xfrm>
          <a:custGeom>
            <a:avLst/>
            <a:gdLst>
              <a:gd name="connsiteX0" fmla="*/ 246742 w 1335314"/>
              <a:gd name="connsiteY0" fmla="*/ 29028 h 711200"/>
              <a:gd name="connsiteX1" fmla="*/ 14514 w 1335314"/>
              <a:gd name="connsiteY1" fmla="*/ 87085 h 711200"/>
              <a:gd name="connsiteX2" fmla="*/ 0 w 1335314"/>
              <a:gd name="connsiteY2" fmla="*/ 130628 h 711200"/>
              <a:gd name="connsiteX3" fmla="*/ 87085 w 1335314"/>
              <a:gd name="connsiteY3" fmla="*/ 188685 h 711200"/>
              <a:gd name="connsiteX4" fmla="*/ 174171 w 1335314"/>
              <a:gd name="connsiteY4" fmla="*/ 232228 h 711200"/>
              <a:gd name="connsiteX5" fmla="*/ 304800 w 1335314"/>
              <a:gd name="connsiteY5" fmla="*/ 304800 h 711200"/>
              <a:gd name="connsiteX6" fmla="*/ 261257 w 1335314"/>
              <a:gd name="connsiteY6" fmla="*/ 333828 h 711200"/>
              <a:gd name="connsiteX7" fmla="*/ 217714 w 1335314"/>
              <a:gd name="connsiteY7" fmla="*/ 348343 h 711200"/>
              <a:gd name="connsiteX8" fmla="*/ 203200 w 1335314"/>
              <a:gd name="connsiteY8" fmla="*/ 391885 h 711200"/>
              <a:gd name="connsiteX9" fmla="*/ 116114 w 1335314"/>
              <a:gd name="connsiteY9" fmla="*/ 464457 h 711200"/>
              <a:gd name="connsiteX10" fmla="*/ 87085 w 1335314"/>
              <a:gd name="connsiteY10" fmla="*/ 508000 h 711200"/>
              <a:gd name="connsiteX11" fmla="*/ 145142 w 1335314"/>
              <a:gd name="connsiteY11" fmla="*/ 595085 h 711200"/>
              <a:gd name="connsiteX12" fmla="*/ 246742 w 1335314"/>
              <a:gd name="connsiteY12" fmla="*/ 624114 h 711200"/>
              <a:gd name="connsiteX13" fmla="*/ 420914 w 1335314"/>
              <a:gd name="connsiteY13" fmla="*/ 653143 h 711200"/>
              <a:gd name="connsiteX14" fmla="*/ 508000 w 1335314"/>
              <a:gd name="connsiteY14" fmla="*/ 667657 h 711200"/>
              <a:gd name="connsiteX15" fmla="*/ 609600 w 1335314"/>
              <a:gd name="connsiteY15" fmla="*/ 696685 h 711200"/>
              <a:gd name="connsiteX16" fmla="*/ 696685 w 1335314"/>
              <a:gd name="connsiteY16" fmla="*/ 711200 h 711200"/>
              <a:gd name="connsiteX17" fmla="*/ 1030514 w 1335314"/>
              <a:gd name="connsiteY17" fmla="*/ 667657 h 711200"/>
              <a:gd name="connsiteX18" fmla="*/ 1146628 w 1335314"/>
              <a:gd name="connsiteY18" fmla="*/ 624114 h 711200"/>
              <a:gd name="connsiteX19" fmla="*/ 1233714 w 1335314"/>
              <a:gd name="connsiteY19" fmla="*/ 595085 h 711200"/>
              <a:gd name="connsiteX20" fmla="*/ 1306285 w 1335314"/>
              <a:gd name="connsiteY20" fmla="*/ 508000 h 711200"/>
              <a:gd name="connsiteX21" fmla="*/ 1335314 w 1335314"/>
              <a:gd name="connsiteY21" fmla="*/ 420914 h 711200"/>
              <a:gd name="connsiteX22" fmla="*/ 1320800 w 1335314"/>
              <a:gd name="connsiteY22" fmla="*/ 319314 h 711200"/>
              <a:gd name="connsiteX23" fmla="*/ 1306285 w 1335314"/>
              <a:gd name="connsiteY23" fmla="*/ 188685 h 711200"/>
              <a:gd name="connsiteX24" fmla="*/ 1291771 w 1335314"/>
              <a:gd name="connsiteY24" fmla="*/ 101600 h 711200"/>
              <a:gd name="connsiteX25" fmla="*/ 1146628 w 1335314"/>
              <a:gd name="connsiteY25" fmla="*/ 58057 h 711200"/>
              <a:gd name="connsiteX26" fmla="*/ 1030514 w 1335314"/>
              <a:gd name="connsiteY26" fmla="*/ 43543 h 711200"/>
              <a:gd name="connsiteX27" fmla="*/ 856342 w 1335314"/>
              <a:gd name="connsiteY27" fmla="*/ 14514 h 711200"/>
              <a:gd name="connsiteX28" fmla="*/ 696685 w 1335314"/>
              <a:gd name="connsiteY28" fmla="*/ 0 h 711200"/>
              <a:gd name="connsiteX29" fmla="*/ 261257 w 1335314"/>
              <a:gd name="connsiteY29" fmla="*/ 14514 h 711200"/>
              <a:gd name="connsiteX30" fmla="*/ 159657 w 1335314"/>
              <a:gd name="connsiteY30" fmla="*/ 43543 h 711200"/>
              <a:gd name="connsiteX31" fmla="*/ 145142 w 1335314"/>
              <a:gd name="connsiteY31" fmla="*/ 43543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35314" h="711200">
                <a:moveTo>
                  <a:pt x="246742" y="29028"/>
                </a:moveTo>
                <a:cubicBezTo>
                  <a:pt x="132775" y="37795"/>
                  <a:pt x="71690" y="1321"/>
                  <a:pt x="14514" y="87085"/>
                </a:cubicBezTo>
                <a:cubicBezTo>
                  <a:pt x="6027" y="99815"/>
                  <a:pt x="4838" y="116114"/>
                  <a:pt x="0" y="130628"/>
                </a:cubicBezTo>
                <a:cubicBezTo>
                  <a:pt x="76520" y="156137"/>
                  <a:pt x="14604" y="128285"/>
                  <a:pt x="87085" y="188685"/>
                </a:cubicBezTo>
                <a:cubicBezTo>
                  <a:pt x="124602" y="219949"/>
                  <a:pt x="130529" y="217681"/>
                  <a:pt x="174171" y="232228"/>
                </a:cubicBezTo>
                <a:cubicBezTo>
                  <a:pt x="273987" y="298772"/>
                  <a:pt x="228159" y="279252"/>
                  <a:pt x="304800" y="304800"/>
                </a:cubicBezTo>
                <a:cubicBezTo>
                  <a:pt x="290286" y="314476"/>
                  <a:pt x="276859" y="326027"/>
                  <a:pt x="261257" y="333828"/>
                </a:cubicBezTo>
                <a:cubicBezTo>
                  <a:pt x="247573" y="340670"/>
                  <a:pt x="228532" y="337525"/>
                  <a:pt x="217714" y="348343"/>
                </a:cubicBezTo>
                <a:cubicBezTo>
                  <a:pt x="206896" y="359161"/>
                  <a:pt x="211686" y="379155"/>
                  <a:pt x="203200" y="391885"/>
                </a:cubicBezTo>
                <a:cubicBezTo>
                  <a:pt x="180849" y="425411"/>
                  <a:pt x="148244" y="443037"/>
                  <a:pt x="116114" y="464457"/>
                </a:cubicBezTo>
                <a:cubicBezTo>
                  <a:pt x="106438" y="478971"/>
                  <a:pt x="89552" y="490731"/>
                  <a:pt x="87085" y="508000"/>
                </a:cubicBezTo>
                <a:cubicBezTo>
                  <a:pt x="79866" y="558535"/>
                  <a:pt x="107708" y="576368"/>
                  <a:pt x="145142" y="595085"/>
                </a:cubicBezTo>
                <a:cubicBezTo>
                  <a:pt x="168347" y="606688"/>
                  <a:pt x="225034" y="617912"/>
                  <a:pt x="246742" y="624114"/>
                </a:cubicBezTo>
                <a:cubicBezTo>
                  <a:pt x="365870" y="658150"/>
                  <a:pt x="177655" y="620708"/>
                  <a:pt x="420914" y="653143"/>
                </a:cubicBezTo>
                <a:cubicBezTo>
                  <a:pt x="450085" y="657032"/>
                  <a:pt x="478971" y="662819"/>
                  <a:pt x="508000" y="667657"/>
                </a:cubicBezTo>
                <a:cubicBezTo>
                  <a:pt x="549505" y="681492"/>
                  <a:pt x="564032" y="687571"/>
                  <a:pt x="609600" y="696685"/>
                </a:cubicBezTo>
                <a:cubicBezTo>
                  <a:pt x="638457" y="702457"/>
                  <a:pt x="667657" y="706362"/>
                  <a:pt x="696685" y="711200"/>
                </a:cubicBezTo>
                <a:cubicBezTo>
                  <a:pt x="805870" y="704777"/>
                  <a:pt x="927698" y="719066"/>
                  <a:pt x="1030514" y="667657"/>
                </a:cubicBezTo>
                <a:cubicBezTo>
                  <a:pt x="1127849" y="618989"/>
                  <a:pt x="1047817" y="653757"/>
                  <a:pt x="1146628" y="624114"/>
                </a:cubicBezTo>
                <a:cubicBezTo>
                  <a:pt x="1175936" y="615321"/>
                  <a:pt x="1233714" y="595085"/>
                  <a:pt x="1233714" y="595085"/>
                </a:cubicBezTo>
                <a:cubicBezTo>
                  <a:pt x="1261061" y="567739"/>
                  <a:pt x="1290118" y="544376"/>
                  <a:pt x="1306285" y="508000"/>
                </a:cubicBezTo>
                <a:cubicBezTo>
                  <a:pt x="1318712" y="480038"/>
                  <a:pt x="1335314" y="420914"/>
                  <a:pt x="1335314" y="420914"/>
                </a:cubicBezTo>
                <a:cubicBezTo>
                  <a:pt x="1330476" y="387047"/>
                  <a:pt x="1325043" y="353260"/>
                  <a:pt x="1320800" y="319314"/>
                </a:cubicBezTo>
                <a:cubicBezTo>
                  <a:pt x="1315366" y="275841"/>
                  <a:pt x="1312075" y="232112"/>
                  <a:pt x="1306285" y="188685"/>
                </a:cubicBezTo>
                <a:cubicBezTo>
                  <a:pt x="1302396" y="159514"/>
                  <a:pt x="1311150" y="123747"/>
                  <a:pt x="1291771" y="101600"/>
                </a:cubicBezTo>
                <a:cubicBezTo>
                  <a:pt x="1285160" y="94045"/>
                  <a:pt x="1169570" y="61881"/>
                  <a:pt x="1146628" y="58057"/>
                </a:cubicBezTo>
                <a:cubicBezTo>
                  <a:pt x="1108153" y="51645"/>
                  <a:pt x="1069066" y="49474"/>
                  <a:pt x="1030514" y="43543"/>
                </a:cubicBezTo>
                <a:cubicBezTo>
                  <a:pt x="877284" y="19969"/>
                  <a:pt x="1047695" y="35775"/>
                  <a:pt x="856342" y="14514"/>
                </a:cubicBezTo>
                <a:cubicBezTo>
                  <a:pt x="803230" y="8613"/>
                  <a:pt x="749904" y="4838"/>
                  <a:pt x="696685" y="0"/>
                </a:cubicBezTo>
                <a:cubicBezTo>
                  <a:pt x="551542" y="4838"/>
                  <a:pt x="406230" y="5986"/>
                  <a:pt x="261257" y="14514"/>
                </a:cubicBezTo>
                <a:cubicBezTo>
                  <a:pt x="225749" y="16603"/>
                  <a:pt x="193446" y="35095"/>
                  <a:pt x="159657" y="43543"/>
                </a:cubicBezTo>
                <a:cubicBezTo>
                  <a:pt x="154963" y="44717"/>
                  <a:pt x="149980" y="43543"/>
                  <a:pt x="145142" y="43543"/>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7" name="Rectangle 6"/>
          <p:cNvSpPr/>
          <p:nvPr/>
        </p:nvSpPr>
        <p:spPr>
          <a:xfrm>
            <a:off x="4550229" y="2363726"/>
            <a:ext cx="503664" cy="584775"/>
          </a:xfrm>
          <a:prstGeom prst="rect">
            <a:avLst/>
          </a:prstGeom>
          <a:noFill/>
        </p:spPr>
        <p:txBody>
          <a:bodyPr wrap="none" lIns="91440" tIns="45720" rIns="91440" bIns="45720">
            <a:spAutoFit/>
          </a:bodyP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4583503" y="2937040"/>
            <a:ext cx="497251"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4593520" y="3558531"/>
            <a:ext cx="481222" cy="584775"/>
          </a:xfrm>
          <a:prstGeom prst="rect">
            <a:avLst/>
          </a:prstGeom>
          <a:noFill/>
        </p:spPr>
        <p:txBody>
          <a:bodyPr wrap="none" lIns="91440" tIns="45720" rIns="91440" bIns="45720">
            <a:spAutoFit/>
          </a:bodyPr>
          <a:lstStyle/>
          <a:p>
            <a:pPr algn="ct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4613747" y="4091874"/>
            <a:ext cx="526105"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4615562" y="4662712"/>
            <a:ext cx="465192"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ctangle 12"/>
          <p:cNvSpPr/>
          <p:nvPr/>
        </p:nvSpPr>
        <p:spPr>
          <a:xfrm>
            <a:off x="4632541" y="5170139"/>
            <a:ext cx="452368" cy="584775"/>
          </a:xfrm>
          <a:prstGeom prst="rect">
            <a:avLst/>
          </a:prstGeom>
          <a:noFill/>
        </p:spPr>
        <p:txBody>
          <a:bodyPr wrap="none" lIns="91440" tIns="45720" rIns="91440" bIns="45720">
            <a:spAutoFit/>
          </a:bodyPr>
          <a:lstStyle/>
          <a:p>
            <a:pPr algn="ct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4" name="Rectangle 13"/>
          <p:cNvSpPr/>
          <p:nvPr/>
        </p:nvSpPr>
        <p:spPr>
          <a:xfrm>
            <a:off x="7620000" y="1508427"/>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735044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52400" y="304800"/>
            <a:ext cx="8839200" cy="5821363"/>
          </a:xfrm>
        </p:spPr>
        <p:txBody>
          <a:bodyPr/>
          <a:lstStyle/>
          <a:p>
            <a:r>
              <a:rPr lang="en-US" dirty="0" smtClean="0"/>
              <a:t>Which is not correct of DNA?</a:t>
            </a:r>
            <a:endParaRPr lang="en-US" sz="2400" dirty="0"/>
          </a:p>
          <a:p>
            <a:pPr marL="457200" lvl="1" indent="0">
              <a:buNone/>
            </a:pPr>
            <a:r>
              <a:rPr lang="en-US" dirty="0" smtClean="0">
                <a:solidFill>
                  <a:srgbClr val="9933FF"/>
                </a:solidFill>
              </a:rPr>
              <a:t>A.) DNA is housed in the nucleus of Eukaryotic Cells.</a:t>
            </a:r>
          </a:p>
          <a:p>
            <a:pPr marL="457200" lvl="1" indent="0">
              <a:buNone/>
            </a:pPr>
            <a:r>
              <a:rPr lang="en-US" dirty="0" smtClean="0">
                <a:solidFill>
                  <a:srgbClr val="FF00FF"/>
                </a:solidFill>
              </a:rPr>
              <a:t>B.) DNA stands for Double Nucleus Amino acid.</a:t>
            </a:r>
            <a:endParaRPr lang="en-US" sz="2000" dirty="0">
              <a:solidFill>
                <a:srgbClr val="FF00FF"/>
              </a:solidFill>
            </a:endParaRPr>
          </a:p>
          <a:p>
            <a:pPr marL="457200" lvl="1" indent="0">
              <a:buNone/>
            </a:pPr>
            <a:r>
              <a:rPr lang="en-US" dirty="0" smtClean="0">
                <a:solidFill>
                  <a:srgbClr val="92D050"/>
                </a:solidFill>
              </a:rPr>
              <a:t>C.) The shape </a:t>
            </a:r>
            <a:r>
              <a:rPr lang="en-US" dirty="0">
                <a:solidFill>
                  <a:srgbClr val="92D050"/>
                </a:solidFill>
              </a:rPr>
              <a:t>is called </a:t>
            </a:r>
            <a:r>
              <a:rPr lang="en-US" dirty="0" smtClean="0">
                <a:solidFill>
                  <a:srgbClr val="92D050"/>
                </a:solidFill>
              </a:rPr>
              <a:t>the double helix.</a:t>
            </a:r>
            <a:endParaRPr lang="en-US" sz="2000" dirty="0">
              <a:solidFill>
                <a:srgbClr val="92D050"/>
              </a:solidFill>
            </a:endParaRPr>
          </a:p>
          <a:p>
            <a:pPr marL="457200" lvl="1" indent="0">
              <a:buNone/>
            </a:pPr>
            <a:r>
              <a:rPr lang="en-US" dirty="0" smtClean="0">
                <a:solidFill>
                  <a:srgbClr val="FF0000"/>
                </a:solidFill>
              </a:rPr>
              <a:t>D.) </a:t>
            </a:r>
            <a:r>
              <a:rPr lang="en-US" dirty="0" smtClean="0">
                <a:solidFill>
                  <a:schemeClr val="bg1"/>
                </a:solidFill>
              </a:rPr>
              <a:t>DNA </a:t>
            </a:r>
            <a:r>
              <a:rPr lang="en-US" dirty="0">
                <a:solidFill>
                  <a:schemeClr val="bg1"/>
                </a:solidFill>
              </a:rPr>
              <a:t>has the information for our cells to make proteins.  </a:t>
            </a:r>
            <a:endParaRPr lang="en-US" sz="2000" dirty="0">
              <a:solidFill>
                <a:schemeClr val="bg1"/>
              </a:solidFill>
            </a:endParaRPr>
          </a:p>
          <a:p>
            <a:pPr marL="457200" lvl="1" indent="0">
              <a:buNone/>
            </a:pPr>
            <a:r>
              <a:rPr lang="en-US" dirty="0" smtClean="0">
                <a:solidFill>
                  <a:srgbClr val="FF9900"/>
                </a:solidFill>
              </a:rPr>
              <a:t>E.) </a:t>
            </a:r>
            <a:r>
              <a:rPr lang="en-US" dirty="0" smtClean="0">
                <a:solidFill>
                  <a:schemeClr val="bg1"/>
                </a:solidFill>
              </a:rPr>
              <a:t>DNA </a:t>
            </a:r>
            <a:r>
              <a:rPr lang="en-US" dirty="0">
                <a:solidFill>
                  <a:schemeClr val="bg1"/>
                </a:solidFill>
              </a:rPr>
              <a:t>through transcription makes </a:t>
            </a:r>
            <a:r>
              <a:rPr lang="en-US" dirty="0" smtClean="0">
                <a:solidFill>
                  <a:schemeClr val="bg1"/>
                </a:solidFill>
              </a:rPr>
              <a:t>mRN</a:t>
            </a:r>
            <a:r>
              <a:rPr lang="en-US" dirty="0" smtClean="0">
                <a:solidFill>
                  <a:schemeClr val="bg1">
                    <a:lumMod val="95000"/>
                    <a:lumOff val="5000"/>
                  </a:schemeClr>
                </a:solidFill>
              </a:rPr>
              <a:t>A.</a:t>
            </a:r>
            <a:endParaRPr lang="en-US" sz="2000" dirty="0">
              <a:solidFill>
                <a:schemeClr val="bg1">
                  <a:lumMod val="95000"/>
                  <a:lumOff val="5000"/>
                </a:schemeClr>
              </a:solidFill>
            </a:endParaRPr>
          </a:p>
          <a:p>
            <a:endParaRPr lang="en-US" dirty="0" smtClean="0">
              <a:solidFill>
                <a:srgbClr val="FFFF66"/>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67200"/>
            <a:ext cx="91440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062322" y="2093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73202539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483" name="Rectangle 3"/>
          <p:cNvSpPr>
            <a:spLocks noGrp="1" noChangeArrowheads="1"/>
          </p:cNvSpPr>
          <p:nvPr>
            <p:ph type="body" idx="1"/>
          </p:nvPr>
        </p:nvSpPr>
        <p:spPr>
          <a:xfrm>
            <a:off x="457200" y="381000"/>
            <a:ext cx="8229600" cy="5749925"/>
          </a:xfrm>
        </p:spPr>
        <p:txBody>
          <a:bodyPr/>
          <a:lstStyle/>
          <a:p>
            <a:pPr eaLnBrk="1" hangingPunct="1">
              <a:defRPr/>
            </a:pPr>
            <a:r>
              <a:rPr lang="en-US" dirty="0" smtClean="0"/>
              <a:t>Name the corresponding base pair on the right.  Each one is worth 1 point.</a:t>
            </a:r>
          </a:p>
        </p:txBody>
      </p:sp>
      <p:pic>
        <p:nvPicPr>
          <p:cNvPr id="211971" name="Picture 5" descr="d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00199"/>
            <a:ext cx="8458200" cy="4876801"/>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0905"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6" name="Freeform 5"/>
          <p:cNvSpPr/>
          <p:nvPr/>
        </p:nvSpPr>
        <p:spPr bwMode="auto">
          <a:xfrm>
            <a:off x="3062514" y="5029200"/>
            <a:ext cx="1756229" cy="725714"/>
          </a:xfrm>
          <a:custGeom>
            <a:avLst/>
            <a:gdLst>
              <a:gd name="connsiteX0" fmla="*/ 391886 w 1756229"/>
              <a:gd name="connsiteY0" fmla="*/ 43543 h 725714"/>
              <a:gd name="connsiteX1" fmla="*/ 275772 w 1756229"/>
              <a:gd name="connsiteY1" fmla="*/ 145143 h 725714"/>
              <a:gd name="connsiteX2" fmla="*/ 217715 w 1756229"/>
              <a:gd name="connsiteY2" fmla="*/ 159657 h 725714"/>
              <a:gd name="connsiteX3" fmla="*/ 174172 w 1756229"/>
              <a:gd name="connsiteY3" fmla="*/ 174172 h 725714"/>
              <a:gd name="connsiteX4" fmla="*/ 130629 w 1756229"/>
              <a:gd name="connsiteY4" fmla="*/ 217714 h 725714"/>
              <a:gd name="connsiteX5" fmla="*/ 43543 w 1756229"/>
              <a:gd name="connsiteY5" fmla="*/ 246743 h 725714"/>
              <a:gd name="connsiteX6" fmla="*/ 0 w 1756229"/>
              <a:gd name="connsiteY6" fmla="*/ 333829 h 725714"/>
              <a:gd name="connsiteX7" fmla="*/ 14515 w 1756229"/>
              <a:gd name="connsiteY7" fmla="*/ 406400 h 725714"/>
              <a:gd name="connsiteX8" fmla="*/ 58057 w 1756229"/>
              <a:gd name="connsiteY8" fmla="*/ 493486 h 725714"/>
              <a:gd name="connsiteX9" fmla="*/ 101600 w 1756229"/>
              <a:gd name="connsiteY9" fmla="*/ 537029 h 725714"/>
              <a:gd name="connsiteX10" fmla="*/ 145143 w 1756229"/>
              <a:gd name="connsiteY10" fmla="*/ 551543 h 725714"/>
              <a:gd name="connsiteX11" fmla="*/ 188686 w 1756229"/>
              <a:gd name="connsiteY11" fmla="*/ 580572 h 725714"/>
              <a:gd name="connsiteX12" fmla="*/ 232229 w 1756229"/>
              <a:gd name="connsiteY12" fmla="*/ 624114 h 725714"/>
              <a:gd name="connsiteX13" fmla="*/ 275772 w 1756229"/>
              <a:gd name="connsiteY13" fmla="*/ 638629 h 725714"/>
              <a:gd name="connsiteX14" fmla="*/ 391886 w 1756229"/>
              <a:gd name="connsiteY14" fmla="*/ 711200 h 725714"/>
              <a:gd name="connsiteX15" fmla="*/ 435429 w 1756229"/>
              <a:gd name="connsiteY15" fmla="*/ 725714 h 725714"/>
              <a:gd name="connsiteX16" fmla="*/ 783772 w 1756229"/>
              <a:gd name="connsiteY16" fmla="*/ 682172 h 725714"/>
              <a:gd name="connsiteX17" fmla="*/ 1698172 w 1756229"/>
              <a:gd name="connsiteY17" fmla="*/ 682172 h 725714"/>
              <a:gd name="connsiteX18" fmla="*/ 1712686 w 1756229"/>
              <a:gd name="connsiteY18" fmla="*/ 638629 h 725714"/>
              <a:gd name="connsiteX19" fmla="*/ 1727200 w 1756229"/>
              <a:gd name="connsiteY19" fmla="*/ 464457 h 725714"/>
              <a:gd name="connsiteX20" fmla="*/ 1756229 w 1756229"/>
              <a:gd name="connsiteY20" fmla="*/ 377372 h 725714"/>
              <a:gd name="connsiteX21" fmla="*/ 1741715 w 1756229"/>
              <a:gd name="connsiteY21" fmla="*/ 232229 h 725714"/>
              <a:gd name="connsiteX22" fmla="*/ 1698172 w 1756229"/>
              <a:gd name="connsiteY22" fmla="*/ 188686 h 725714"/>
              <a:gd name="connsiteX23" fmla="*/ 1625600 w 1756229"/>
              <a:gd name="connsiteY23" fmla="*/ 130629 h 725714"/>
              <a:gd name="connsiteX24" fmla="*/ 1538515 w 1756229"/>
              <a:gd name="connsiteY24" fmla="*/ 72572 h 725714"/>
              <a:gd name="connsiteX25" fmla="*/ 1335315 w 1756229"/>
              <a:gd name="connsiteY25" fmla="*/ 14514 h 725714"/>
              <a:gd name="connsiteX26" fmla="*/ 1074057 w 1756229"/>
              <a:gd name="connsiteY26" fmla="*/ 0 h 725714"/>
              <a:gd name="connsiteX27" fmla="*/ 769257 w 1756229"/>
              <a:gd name="connsiteY27" fmla="*/ 14514 h 725714"/>
              <a:gd name="connsiteX28" fmla="*/ 725715 w 1756229"/>
              <a:gd name="connsiteY28" fmla="*/ 29029 h 725714"/>
              <a:gd name="connsiteX29" fmla="*/ 624115 w 1756229"/>
              <a:gd name="connsiteY29" fmla="*/ 58057 h 725714"/>
              <a:gd name="connsiteX30" fmla="*/ 493486 w 1756229"/>
              <a:gd name="connsiteY30" fmla="*/ 116114 h 725714"/>
              <a:gd name="connsiteX31" fmla="*/ 406400 w 1756229"/>
              <a:gd name="connsiteY31" fmla="*/ 145143 h 725714"/>
              <a:gd name="connsiteX32" fmla="*/ 290286 w 1756229"/>
              <a:gd name="connsiteY32" fmla="*/ 174172 h 725714"/>
              <a:gd name="connsiteX33" fmla="*/ 246743 w 1756229"/>
              <a:gd name="connsiteY33" fmla="*/ 188686 h 725714"/>
              <a:gd name="connsiteX34" fmla="*/ 174172 w 1756229"/>
              <a:gd name="connsiteY34" fmla="*/ 203200 h 725714"/>
              <a:gd name="connsiteX35" fmla="*/ 87086 w 1756229"/>
              <a:gd name="connsiteY35" fmla="*/ 232229 h 725714"/>
              <a:gd name="connsiteX36" fmla="*/ 58057 w 1756229"/>
              <a:gd name="connsiteY36" fmla="*/ 275772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56229" h="725714">
                <a:moveTo>
                  <a:pt x="391886" y="43543"/>
                </a:moveTo>
                <a:cubicBezTo>
                  <a:pt x="365822" y="69607"/>
                  <a:pt x="317776" y="127141"/>
                  <a:pt x="275772" y="145143"/>
                </a:cubicBezTo>
                <a:cubicBezTo>
                  <a:pt x="257437" y="153001"/>
                  <a:pt x="236895" y="154177"/>
                  <a:pt x="217715" y="159657"/>
                </a:cubicBezTo>
                <a:cubicBezTo>
                  <a:pt x="203004" y="163860"/>
                  <a:pt x="188686" y="169334"/>
                  <a:pt x="174172" y="174172"/>
                </a:cubicBezTo>
                <a:cubicBezTo>
                  <a:pt x="159658" y="188686"/>
                  <a:pt x="148572" y="207746"/>
                  <a:pt x="130629" y="217714"/>
                </a:cubicBezTo>
                <a:cubicBezTo>
                  <a:pt x="103881" y="232574"/>
                  <a:pt x="43543" y="246743"/>
                  <a:pt x="43543" y="246743"/>
                </a:cubicBezTo>
                <a:cubicBezTo>
                  <a:pt x="28868" y="268757"/>
                  <a:pt x="0" y="303785"/>
                  <a:pt x="0" y="333829"/>
                </a:cubicBezTo>
                <a:cubicBezTo>
                  <a:pt x="0" y="358498"/>
                  <a:pt x="8532" y="382467"/>
                  <a:pt x="14515" y="406400"/>
                </a:cubicBezTo>
                <a:cubicBezTo>
                  <a:pt x="23867" y="443806"/>
                  <a:pt x="32718" y="463079"/>
                  <a:pt x="58057" y="493486"/>
                </a:cubicBezTo>
                <a:cubicBezTo>
                  <a:pt x="71198" y="509255"/>
                  <a:pt x="84521" y="525643"/>
                  <a:pt x="101600" y="537029"/>
                </a:cubicBezTo>
                <a:cubicBezTo>
                  <a:pt x="114330" y="545516"/>
                  <a:pt x="130629" y="546705"/>
                  <a:pt x="145143" y="551543"/>
                </a:cubicBezTo>
                <a:cubicBezTo>
                  <a:pt x="159657" y="561219"/>
                  <a:pt x="175285" y="569405"/>
                  <a:pt x="188686" y="580572"/>
                </a:cubicBezTo>
                <a:cubicBezTo>
                  <a:pt x="204455" y="593712"/>
                  <a:pt x="215150" y="612728"/>
                  <a:pt x="232229" y="624114"/>
                </a:cubicBezTo>
                <a:cubicBezTo>
                  <a:pt x="244959" y="632601"/>
                  <a:pt x="261258" y="633791"/>
                  <a:pt x="275772" y="638629"/>
                </a:cubicBezTo>
                <a:cubicBezTo>
                  <a:pt x="321773" y="707632"/>
                  <a:pt x="288251" y="676656"/>
                  <a:pt x="391886" y="711200"/>
                </a:cubicBezTo>
                <a:lnTo>
                  <a:pt x="435429" y="725714"/>
                </a:lnTo>
                <a:cubicBezTo>
                  <a:pt x="745564" y="694701"/>
                  <a:pt x="631374" y="720271"/>
                  <a:pt x="783772" y="682172"/>
                </a:cubicBezTo>
                <a:cubicBezTo>
                  <a:pt x="1027692" y="689794"/>
                  <a:pt x="1452371" y="712897"/>
                  <a:pt x="1698172" y="682172"/>
                </a:cubicBezTo>
                <a:cubicBezTo>
                  <a:pt x="1713353" y="680274"/>
                  <a:pt x="1707848" y="653143"/>
                  <a:pt x="1712686" y="638629"/>
                </a:cubicBezTo>
                <a:cubicBezTo>
                  <a:pt x="1717524" y="580572"/>
                  <a:pt x="1717622" y="521923"/>
                  <a:pt x="1727200" y="464457"/>
                </a:cubicBezTo>
                <a:cubicBezTo>
                  <a:pt x="1732230" y="434275"/>
                  <a:pt x="1756229" y="377372"/>
                  <a:pt x="1756229" y="377372"/>
                </a:cubicBezTo>
                <a:cubicBezTo>
                  <a:pt x="1751391" y="328991"/>
                  <a:pt x="1756014" y="278701"/>
                  <a:pt x="1741715" y="232229"/>
                </a:cubicBezTo>
                <a:cubicBezTo>
                  <a:pt x="1735679" y="212610"/>
                  <a:pt x="1711313" y="204455"/>
                  <a:pt x="1698172" y="188686"/>
                </a:cubicBezTo>
                <a:cubicBezTo>
                  <a:pt x="1647671" y="128085"/>
                  <a:pt x="1697081" y="154455"/>
                  <a:pt x="1625600" y="130629"/>
                </a:cubicBezTo>
                <a:cubicBezTo>
                  <a:pt x="1596572" y="111277"/>
                  <a:pt x="1571612" y="83605"/>
                  <a:pt x="1538515" y="72572"/>
                </a:cubicBezTo>
                <a:cubicBezTo>
                  <a:pt x="1491858" y="57019"/>
                  <a:pt x="1379054" y="16944"/>
                  <a:pt x="1335315" y="14514"/>
                </a:cubicBezTo>
                <a:lnTo>
                  <a:pt x="1074057" y="0"/>
                </a:lnTo>
                <a:cubicBezTo>
                  <a:pt x="972457" y="4838"/>
                  <a:pt x="870621" y="6067"/>
                  <a:pt x="769257" y="14514"/>
                </a:cubicBezTo>
                <a:cubicBezTo>
                  <a:pt x="754011" y="15785"/>
                  <a:pt x="740426" y="24826"/>
                  <a:pt x="725715" y="29029"/>
                </a:cubicBezTo>
                <a:cubicBezTo>
                  <a:pt x="598115" y="65487"/>
                  <a:pt x="728533" y="23251"/>
                  <a:pt x="624115" y="58057"/>
                </a:cubicBezTo>
                <a:cubicBezTo>
                  <a:pt x="555111" y="104060"/>
                  <a:pt x="597123" y="81568"/>
                  <a:pt x="493486" y="116114"/>
                </a:cubicBezTo>
                <a:lnTo>
                  <a:pt x="406400" y="145143"/>
                </a:lnTo>
                <a:cubicBezTo>
                  <a:pt x="367695" y="154819"/>
                  <a:pt x="328135" y="161556"/>
                  <a:pt x="290286" y="174172"/>
                </a:cubicBezTo>
                <a:cubicBezTo>
                  <a:pt x="275772" y="179010"/>
                  <a:pt x="261586" y="184975"/>
                  <a:pt x="246743" y="188686"/>
                </a:cubicBezTo>
                <a:cubicBezTo>
                  <a:pt x="222810" y="194669"/>
                  <a:pt x="197972" y="196709"/>
                  <a:pt x="174172" y="203200"/>
                </a:cubicBezTo>
                <a:cubicBezTo>
                  <a:pt x="144651" y="211251"/>
                  <a:pt x="87086" y="232229"/>
                  <a:pt x="87086" y="232229"/>
                </a:cubicBezTo>
                <a:lnTo>
                  <a:pt x="58057" y="275772"/>
                </a:ln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5" name="Freeform 4"/>
          <p:cNvSpPr/>
          <p:nvPr/>
        </p:nvSpPr>
        <p:spPr bwMode="auto">
          <a:xfrm>
            <a:off x="3483429" y="4557486"/>
            <a:ext cx="1335314" cy="711200"/>
          </a:xfrm>
          <a:custGeom>
            <a:avLst/>
            <a:gdLst>
              <a:gd name="connsiteX0" fmla="*/ 246742 w 1335314"/>
              <a:gd name="connsiteY0" fmla="*/ 29028 h 711200"/>
              <a:gd name="connsiteX1" fmla="*/ 14514 w 1335314"/>
              <a:gd name="connsiteY1" fmla="*/ 87085 h 711200"/>
              <a:gd name="connsiteX2" fmla="*/ 0 w 1335314"/>
              <a:gd name="connsiteY2" fmla="*/ 130628 h 711200"/>
              <a:gd name="connsiteX3" fmla="*/ 87085 w 1335314"/>
              <a:gd name="connsiteY3" fmla="*/ 188685 h 711200"/>
              <a:gd name="connsiteX4" fmla="*/ 174171 w 1335314"/>
              <a:gd name="connsiteY4" fmla="*/ 232228 h 711200"/>
              <a:gd name="connsiteX5" fmla="*/ 304800 w 1335314"/>
              <a:gd name="connsiteY5" fmla="*/ 304800 h 711200"/>
              <a:gd name="connsiteX6" fmla="*/ 261257 w 1335314"/>
              <a:gd name="connsiteY6" fmla="*/ 333828 h 711200"/>
              <a:gd name="connsiteX7" fmla="*/ 217714 w 1335314"/>
              <a:gd name="connsiteY7" fmla="*/ 348343 h 711200"/>
              <a:gd name="connsiteX8" fmla="*/ 203200 w 1335314"/>
              <a:gd name="connsiteY8" fmla="*/ 391885 h 711200"/>
              <a:gd name="connsiteX9" fmla="*/ 116114 w 1335314"/>
              <a:gd name="connsiteY9" fmla="*/ 464457 h 711200"/>
              <a:gd name="connsiteX10" fmla="*/ 87085 w 1335314"/>
              <a:gd name="connsiteY10" fmla="*/ 508000 h 711200"/>
              <a:gd name="connsiteX11" fmla="*/ 145142 w 1335314"/>
              <a:gd name="connsiteY11" fmla="*/ 595085 h 711200"/>
              <a:gd name="connsiteX12" fmla="*/ 246742 w 1335314"/>
              <a:gd name="connsiteY12" fmla="*/ 624114 h 711200"/>
              <a:gd name="connsiteX13" fmla="*/ 420914 w 1335314"/>
              <a:gd name="connsiteY13" fmla="*/ 653143 h 711200"/>
              <a:gd name="connsiteX14" fmla="*/ 508000 w 1335314"/>
              <a:gd name="connsiteY14" fmla="*/ 667657 h 711200"/>
              <a:gd name="connsiteX15" fmla="*/ 609600 w 1335314"/>
              <a:gd name="connsiteY15" fmla="*/ 696685 h 711200"/>
              <a:gd name="connsiteX16" fmla="*/ 696685 w 1335314"/>
              <a:gd name="connsiteY16" fmla="*/ 711200 h 711200"/>
              <a:gd name="connsiteX17" fmla="*/ 1030514 w 1335314"/>
              <a:gd name="connsiteY17" fmla="*/ 667657 h 711200"/>
              <a:gd name="connsiteX18" fmla="*/ 1146628 w 1335314"/>
              <a:gd name="connsiteY18" fmla="*/ 624114 h 711200"/>
              <a:gd name="connsiteX19" fmla="*/ 1233714 w 1335314"/>
              <a:gd name="connsiteY19" fmla="*/ 595085 h 711200"/>
              <a:gd name="connsiteX20" fmla="*/ 1306285 w 1335314"/>
              <a:gd name="connsiteY20" fmla="*/ 508000 h 711200"/>
              <a:gd name="connsiteX21" fmla="*/ 1335314 w 1335314"/>
              <a:gd name="connsiteY21" fmla="*/ 420914 h 711200"/>
              <a:gd name="connsiteX22" fmla="*/ 1320800 w 1335314"/>
              <a:gd name="connsiteY22" fmla="*/ 319314 h 711200"/>
              <a:gd name="connsiteX23" fmla="*/ 1306285 w 1335314"/>
              <a:gd name="connsiteY23" fmla="*/ 188685 h 711200"/>
              <a:gd name="connsiteX24" fmla="*/ 1291771 w 1335314"/>
              <a:gd name="connsiteY24" fmla="*/ 101600 h 711200"/>
              <a:gd name="connsiteX25" fmla="*/ 1146628 w 1335314"/>
              <a:gd name="connsiteY25" fmla="*/ 58057 h 711200"/>
              <a:gd name="connsiteX26" fmla="*/ 1030514 w 1335314"/>
              <a:gd name="connsiteY26" fmla="*/ 43543 h 711200"/>
              <a:gd name="connsiteX27" fmla="*/ 856342 w 1335314"/>
              <a:gd name="connsiteY27" fmla="*/ 14514 h 711200"/>
              <a:gd name="connsiteX28" fmla="*/ 696685 w 1335314"/>
              <a:gd name="connsiteY28" fmla="*/ 0 h 711200"/>
              <a:gd name="connsiteX29" fmla="*/ 261257 w 1335314"/>
              <a:gd name="connsiteY29" fmla="*/ 14514 h 711200"/>
              <a:gd name="connsiteX30" fmla="*/ 159657 w 1335314"/>
              <a:gd name="connsiteY30" fmla="*/ 43543 h 711200"/>
              <a:gd name="connsiteX31" fmla="*/ 145142 w 1335314"/>
              <a:gd name="connsiteY31" fmla="*/ 43543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35314" h="711200">
                <a:moveTo>
                  <a:pt x="246742" y="29028"/>
                </a:moveTo>
                <a:cubicBezTo>
                  <a:pt x="132775" y="37795"/>
                  <a:pt x="71690" y="1321"/>
                  <a:pt x="14514" y="87085"/>
                </a:cubicBezTo>
                <a:cubicBezTo>
                  <a:pt x="6027" y="99815"/>
                  <a:pt x="4838" y="116114"/>
                  <a:pt x="0" y="130628"/>
                </a:cubicBezTo>
                <a:cubicBezTo>
                  <a:pt x="76520" y="156137"/>
                  <a:pt x="14604" y="128285"/>
                  <a:pt x="87085" y="188685"/>
                </a:cubicBezTo>
                <a:cubicBezTo>
                  <a:pt x="124602" y="219949"/>
                  <a:pt x="130529" y="217681"/>
                  <a:pt x="174171" y="232228"/>
                </a:cubicBezTo>
                <a:cubicBezTo>
                  <a:pt x="273987" y="298772"/>
                  <a:pt x="228159" y="279252"/>
                  <a:pt x="304800" y="304800"/>
                </a:cubicBezTo>
                <a:cubicBezTo>
                  <a:pt x="290286" y="314476"/>
                  <a:pt x="276859" y="326027"/>
                  <a:pt x="261257" y="333828"/>
                </a:cubicBezTo>
                <a:cubicBezTo>
                  <a:pt x="247573" y="340670"/>
                  <a:pt x="228532" y="337525"/>
                  <a:pt x="217714" y="348343"/>
                </a:cubicBezTo>
                <a:cubicBezTo>
                  <a:pt x="206896" y="359161"/>
                  <a:pt x="211686" y="379155"/>
                  <a:pt x="203200" y="391885"/>
                </a:cubicBezTo>
                <a:cubicBezTo>
                  <a:pt x="180849" y="425411"/>
                  <a:pt x="148244" y="443037"/>
                  <a:pt x="116114" y="464457"/>
                </a:cubicBezTo>
                <a:cubicBezTo>
                  <a:pt x="106438" y="478971"/>
                  <a:pt x="89552" y="490731"/>
                  <a:pt x="87085" y="508000"/>
                </a:cubicBezTo>
                <a:cubicBezTo>
                  <a:pt x="79866" y="558535"/>
                  <a:pt x="107708" y="576368"/>
                  <a:pt x="145142" y="595085"/>
                </a:cubicBezTo>
                <a:cubicBezTo>
                  <a:pt x="168347" y="606688"/>
                  <a:pt x="225034" y="617912"/>
                  <a:pt x="246742" y="624114"/>
                </a:cubicBezTo>
                <a:cubicBezTo>
                  <a:pt x="365870" y="658150"/>
                  <a:pt x="177655" y="620708"/>
                  <a:pt x="420914" y="653143"/>
                </a:cubicBezTo>
                <a:cubicBezTo>
                  <a:pt x="450085" y="657032"/>
                  <a:pt x="478971" y="662819"/>
                  <a:pt x="508000" y="667657"/>
                </a:cubicBezTo>
                <a:cubicBezTo>
                  <a:pt x="549505" y="681492"/>
                  <a:pt x="564032" y="687571"/>
                  <a:pt x="609600" y="696685"/>
                </a:cubicBezTo>
                <a:cubicBezTo>
                  <a:pt x="638457" y="702457"/>
                  <a:pt x="667657" y="706362"/>
                  <a:pt x="696685" y="711200"/>
                </a:cubicBezTo>
                <a:cubicBezTo>
                  <a:pt x="805870" y="704777"/>
                  <a:pt x="927698" y="719066"/>
                  <a:pt x="1030514" y="667657"/>
                </a:cubicBezTo>
                <a:cubicBezTo>
                  <a:pt x="1127849" y="618989"/>
                  <a:pt x="1047817" y="653757"/>
                  <a:pt x="1146628" y="624114"/>
                </a:cubicBezTo>
                <a:cubicBezTo>
                  <a:pt x="1175936" y="615321"/>
                  <a:pt x="1233714" y="595085"/>
                  <a:pt x="1233714" y="595085"/>
                </a:cubicBezTo>
                <a:cubicBezTo>
                  <a:pt x="1261061" y="567739"/>
                  <a:pt x="1290118" y="544376"/>
                  <a:pt x="1306285" y="508000"/>
                </a:cubicBezTo>
                <a:cubicBezTo>
                  <a:pt x="1318712" y="480038"/>
                  <a:pt x="1335314" y="420914"/>
                  <a:pt x="1335314" y="420914"/>
                </a:cubicBezTo>
                <a:cubicBezTo>
                  <a:pt x="1330476" y="387047"/>
                  <a:pt x="1325043" y="353260"/>
                  <a:pt x="1320800" y="319314"/>
                </a:cubicBezTo>
                <a:cubicBezTo>
                  <a:pt x="1315366" y="275841"/>
                  <a:pt x="1312075" y="232112"/>
                  <a:pt x="1306285" y="188685"/>
                </a:cubicBezTo>
                <a:cubicBezTo>
                  <a:pt x="1302396" y="159514"/>
                  <a:pt x="1311150" y="123747"/>
                  <a:pt x="1291771" y="101600"/>
                </a:cubicBezTo>
                <a:cubicBezTo>
                  <a:pt x="1285160" y="94045"/>
                  <a:pt x="1169570" y="61881"/>
                  <a:pt x="1146628" y="58057"/>
                </a:cubicBezTo>
                <a:cubicBezTo>
                  <a:pt x="1108153" y="51645"/>
                  <a:pt x="1069066" y="49474"/>
                  <a:pt x="1030514" y="43543"/>
                </a:cubicBezTo>
                <a:cubicBezTo>
                  <a:pt x="877284" y="19969"/>
                  <a:pt x="1047695" y="35775"/>
                  <a:pt x="856342" y="14514"/>
                </a:cubicBezTo>
                <a:cubicBezTo>
                  <a:pt x="803230" y="8613"/>
                  <a:pt x="749904" y="4838"/>
                  <a:pt x="696685" y="0"/>
                </a:cubicBezTo>
                <a:cubicBezTo>
                  <a:pt x="551542" y="4838"/>
                  <a:pt x="406230" y="5986"/>
                  <a:pt x="261257" y="14514"/>
                </a:cubicBezTo>
                <a:cubicBezTo>
                  <a:pt x="225749" y="16603"/>
                  <a:pt x="193446" y="35095"/>
                  <a:pt x="159657" y="43543"/>
                </a:cubicBezTo>
                <a:cubicBezTo>
                  <a:pt x="154963" y="44717"/>
                  <a:pt x="149980" y="43543"/>
                  <a:pt x="145142" y="43543"/>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7" name="Rectangle 6"/>
          <p:cNvSpPr/>
          <p:nvPr/>
        </p:nvSpPr>
        <p:spPr>
          <a:xfrm>
            <a:off x="4550229" y="2363726"/>
            <a:ext cx="503664" cy="584775"/>
          </a:xfrm>
          <a:prstGeom prst="rect">
            <a:avLst/>
          </a:prstGeom>
          <a:noFill/>
        </p:spPr>
        <p:txBody>
          <a:bodyPr wrap="none" lIns="91440" tIns="45720" rIns="91440" bIns="45720">
            <a:spAutoFit/>
          </a:bodyP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4583503" y="2937040"/>
            <a:ext cx="497251"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4593520" y="3558531"/>
            <a:ext cx="481222" cy="584775"/>
          </a:xfrm>
          <a:prstGeom prst="rect">
            <a:avLst/>
          </a:prstGeom>
          <a:noFill/>
        </p:spPr>
        <p:txBody>
          <a:bodyPr wrap="none" lIns="91440" tIns="45720" rIns="91440" bIns="45720">
            <a:spAutoFit/>
          </a:bodyPr>
          <a:lstStyle/>
          <a:p>
            <a:pPr algn="ct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4613747" y="4091874"/>
            <a:ext cx="526105"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4615562" y="4662712"/>
            <a:ext cx="465192"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ctangle 12"/>
          <p:cNvSpPr/>
          <p:nvPr/>
        </p:nvSpPr>
        <p:spPr>
          <a:xfrm>
            <a:off x="4632541" y="5170139"/>
            <a:ext cx="452368" cy="584775"/>
          </a:xfrm>
          <a:prstGeom prst="rect">
            <a:avLst/>
          </a:prstGeom>
          <a:noFill/>
        </p:spPr>
        <p:txBody>
          <a:bodyPr wrap="none" lIns="91440" tIns="45720" rIns="91440" bIns="45720">
            <a:spAutoFit/>
          </a:bodyPr>
          <a:lstStyle/>
          <a:p>
            <a:pPr algn="ct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4" name="Rectangle 13"/>
          <p:cNvSpPr/>
          <p:nvPr/>
        </p:nvSpPr>
        <p:spPr>
          <a:xfrm>
            <a:off x="7620000" y="1508427"/>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73478465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483" name="Rectangle 3"/>
          <p:cNvSpPr>
            <a:spLocks noGrp="1" noChangeArrowheads="1"/>
          </p:cNvSpPr>
          <p:nvPr>
            <p:ph type="body" idx="1"/>
          </p:nvPr>
        </p:nvSpPr>
        <p:spPr>
          <a:xfrm>
            <a:off x="457200" y="381000"/>
            <a:ext cx="8229600" cy="5749925"/>
          </a:xfrm>
        </p:spPr>
        <p:txBody>
          <a:bodyPr/>
          <a:lstStyle/>
          <a:p>
            <a:pPr eaLnBrk="1" hangingPunct="1">
              <a:defRPr/>
            </a:pPr>
            <a:r>
              <a:rPr lang="en-US" dirty="0" smtClean="0"/>
              <a:t>Name the corresponding base pair on the right.  Each one is worth 1 point.</a:t>
            </a:r>
          </a:p>
        </p:txBody>
      </p:sp>
      <p:pic>
        <p:nvPicPr>
          <p:cNvPr id="211971" name="Picture 5" descr="d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00199"/>
            <a:ext cx="8458200" cy="4876801"/>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0905"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6" name="Freeform 5"/>
          <p:cNvSpPr/>
          <p:nvPr/>
        </p:nvSpPr>
        <p:spPr bwMode="auto">
          <a:xfrm>
            <a:off x="3062514" y="5029200"/>
            <a:ext cx="1756229" cy="725714"/>
          </a:xfrm>
          <a:custGeom>
            <a:avLst/>
            <a:gdLst>
              <a:gd name="connsiteX0" fmla="*/ 391886 w 1756229"/>
              <a:gd name="connsiteY0" fmla="*/ 43543 h 725714"/>
              <a:gd name="connsiteX1" fmla="*/ 275772 w 1756229"/>
              <a:gd name="connsiteY1" fmla="*/ 145143 h 725714"/>
              <a:gd name="connsiteX2" fmla="*/ 217715 w 1756229"/>
              <a:gd name="connsiteY2" fmla="*/ 159657 h 725714"/>
              <a:gd name="connsiteX3" fmla="*/ 174172 w 1756229"/>
              <a:gd name="connsiteY3" fmla="*/ 174172 h 725714"/>
              <a:gd name="connsiteX4" fmla="*/ 130629 w 1756229"/>
              <a:gd name="connsiteY4" fmla="*/ 217714 h 725714"/>
              <a:gd name="connsiteX5" fmla="*/ 43543 w 1756229"/>
              <a:gd name="connsiteY5" fmla="*/ 246743 h 725714"/>
              <a:gd name="connsiteX6" fmla="*/ 0 w 1756229"/>
              <a:gd name="connsiteY6" fmla="*/ 333829 h 725714"/>
              <a:gd name="connsiteX7" fmla="*/ 14515 w 1756229"/>
              <a:gd name="connsiteY7" fmla="*/ 406400 h 725714"/>
              <a:gd name="connsiteX8" fmla="*/ 58057 w 1756229"/>
              <a:gd name="connsiteY8" fmla="*/ 493486 h 725714"/>
              <a:gd name="connsiteX9" fmla="*/ 101600 w 1756229"/>
              <a:gd name="connsiteY9" fmla="*/ 537029 h 725714"/>
              <a:gd name="connsiteX10" fmla="*/ 145143 w 1756229"/>
              <a:gd name="connsiteY10" fmla="*/ 551543 h 725714"/>
              <a:gd name="connsiteX11" fmla="*/ 188686 w 1756229"/>
              <a:gd name="connsiteY11" fmla="*/ 580572 h 725714"/>
              <a:gd name="connsiteX12" fmla="*/ 232229 w 1756229"/>
              <a:gd name="connsiteY12" fmla="*/ 624114 h 725714"/>
              <a:gd name="connsiteX13" fmla="*/ 275772 w 1756229"/>
              <a:gd name="connsiteY13" fmla="*/ 638629 h 725714"/>
              <a:gd name="connsiteX14" fmla="*/ 391886 w 1756229"/>
              <a:gd name="connsiteY14" fmla="*/ 711200 h 725714"/>
              <a:gd name="connsiteX15" fmla="*/ 435429 w 1756229"/>
              <a:gd name="connsiteY15" fmla="*/ 725714 h 725714"/>
              <a:gd name="connsiteX16" fmla="*/ 783772 w 1756229"/>
              <a:gd name="connsiteY16" fmla="*/ 682172 h 725714"/>
              <a:gd name="connsiteX17" fmla="*/ 1698172 w 1756229"/>
              <a:gd name="connsiteY17" fmla="*/ 682172 h 725714"/>
              <a:gd name="connsiteX18" fmla="*/ 1712686 w 1756229"/>
              <a:gd name="connsiteY18" fmla="*/ 638629 h 725714"/>
              <a:gd name="connsiteX19" fmla="*/ 1727200 w 1756229"/>
              <a:gd name="connsiteY19" fmla="*/ 464457 h 725714"/>
              <a:gd name="connsiteX20" fmla="*/ 1756229 w 1756229"/>
              <a:gd name="connsiteY20" fmla="*/ 377372 h 725714"/>
              <a:gd name="connsiteX21" fmla="*/ 1741715 w 1756229"/>
              <a:gd name="connsiteY21" fmla="*/ 232229 h 725714"/>
              <a:gd name="connsiteX22" fmla="*/ 1698172 w 1756229"/>
              <a:gd name="connsiteY22" fmla="*/ 188686 h 725714"/>
              <a:gd name="connsiteX23" fmla="*/ 1625600 w 1756229"/>
              <a:gd name="connsiteY23" fmla="*/ 130629 h 725714"/>
              <a:gd name="connsiteX24" fmla="*/ 1538515 w 1756229"/>
              <a:gd name="connsiteY24" fmla="*/ 72572 h 725714"/>
              <a:gd name="connsiteX25" fmla="*/ 1335315 w 1756229"/>
              <a:gd name="connsiteY25" fmla="*/ 14514 h 725714"/>
              <a:gd name="connsiteX26" fmla="*/ 1074057 w 1756229"/>
              <a:gd name="connsiteY26" fmla="*/ 0 h 725714"/>
              <a:gd name="connsiteX27" fmla="*/ 769257 w 1756229"/>
              <a:gd name="connsiteY27" fmla="*/ 14514 h 725714"/>
              <a:gd name="connsiteX28" fmla="*/ 725715 w 1756229"/>
              <a:gd name="connsiteY28" fmla="*/ 29029 h 725714"/>
              <a:gd name="connsiteX29" fmla="*/ 624115 w 1756229"/>
              <a:gd name="connsiteY29" fmla="*/ 58057 h 725714"/>
              <a:gd name="connsiteX30" fmla="*/ 493486 w 1756229"/>
              <a:gd name="connsiteY30" fmla="*/ 116114 h 725714"/>
              <a:gd name="connsiteX31" fmla="*/ 406400 w 1756229"/>
              <a:gd name="connsiteY31" fmla="*/ 145143 h 725714"/>
              <a:gd name="connsiteX32" fmla="*/ 290286 w 1756229"/>
              <a:gd name="connsiteY32" fmla="*/ 174172 h 725714"/>
              <a:gd name="connsiteX33" fmla="*/ 246743 w 1756229"/>
              <a:gd name="connsiteY33" fmla="*/ 188686 h 725714"/>
              <a:gd name="connsiteX34" fmla="*/ 174172 w 1756229"/>
              <a:gd name="connsiteY34" fmla="*/ 203200 h 725714"/>
              <a:gd name="connsiteX35" fmla="*/ 87086 w 1756229"/>
              <a:gd name="connsiteY35" fmla="*/ 232229 h 725714"/>
              <a:gd name="connsiteX36" fmla="*/ 58057 w 1756229"/>
              <a:gd name="connsiteY36" fmla="*/ 275772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56229" h="725714">
                <a:moveTo>
                  <a:pt x="391886" y="43543"/>
                </a:moveTo>
                <a:cubicBezTo>
                  <a:pt x="365822" y="69607"/>
                  <a:pt x="317776" y="127141"/>
                  <a:pt x="275772" y="145143"/>
                </a:cubicBezTo>
                <a:cubicBezTo>
                  <a:pt x="257437" y="153001"/>
                  <a:pt x="236895" y="154177"/>
                  <a:pt x="217715" y="159657"/>
                </a:cubicBezTo>
                <a:cubicBezTo>
                  <a:pt x="203004" y="163860"/>
                  <a:pt x="188686" y="169334"/>
                  <a:pt x="174172" y="174172"/>
                </a:cubicBezTo>
                <a:cubicBezTo>
                  <a:pt x="159658" y="188686"/>
                  <a:pt x="148572" y="207746"/>
                  <a:pt x="130629" y="217714"/>
                </a:cubicBezTo>
                <a:cubicBezTo>
                  <a:pt x="103881" y="232574"/>
                  <a:pt x="43543" y="246743"/>
                  <a:pt x="43543" y="246743"/>
                </a:cubicBezTo>
                <a:cubicBezTo>
                  <a:pt x="28868" y="268757"/>
                  <a:pt x="0" y="303785"/>
                  <a:pt x="0" y="333829"/>
                </a:cubicBezTo>
                <a:cubicBezTo>
                  <a:pt x="0" y="358498"/>
                  <a:pt x="8532" y="382467"/>
                  <a:pt x="14515" y="406400"/>
                </a:cubicBezTo>
                <a:cubicBezTo>
                  <a:pt x="23867" y="443806"/>
                  <a:pt x="32718" y="463079"/>
                  <a:pt x="58057" y="493486"/>
                </a:cubicBezTo>
                <a:cubicBezTo>
                  <a:pt x="71198" y="509255"/>
                  <a:pt x="84521" y="525643"/>
                  <a:pt x="101600" y="537029"/>
                </a:cubicBezTo>
                <a:cubicBezTo>
                  <a:pt x="114330" y="545516"/>
                  <a:pt x="130629" y="546705"/>
                  <a:pt x="145143" y="551543"/>
                </a:cubicBezTo>
                <a:cubicBezTo>
                  <a:pt x="159657" y="561219"/>
                  <a:pt x="175285" y="569405"/>
                  <a:pt x="188686" y="580572"/>
                </a:cubicBezTo>
                <a:cubicBezTo>
                  <a:pt x="204455" y="593712"/>
                  <a:pt x="215150" y="612728"/>
                  <a:pt x="232229" y="624114"/>
                </a:cubicBezTo>
                <a:cubicBezTo>
                  <a:pt x="244959" y="632601"/>
                  <a:pt x="261258" y="633791"/>
                  <a:pt x="275772" y="638629"/>
                </a:cubicBezTo>
                <a:cubicBezTo>
                  <a:pt x="321773" y="707632"/>
                  <a:pt x="288251" y="676656"/>
                  <a:pt x="391886" y="711200"/>
                </a:cubicBezTo>
                <a:lnTo>
                  <a:pt x="435429" y="725714"/>
                </a:lnTo>
                <a:cubicBezTo>
                  <a:pt x="745564" y="694701"/>
                  <a:pt x="631374" y="720271"/>
                  <a:pt x="783772" y="682172"/>
                </a:cubicBezTo>
                <a:cubicBezTo>
                  <a:pt x="1027692" y="689794"/>
                  <a:pt x="1452371" y="712897"/>
                  <a:pt x="1698172" y="682172"/>
                </a:cubicBezTo>
                <a:cubicBezTo>
                  <a:pt x="1713353" y="680274"/>
                  <a:pt x="1707848" y="653143"/>
                  <a:pt x="1712686" y="638629"/>
                </a:cubicBezTo>
                <a:cubicBezTo>
                  <a:pt x="1717524" y="580572"/>
                  <a:pt x="1717622" y="521923"/>
                  <a:pt x="1727200" y="464457"/>
                </a:cubicBezTo>
                <a:cubicBezTo>
                  <a:pt x="1732230" y="434275"/>
                  <a:pt x="1756229" y="377372"/>
                  <a:pt x="1756229" y="377372"/>
                </a:cubicBezTo>
                <a:cubicBezTo>
                  <a:pt x="1751391" y="328991"/>
                  <a:pt x="1756014" y="278701"/>
                  <a:pt x="1741715" y="232229"/>
                </a:cubicBezTo>
                <a:cubicBezTo>
                  <a:pt x="1735679" y="212610"/>
                  <a:pt x="1711313" y="204455"/>
                  <a:pt x="1698172" y="188686"/>
                </a:cubicBezTo>
                <a:cubicBezTo>
                  <a:pt x="1647671" y="128085"/>
                  <a:pt x="1697081" y="154455"/>
                  <a:pt x="1625600" y="130629"/>
                </a:cubicBezTo>
                <a:cubicBezTo>
                  <a:pt x="1596572" y="111277"/>
                  <a:pt x="1571612" y="83605"/>
                  <a:pt x="1538515" y="72572"/>
                </a:cubicBezTo>
                <a:cubicBezTo>
                  <a:pt x="1491858" y="57019"/>
                  <a:pt x="1379054" y="16944"/>
                  <a:pt x="1335315" y="14514"/>
                </a:cubicBezTo>
                <a:lnTo>
                  <a:pt x="1074057" y="0"/>
                </a:lnTo>
                <a:cubicBezTo>
                  <a:pt x="972457" y="4838"/>
                  <a:pt x="870621" y="6067"/>
                  <a:pt x="769257" y="14514"/>
                </a:cubicBezTo>
                <a:cubicBezTo>
                  <a:pt x="754011" y="15785"/>
                  <a:pt x="740426" y="24826"/>
                  <a:pt x="725715" y="29029"/>
                </a:cubicBezTo>
                <a:cubicBezTo>
                  <a:pt x="598115" y="65487"/>
                  <a:pt x="728533" y="23251"/>
                  <a:pt x="624115" y="58057"/>
                </a:cubicBezTo>
                <a:cubicBezTo>
                  <a:pt x="555111" y="104060"/>
                  <a:pt x="597123" y="81568"/>
                  <a:pt x="493486" y="116114"/>
                </a:cubicBezTo>
                <a:lnTo>
                  <a:pt x="406400" y="145143"/>
                </a:lnTo>
                <a:cubicBezTo>
                  <a:pt x="367695" y="154819"/>
                  <a:pt x="328135" y="161556"/>
                  <a:pt x="290286" y="174172"/>
                </a:cubicBezTo>
                <a:cubicBezTo>
                  <a:pt x="275772" y="179010"/>
                  <a:pt x="261586" y="184975"/>
                  <a:pt x="246743" y="188686"/>
                </a:cubicBezTo>
                <a:cubicBezTo>
                  <a:pt x="222810" y="194669"/>
                  <a:pt x="197972" y="196709"/>
                  <a:pt x="174172" y="203200"/>
                </a:cubicBezTo>
                <a:cubicBezTo>
                  <a:pt x="144651" y="211251"/>
                  <a:pt x="87086" y="232229"/>
                  <a:pt x="87086" y="232229"/>
                </a:cubicBezTo>
                <a:lnTo>
                  <a:pt x="58057" y="275772"/>
                </a:ln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7" name="Rectangle 6"/>
          <p:cNvSpPr/>
          <p:nvPr/>
        </p:nvSpPr>
        <p:spPr>
          <a:xfrm>
            <a:off x="4550229" y="2363726"/>
            <a:ext cx="503664" cy="584775"/>
          </a:xfrm>
          <a:prstGeom prst="rect">
            <a:avLst/>
          </a:prstGeom>
          <a:noFill/>
        </p:spPr>
        <p:txBody>
          <a:bodyPr wrap="none" lIns="91440" tIns="45720" rIns="91440" bIns="45720">
            <a:spAutoFit/>
          </a:bodyP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4583503" y="2937040"/>
            <a:ext cx="497251"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4593520" y="3558531"/>
            <a:ext cx="481222" cy="584775"/>
          </a:xfrm>
          <a:prstGeom prst="rect">
            <a:avLst/>
          </a:prstGeom>
          <a:noFill/>
        </p:spPr>
        <p:txBody>
          <a:bodyPr wrap="none" lIns="91440" tIns="45720" rIns="91440" bIns="45720">
            <a:spAutoFit/>
          </a:bodyPr>
          <a:lstStyle/>
          <a:p>
            <a:pPr algn="ct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4613747" y="4091874"/>
            <a:ext cx="526105"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4615562" y="4662712"/>
            <a:ext cx="465192"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ctangle 12"/>
          <p:cNvSpPr/>
          <p:nvPr/>
        </p:nvSpPr>
        <p:spPr>
          <a:xfrm>
            <a:off x="4632541" y="5170139"/>
            <a:ext cx="452368" cy="584775"/>
          </a:xfrm>
          <a:prstGeom prst="rect">
            <a:avLst/>
          </a:prstGeom>
          <a:noFill/>
        </p:spPr>
        <p:txBody>
          <a:bodyPr wrap="none" lIns="91440" tIns="45720" rIns="91440" bIns="45720">
            <a:spAutoFit/>
          </a:bodyPr>
          <a:lstStyle/>
          <a:p>
            <a:pPr algn="ct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4" name="Rectangle 13"/>
          <p:cNvSpPr/>
          <p:nvPr/>
        </p:nvSpPr>
        <p:spPr>
          <a:xfrm>
            <a:off x="7620000" y="1508427"/>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74908077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483" name="Rectangle 3"/>
          <p:cNvSpPr>
            <a:spLocks noGrp="1" noChangeArrowheads="1"/>
          </p:cNvSpPr>
          <p:nvPr>
            <p:ph type="body" idx="1"/>
          </p:nvPr>
        </p:nvSpPr>
        <p:spPr>
          <a:xfrm>
            <a:off x="457200" y="381000"/>
            <a:ext cx="8229600" cy="5749925"/>
          </a:xfrm>
        </p:spPr>
        <p:txBody>
          <a:bodyPr/>
          <a:lstStyle/>
          <a:p>
            <a:pPr eaLnBrk="1" hangingPunct="1">
              <a:defRPr/>
            </a:pPr>
            <a:r>
              <a:rPr lang="en-US" dirty="0" smtClean="0"/>
              <a:t>Name the corresponding base pair on the right.  Each one is worth 1 point.</a:t>
            </a:r>
          </a:p>
        </p:txBody>
      </p:sp>
      <p:pic>
        <p:nvPicPr>
          <p:cNvPr id="211971" name="Picture 5" descr="d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00199"/>
            <a:ext cx="8458200" cy="4876801"/>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0905"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7" name="Rectangle 6"/>
          <p:cNvSpPr/>
          <p:nvPr/>
        </p:nvSpPr>
        <p:spPr>
          <a:xfrm>
            <a:off x="4550229" y="2363726"/>
            <a:ext cx="503664" cy="584775"/>
          </a:xfrm>
          <a:prstGeom prst="rect">
            <a:avLst/>
          </a:prstGeom>
          <a:noFill/>
        </p:spPr>
        <p:txBody>
          <a:bodyPr wrap="none" lIns="91440" tIns="45720" rIns="91440" bIns="45720">
            <a:spAutoFit/>
          </a:bodyP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4583503" y="2937040"/>
            <a:ext cx="497251"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4593520" y="3558531"/>
            <a:ext cx="481222" cy="584775"/>
          </a:xfrm>
          <a:prstGeom prst="rect">
            <a:avLst/>
          </a:prstGeom>
          <a:noFill/>
        </p:spPr>
        <p:txBody>
          <a:bodyPr wrap="none" lIns="91440" tIns="45720" rIns="91440" bIns="45720">
            <a:spAutoFit/>
          </a:bodyPr>
          <a:lstStyle/>
          <a:p>
            <a:pPr algn="ct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4613747" y="4091874"/>
            <a:ext cx="526105"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4615562" y="4662712"/>
            <a:ext cx="465192"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ctangle 12"/>
          <p:cNvSpPr/>
          <p:nvPr/>
        </p:nvSpPr>
        <p:spPr>
          <a:xfrm>
            <a:off x="4632541" y="5170139"/>
            <a:ext cx="452368" cy="584775"/>
          </a:xfrm>
          <a:prstGeom prst="rect">
            <a:avLst/>
          </a:prstGeom>
          <a:noFill/>
        </p:spPr>
        <p:txBody>
          <a:bodyPr wrap="none" lIns="91440" tIns="45720" rIns="91440" bIns="45720">
            <a:spAutoFit/>
          </a:bodyPr>
          <a:lstStyle/>
          <a:p>
            <a:pPr algn="ct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4" name="Rectangle 13"/>
          <p:cNvSpPr/>
          <p:nvPr/>
        </p:nvSpPr>
        <p:spPr>
          <a:xfrm>
            <a:off x="7620000" y="1508427"/>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32593082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a:spLocks noGrp="1" noChangeArrowheads="1"/>
          </p:cNvSpPr>
          <p:nvPr>
            <p:ph type="body" idx="1"/>
          </p:nvPr>
        </p:nvSpPr>
        <p:spPr>
          <a:xfrm>
            <a:off x="457200" y="381000"/>
            <a:ext cx="8229600" cy="5745163"/>
          </a:xfrm>
        </p:spPr>
        <p:txBody>
          <a:bodyPr/>
          <a:lstStyle/>
          <a:p>
            <a:pPr eaLnBrk="1" hangingPunct="1"/>
            <a:r>
              <a:rPr lang="en-US" dirty="0" smtClean="0">
                <a:solidFill>
                  <a:srgbClr val="FFC000"/>
                </a:solidFill>
              </a:rPr>
              <a:t>Which two are Purines?  The larger of the two types of bases found in DNA.</a:t>
            </a:r>
          </a:p>
        </p:txBody>
      </p:sp>
      <p:pic>
        <p:nvPicPr>
          <p:cNvPr id="25497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00"/>
            <a:ext cx="929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3"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336699"/>
                </a:outerShdw>
              </a:effectLst>
              <a:latin typeface="Tahoma" pitchFamily="34" charset="0"/>
            </a:endParaRP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57600"/>
            <a:ext cx="9296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541099" y="914400"/>
            <a:ext cx="1277914" cy="1015663"/>
          </a:xfrm>
          <a:prstGeom prst="rect">
            <a:avLst/>
          </a:prstGeom>
          <a:noFill/>
        </p:spPr>
        <p:txBody>
          <a:bodyPr wrap="none" lIns="91440" tIns="45720" rIns="91440" bIns="45720">
            <a:spAutoFit/>
          </a:bodyPr>
          <a:lstStyle/>
          <a:p>
            <a:pPr algn="ctr"/>
            <a:r>
              <a:rPr lang="en-US" sz="6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endParaRPr lang="en-US" sz="6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bwMode="auto">
          <a:xfrm>
            <a:off x="0" y="6477000"/>
            <a:ext cx="9525000" cy="381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2" name="Rectangle 1"/>
          <p:cNvSpPr/>
          <p:nvPr/>
        </p:nvSpPr>
        <p:spPr>
          <a:xfrm>
            <a:off x="251282" y="5941318"/>
            <a:ext cx="7928774" cy="923330"/>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FF99FF"/>
                </a:solidFill>
                <a:effectLst>
                  <a:outerShdw blurRad="50800" algn="tl" rotWithShape="0">
                    <a:srgbClr val="000000"/>
                  </a:outerShdw>
                </a:effectLst>
              </a:rPr>
              <a:t>And the answer is…</a:t>
            </a:r>
            <a:endParaRPr lang="en-US" sz="5400" b="1" cap="none" spc="0" dirty="0">
              <a:ln w="17780" cmpd="sng">
                <a:solidFill>
                  <a:sysClr val="windowText" lastClr="000000"/>
                </a:solidFill>
                <a:prstDash val="solid"/>
                <a:miter lim="800000"/>
              </a:ln>
              <a:solidFill>
                <a:srgbClr val="FF99FF"/>
              </a:solidFill>
              <a:effectLst>
                <a:outerShdw blurRad="50800" algn="tl" rotWithShape="0">
                  <a:srgbClr val="000000"/>
                </a:outerShdw>
              </a:effectLst>
            </a:endParaRPr>
          </a:p>
        </p:txBody>
      </p:sp>
    </p:spTree>
    <p:extLst>
      <p:ext uri="{BB962C8B-B14F-4D97-AF65-F5344CB8AC3E}">
        <p14:creationId xmlns:p14="http://schemas.microsoft.com/office/powerpoint/2010/main" val="1009074682"/>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WordArt 2"/>
          <p:cNvSpPr>
            <a:spLocks noChangeArrowheads="1" noChangeShapeType="1" noTextEdit="1"/>
          </p:cNvSpPr>
          <p:nvPr/>
        </p:nvSpPr>
        <p:spPr bwMode="auto">
          <a:xfrm>
            <a:off x="685800" y="457200"/>
            <a:ext cx="7391400" cy="1524000"/>
          </a:xfrm>
          <a:prstGeom prst="rect">
            <a:avLst/>
          </a:prstGeom>
        </p:spPr>
        <p:txBody>
          <a:bodyPr wrap="none" fromWordArt="1">
            <a:prstTxWarp prst="textWave1">
              <a:avLst>
                <a:gd name="adj1" fmla="val 13005"/>
                <a:gd name="adj2" fmla="val 0"/>
              </a:avLst>
            </a:prstTxWarp>
          </a:bodyPr>
          <a:lstStyle/>
          <a:p>
            <a:pPr algn="ctr"/>
            <a:r>
              <a:rPr lang="en-US" sz="3600" kern="10">
                <a:ln w="9525">
                  <a:solidFill>
                    <a:schemeClr val="bg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End of Preview</a:t>
            </a:r>
          </a:p>
        </p:txBody>
      </p:sp>
      <p:sp>
        <p:nvSpPr>
          <p:cNvPr id="287747" name="WordArt 3"/>
          <p:cNvSpPr>
            <a:spLocks noChangeArrowheads="1" noChangeShapeType="1" noTextEdit="1"/>
          </p:cNvSpPr>
          <p:nvPr/>
        </p:nvSpPr>
        <p:spPr bwMode="auto">
          <a:xfrm>
            <a:off x="533400" y="2286000"/>
            <a:ext cx="8077200" cy="38862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Hundreds of more slides,</a:t>
            </a:r>
          </a:p>
          <a:p>
            <a:pPr algn="ctr"/>
            <a:r>
              <a:rPr lang="en-US" sz="3600" kern="10" spc="72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activities, video links, </a:t>
            </a:r>
          </a:p>
          <a:p>
            <a:pPr algn="ctr"/>
            <a:r>
              <a:rPr lang="en-US" sz="3600" kern="10" spc="72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homework package, lesson</a:t>
            </a:r>
          </a:p>
          <a:p>
            <a:pPr algn="ctr"/>
            <a:r>
              <a:rPr lang="en-US" sz="3600" kern="10" spc="72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notes, review games,</a:t>
            </a:r>
          </a:p>
          <a:p>
            <a:pPr algn="ctr"/>
            <a:r>
              <a:rPr lang="en-US" sz="3600" kern="10" spc="72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rubrics, and much more</a:t>
            </a:r>
          </a:p>
          <a:p>
            <a:pPr algn="ctr"/>
            <a:r>
              <a:rPr lang="en-US" sz="3600" kern="10" spc="72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on the full version of this unit</a:t>
            </a:r>
          </a:p>
          <a:p>
            <a:pPr algn="ctr"/>
            <a:r>
              <a:rPr lang="en-US" sz="3600" kern="10" spc="72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and larger curriculum.</a:t>
            </a:r>
          </a:p>
        </p:txBody>
      </p:sp>
    </p:spTree>
    <p:extLst>
      <p:ext uri="{BB962C8B-B14F-4D97-AF65-F5344CB8AC3E}">
        <p14:creationId xmlns:p14="http://schemas.microsoft.com/office/powerpoint/2010/main" val="289336867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smtClean="0"/>
          </a:p>
        </p:txBody>
      </p:sp>
      <p:sp>
        <p:nvSpPr>
          <p:cNvPr id="17411" name="Rectangle 3"/>
          <p:cNvSpPr>
            <a:spLocks noGrp="1" noChangeArrowheads="1"/>
          </p:cNvSpPr>
          <p:nvPr>
            <p:ph type="body" idx="1"/>
          </p:nvPr>
        </p:nvSpPr>
        <p:spPr/>
        <p:txBody>
          <a:bodyPr/>
          <a:lstStyle/>
          <a:p>
            <a:pPr eaLnBrk="1" hangingPunct="1"/>
            <a:endParaRPr lang="en-US" smtClean="0"/>
          </a:p>
        </p:txBody>
      </p:sp>
      <p:pic>
        <p:nvPicPr>
          <p:cNvPr id="17412" name="Picture 4" descr="DNA and Genetics Uni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WordArt 5"/>
          <p:cNvSpPr>
            <a:spLocks noChangeArrowheads="1" noChangeShapeType="1" noTextEdit="1"/>
          </p:cNvSpPr>
          <p:nvPr/>
        </p:nvSpPr>
        <p:spPr bwMode="auto">
          <a:xfrm>
            <a:off x="762000" y="152400"/>
            <a:ext cx="7391400" cy="1295400"/>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bg1"/>
                  </a:solidFill>
                  <a:round/>
                  <a:headEnd/>
                  <a:tailEnd/>
                </a:ln>
                <a:solidFill>
                  <a:srgbClr val="FF99FF"/>
                </a:solidFill>
                <a:effectLst>
                  <a:outerShdw dist="53882" dir="2700000" algn="ctr" rotWithShape="0">
                    <a:srgbClr val="C0C0C0">
                      <a:alpha val="79999"/>
                    </a:srgbClr>
                  </a:outerShdw>
                </a:effectLst>
                <a:latin typeface="Times New Roman"/>
                <a:cs typeface="Times New Roman"/>
              </a:rPr>
              <a:t>DNA and Genetics Unit</a:t>
            </a:r>
          </a:p>
        </p:txBody>
      </p:sp>
    </p:spTree>
    <p:extLst>
      <p:ext uri="{BB962C8B-B14F-4D97-AF65-F5344CB8AC3E}">
        <p14:creationId xmlns:p14="http://schemas.microsoft.com/office/powerpoint/2010/main" val="327240957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smtClean="0"/>
          </a:p>
        </p:txBody>
      </p:sp>
      <p:sp>
        <p:nvSpPr>
          <p:cNvPr id="18435" name="Rectangle 3"/>
          <p:cNvSpPr>
            <a:spLocks noGrp="1" noChangeArrowheads="1"/>
          </p:cNvSpPr>
          <p:nvPr>
            <p:ph type="body" idx="1"/>
          </p:nvPr>
        </p:nvSpPr>
        <p:spPr/>
        <p:txBody>
          <a:bodyPr/>
          <a:lstStyle/>
          <a:p>
            <a:pPr eaLnBrk="1" hangingPunct="1"/>
            <a:endParaRPr lang="en-US" smtClean="0"/>
          </a:p>
        </p:txBody>
      </p:sp>
      <p:pic>
        <p:nvPicPr>
          <p:cNvPr id="18436" name="Picture 4" descr="DNA and Genetics Uni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WordArt 5"/>
          <p:cNvSpPr>
            <a:spLocks noChangeArrowheads="1" noChangeShapeType="1" noTextEdit="1"/>
          </p:cNvSpPr>
          <p:nvPr/>
        </p:nvSpPr>
        <p:spPr bwMode="auto">
          <a:xfrm>
            <a:off x="762000" y="152400"/>
            <a:ext cx="7391400" cy="1295400"/>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bg1"/>
                  </a:solidFill>
                  <a:round/>
                  <a:headEnd/>
                  <a:tailEnd/>
                </a:ln>
                <a:solidFill>
                  <a:srgbClr val="FF99FF"/>
                </a:solidFill>
                <a:effectLst>
                  <a:outerShdw dist="53882" dir="2700000" algn="ctr" rotWithShape="0">
                    <a:srgbClr val="C0C0C0">
                      <a:alpha val="79999"/>
                    </a:srgbClr>
                  </a:outerShdw>
                </a:effectLst>
                <a:latin typeface="Times New Roman"/>
                <a:cs typeface="Times New Roman"/>
              </a:rPr>
              <a:t>DNA and Genetics Unit</a:t>
            </a:r>
          </a:p>
        </p:txBody>
      </p:sp>
      <p:sp>
        <p:nvSpPr>
          <p:cNvPr id="8" name="Rounded Rectangle 7"/>
          <p:cNvSpPr/>
          <p:nvPr/>
        </p:nvSpPr>
        <p:spPr>
          <a:xfrm>
            <a:off x="685800" y="5334000"/>
            <a:ext cx="7772400" cy="1066800"/>
          </a:xfrm>
          <a:prstGeom prst="roundRect">
            <a:avLst/>
          </a:prstGeom>
          <a:solidFill>
            <a:schemeClr val="bg1">
              <a:lumMod val="95000"/>
              <a:lumOff val="5000"/>
            </a:schemeClr>
          </a:solidFill>
          <a:ln w="381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hlinkClick r:id="rId3"/>
              </a:rPr>
              <a:t>http://sciencepowerpoint.com/DNA_Genetics_Unit.html</a:t>
            </a:r>
            <a:endParaRPr lang="en-US" sz="2000" dirty="0"/>
          </a:p>
          <a:p>
            <a:pPr algn="ctr">
              <a:defRPr/>
            </a:pPr>
            <a:endParaRPr lang="en-US" sz="2000" dirty="0"/>
          </a:p>
        </p:txBody>
      </p:sp>
      <p:sp>
        <p:nvSpPr>
          <p:cNvPr id="7" name="Rounded Rectangle 6"/>
          <p:cNvSpPr/>
          <p:nvPr/>
        </p:nvSpPr>
        <p:spPr>
          <a:xfrm>
            <a:off x="633413" y="1600200"/>
            <a:ext cx="7772400" cy="2514600"/>
          </a:xfrm>
          <a:prstGeom prst="roundRect">
            <a:avLst/>
          </a:prstGeom>
          <a:solidFill>
            <a:schemeClr val="bg1">
              <a:lumMod val="95000"/>
              <a:lumOff val="5000"/>
            </a:schemeClr>
          </a:solidFill>
          <a:ln w="38100">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440" name="TextBox 1"/>
          <p:cNvSpPr txBox="1">
            <a:spLocks noChangeArrowheads="1"/>
          </p:cNvSpPr>
          <p:nvPr/>
        </p:nvSpPr>
        <p:spPr bwMode="auto">
          <a:xfrm>
            <a:off x="914400" y="1676400"/>
            <a:ext cx="7239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r>
              <a:rPr lang="en-US" sz="1800" dirty="0">
                <a:solidFill>
                  <a:srgbClr val="FF99FF"/>
                </a:solidFill>
              </a:rPr>
              <a:t>Areas of Focus within The DNA and Genetics Unit:</a:t>
            </a:r>
            <a:r>
              <a:rPr lang="en-US" sz="1800" dirty="0"/>
              <a:t/>
            </a:r>
            <a:br>
              <a:rPr lang="en-US" sz="1800" dirty="0"/>
            </a:br>
            <a:r>
              <a:rPr lang="en-US" sz="1800" dirty="0">
                <a:solidFill>
                  <a:srgbClr val="FFFF99"/>
                </a:solidFill>
              </a:rPr>
              <a:t>DNA, DNA Extraction, Structure of DNA, Discovery of the Double Helix, Rosalind Franklin, Nucleotides, RNA, Cell Division, Mitosis, Phases of Mitosis, Chromosomes, Cancer, Ways to Avoid Cancer, What is Inside a Cigarette?, Facts about Smoking?, Anti-Smoking Ads, Meiosis, Phases in Meiosis, </a:t>
            </a:r>
            <a:r>
              <a:rPr lang="en-US" sz="1800" dirty="0" err="1">
                <a:solidFill>
                  <a:srgbClr val="FFFF99"/>
                </a:solidFill>
              </a:rPr>
              <a:t>Mendelian</a:t>
            </a:r>
            <a:r>
              <a:rPr lang="en-US" sz="1800" dirty="0">
                <a:solidFill>
                  <a:srgbClr val="FFFF99"/>
                </a:solidFill>
              </a:rPr>
              <a:t> Genetics, </a:t>
            </a:r>
            <a:r>
              <a:rPr lang="en-US" sz="1800" dirty="0" err="1">
                <a:solidFill>
                  <a:srgbClr val="FFFF99"/>
                </a:solidFill>
              </a:rPr>
              <a:t>Gregor</a:t>
            </a:r>
            <a:r>
              <a:rPr lang="en-US" sz="1800" dirty="0">
                <a:solidFill>
                  <a:srgbClr val="FFFF99"/>
                </a:solidFill>
              </a:rPr>
              <a:t> Mendel, </a:t>
            </a:r>
            <a:r>
              <a:rPr lang="en-US" sz="1800" dirty="0" err="1">
                <a:solidFill>
                  <a:srgbClr val="FFFF99"/>
                </a:solidFill>
              </a:rPr>
              <a:t>Punnett</a:t>
            </a:r>
            <a:r>
              <a:rPr lang="en-US" sz="1800" dirty="0">
                <a:solidFill>
                  <a:srgbClr val="FFFF99"/>
                </a:solidFill>
              </a:rPr>
              <a:t> Squares, Probability, </a:t>
            </a:r>
            <a:r>
              <a:rPr lang="en-US" sz="1800" dirty="0" err="1">
                <a:solidFill>
                  <a:srgbClr val="FFFF99"/>
                </a:solidFill>
              </a:rPr>
              <a:t>Dihybrid</a:t>
            </a:r>
            <a:r>
              <a:rPr lang="en-US" sz="1800" dirty="0">
                <a:solidFill>
                  <a:srgbClr val="FFFF99"/>
                </a:solidFill>
              </a:rPr>
              <a:t> Cross, </a:t>
            </a:r>
            <a:r>
              <a:rPr lang="en-US" sz="1800" dirty="0" err="1">
                <a:solidFill>
                  <a:srgbClr val="FFFF99"/>
                </a:solidFill>
              </a:rPr>
              <a:t>Codominance</a:t>
            </a:r>
            <a:r>
              <a:rPr lang="en-US" sz="1800" dirty="0">
                <a:solidFill>
                  <a:srgbClr val="FFFF99"/>
                </a:solidFill>
              </a:rPr>
              <a:t>, Bio-Ethics, Stem Cell Debate, Cloning Debate</a:t>
            </a:r>
          </a:p>
        </p:txBody>
      </p:sp>
    </p:spTree>
    <p:extLst>
      <p:ext uri="{BB962C8B-B14F-4D97-AF65-F5344CB8AC3E}">
        <p14:creationId xmlns:p14="http://schemas.microsoft.com/office/powerpoint/2010/main" val="2590477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457200" y="152400"/>
            <a:ext cx="8229600" cy="5973763"/>
          </a:xfrm>
        </p:spPr>
        <p:txBody>
          <a:bodyPr/>
          <a:lstStyle/>
          <a:p>
            <a:pPr eaLnBrk="1" hangingPunct="1">
              <a:defRPr/>
            </a:pPr>
            <a:endParaRPr lang="en-US" sz="2800" dirty="0" smtClean="0"/>
          </a:p>
          <a:p>
            <a:pPr eaLnBrk="1" hangingPunct="1">
              <a:defRPr/>
            </a:pPr>
            <a:endParaRPr lang="en-US" sz="2800" dirty="0"/>
          </a:p>
          <a:p>
            <a:pPr eaLnBrk="1" hangingPunct="1">
              <a:defRPr/>
            </a:pPr>
            <a:r>
              <a:rPr lang="en-US" sz="2800" dirty="0" smtClean="0"/>
              <a:t>The entire four year curriculum can be found at... </a:t>
            </a:r>
            <a:r>
              <a:rPr lang="en-US" sz="2800" dirty="0" smtClean="0">
                <a:hlinkClick r:id="rId2"/>
              </a:rPr>
              <a:t>http://sciencepowerpoint.com/</a:t>
            </a:r>
            <a:r>
              <a:rPr lang="en-US" sz="2800" dirty="0" smtClean="0"/>
              <a:t> Please feel free to contact me with any questions you may have.  Thank you for your interest in this curriculum.</a:t>
            </a:r>
          </a:p>
          <a:p>
            <a:pPr eaLnBrk="1" hangingPunct="1">
              <a:defRPr/>
            </a:pPr>
            <a:endParaRPr lang="en-US" sz="2800" dirty="0" smtClean="0"/>
          </a:p>
          <a:p>
            <a:pPr eaLnBrk="1" hangingPunct="1">
              <a:defRPr/>
            </a:pPr>
            <a:endParaRPr lang="en-US" sz="2800" dirty="0" smtClean="0"/>
          </a:p>
          <a:p>
            <a:pPr eaLnBrk="1" hangingPunct="1">
              <a:defRPr/>
            </a:pPr>
            <a:endParaRPr lang="en-US" sz="2800" dirty="0"/>
          </a:p>
          <a:p>
            <a:pPr marL="0" indent="0" eaLnBrk="1" hangingPunct="1">
              <a:buFontTx/>
              <a:buNone/>
              <a:defRPr/>
            </a:pPr>
            <a:endParaRPr lang="en-US" sz="2800" dirty="0"/>
          </a:p>
          <a:p>
            <a:pPr marL="0" indent="0" eaLnBrk="1" hangingPunct="1">
              <a:buFontTx/>
              <a:buNone/>
              <a:defRPr/>
            </a:pPr>
            <a:r>
              <a:rPr lang="en-US" sz="2800" dirty="0" smtClean="0"/>
              <a:t>  Sincerely,</a:t>
            </a:r>
          </a:p>
          <a:p>
            <a:pPr marL="0" indent="0" eaLnBrk="1" hangingPunct="1">
              <a:buFontTx/>
              <a:buNone/>
              <a:defRPr/>
            </a:pPr>
            <a:r>
              <a:rPr lang="en-US" sz="2800" dirty="0" smtClean="0"/>
              <a:t>  Ryan Murphy </a:t>
            </a:r>
            <a:r>
              <a:rPr lang="en-US" sz="2800" dirty="0" err="1" smtClean="0"/>
              <a:t>M.Ed</a:t>
            </a:r>
            <a:endParaRPr lang="en-US" sz="2800" dirty="0" smtClean="0"/>
          </a:p>
          <a:p>
            <a:pPr marL="0" indent="0" eaLnBrk="1" hangingPunct="1">
              <a:buFontTx/>
              <a:buNone/>
              <a:defRPr/>
            </a:pPr>
            <a:r>
              <a:rPr lang="en-US" sz="2800" dirty="0" smtClean="0">
                <a:hlinkClick r:id="rId3"/>
              </a:rPr>
              <a:t>  www.sciencepowerpoint@gmail.com</a:t>
            </a:r>
            <a:endParaRPr lang="en-US" sz="2800" dirty="0" smtClean="0"/>
          </a:p>
          <a:p>
            <a:pPr eaLnBrk="1" hangingPunct="1">
              <a:defRPr/>
            </a:pPr>
            <a:endParaRPr lang="en-US" sz="2400" dirty="0" smtClean="0"/>
          </a:p>
          <a:p>
            <a:pPr lvl="2" eaLnBrk="1" hangingPunct="1">
              <a:buFontTx/>
              <a:buNone/>
              <a:defRPr/>
            </a:pPr>
            <a:endParaRPr lang="en-US" sz="2000" dirty="0" smtClean="0"/>
          </a:p>
        </p:txBody>
      </p:sp>
      <p:pic>
        <p:nvPicPr>
          <p:cNvPr id="75779" name="Picture 4" descr="C:\Users\Ryan\Desktop\Science from Mur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200" y="3505200"/>
            <a:ext cx="35798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1"/>
          <p:cNvSpPr>
            <a:spLocks noChangeArrowheads="1"/>
          </p:cNvSpPr>
          <p:nvPr/>
        </p:nvSpPr>
        <p:spPr bwMode="auto">
          <a:xfrm>
            <a:off x="485775" y="6324600"/>
            <a:ext cx="228600" cy="381000"/>
          </a:xfrm>
          <a:prstGeom prst="rect">
            <a:avLst/>
          </a:prstGeom>
          <a:solidFill>
            <a:schemeClr val="bg1"/>
          </a:solidFill>
          <a:ln w="9525" algn="ctr">
            <a:solidFill>
              <a:schemeClr val="bg1"/>
            </a:solidFill>
            <a:round/>
            <a:headEnd/>
            <a:tailEnd/>
          </a:ln>
        </p:spPr>
        <p:txBody>
          <a:bodyPr wrap="none" anchor="ctr"/>
          <a:lstStyle/>
          <a:p>
            <a:pPr algn="ctr" eaLnBrk="0" hangingPunct="0"/>
            <a:endParaRPr lang="en-US">
              <a:latin typeface="Verdana" pitchFamily="34" charset="0"/>
            </a:endParaRPr>
          </a:p>
        </p:txBody>
      </p:sp>
      <p:pic>
        <p:nvPicPr>
          <p:cNvPr id="75781" name="Picture 4" descr="tit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8" y="7938"/>
            <a:ext cx="8382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182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52400" y="304800"/>
            <a:ext cx="8839200" cy="5821363"/>
          </a:xfrm>
        </p:spPr>
        <p:txBody>
          <a:bodyPr/>
          <a:lstStyle/>
          <a:p>
            <a:r>
              <a:rPr lang="en-US" dirty="0" smtClean="0"/>
              <a:t>Which is not correct of DNA?</a:t>
            </a:r>
            <a:endParaRPr lang="en-US" sz="2400" dirty="0"/>
          </a:p>
          <a:p>
            <a:pPr marL="457200" lvl="1" indent="0">
              <a:buNone/>
            </a:pPr>
            <a:r>
              <a:rPr lang="en-US" dirty="0" smtClean="0">
                <a:solidFill>
                  <a:srgbClr val="9933FF"/>
                </a:solidFill>
              </a:rPr>
              <a:t>A.) DNA is housed in the nucleus of Eukaryotic Cells.</a:t>
            </a:r>
          </a:p>
          <a:p>
            <a:pPr marL="457200" lvl="1" indent="0">
              <a:buNone/>
            </a:pPr>
            <a:r>
              <a:rPr lang="en-US" dirty="0" smtClean="0">
                <a:solidFill>
                  <a:srgbClr val="FF00FF"/>
                </a:solidFill>
              </a:rPr>
              <a:t>B.) DNA stands for Double Nucleus Amino acid.</a:t>
            </a:r>
            <a:endParaRPr lang="en-US" sz="2000" dirty="0">
              <a:solidFill>
                <a:srgbClr val="FF00FF"/>
              </a:solidFill>
            </a:endParaRPr>
          </a:p>
          <a:p>
            <a:pPr marL="457200" lvl="1" indent="0">
              <a:buNone/>
            </a:pPr>
            <a:r>
              <a:rPr lang="en-US" dirty="0" smtClean="0">
                <a:solidFill>
                  <a:srgbClr val="92D050"/>
                </a:solidFill>
              </a:rPr>
              <a:t>C.) The shape </a:t>
            </a:r>
            <a:r>
              <a:rPr lang="en-US" dirty="0">
                <a:solidFill>
                  <a:srgbClr val="92D050"/>
                </a:solidFill>
              </a:rPr>
              <a:t>is called </a:t>
            </a:r>
            <a:r>
              <a:rPr lang="en-US" dirty="0" smtClean="0">
                <a:solidFill>
                  <a:srgbClr val="92D050"/>
                </a:solidFill>
              </a:rPr>
              <a:t>the double helix.</a:t>
            </a:r>
            <a:endParaRPr lang="en-US" sz="2000" dirty="0">
              <a:solidFill>
                <a:srgbClr val="92D050"/>
              </a:solidFill>
            </a:endParaRPr>
          </a:p>
          <a:p>
            <a:pPr marL="457200" lvl="1" indent="0">
              <a:buNone/>
            </a:pPr>
            <a:r>
              <a:rPr lang="en-US" dirty="0" smtClean="0">
                <a:solidFill>
                  <a:srgbClr val="FF0000"/>
                </a:solidFill>
              </a:rPr>
              <a:t>D.) DNA </a:t>
            </a:r>
            <a:r>
              <a:rPr lang="en-US" dirty="0">
                <a:solidFill>
                  <a:srgbClr val="FF0000"/>
                </a:solidFill>
              </a:rPr>
              <a:t>has the information for our cells to make proteins.  </a:t>
            </a:r>
            <a:endParaRPr lang="en-US" sz="2000" dirty="0">
              <a:solidFill>
                <a:srgbClr val="FF0000"/>
              </a:solidFill>
            </a:endParaRPr>
          </a:p>
          <a:p>
            <a:pPr marL="457200" lvl="1" indent="0">
              <a:buNone/>
            </a:pPr>
            <a:r>
              <a:rPr lang="en-US" dirty="0" smtClean="0">
                <a:solidFill>
                  <a:srgbClr val="FF9900"/>
                </a:solidFill>
              </a:rPr>
              <a:t>E.) </a:t>
            </a:r>
            <a:r>
              <a:rPr lang="en-US" dirty="0" smtClean="0">
                <a:solidFill>
                  <a:schemeClr val="bg1"/>
                </a:solidFill>
              </a:rPr>
              <a:t>DNA </a:t>
            </a:r>
            <a:r>
              <a:rPr lang="en-US" dirty="0">
                <a:solidFill>
                  <a:schemeClr val="bg1"/>
                </a:solidFill>
              </a:rPr>
              <a:t>through transcription makes </a:t>
            </a:r>
            <a:r>
              <a:rPr lang="en-US" dirty="0" smtClean="0">
                <a:solidFill>
                  <a:schemeClr val="bg1"/>
                </a:solidFill>
              </a:rPr>
              <a:t>mRNA</a:t>
            </a:r>
            <a:r>
              <a:rPr lang="en-US" dirty="0" smtClean="0">
                <a:solidFill>
                  <a:schemeClr val="bg1">
                    <a:lumMod val="95000"/>
                    <a:lumOff val="5000"/>
                  </a:schemeClr>
                </a:solidFill>
              </a:rPr>
              <a:t>.</a:t>
            </a:r>
            <a:endParaRPr lang="en-US" sz="2000" dirty="0">
              <a:solidFill>
                <a:schemeClr val="bg1">
                  <a:lumMod val="95000"/>
                  <a:lumOff val="5000"/>
                </a:schemeClr>
              </a:solidFill>
            </a:endParaRPr>
          </a:p>
          <a:p>
            <a:endParaRPr lang="en-US" dirty="0" smtClean="0">
              <a:solidFill>
                <a:srgbClr val="FFFF66"/>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67200"/>
            <a:ext cx="91440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062322" y="2093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732025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52400" y="304800"/>
            <a:ext cx="8839200" cy="5821363"/>
          </a:xfrm>
        </p:spPr>
        <p:txBody>
          <a:bodyPr/>
          <a:lstStyle/>
          <a:p>
            <a:r>
              <a:rPr lang="en-US" dirty="0" smtClean="0"/>
              <a:t>Which is not correct of DNA?</a:t>
            </a:r>
            <a:endParaRPr lang="en-US" sz="2400" dirty="0"/>
          </a:p>
          <a:p>
            <a:pPr marL="457200" lvl="1" indent="0">
              <a:buNone/>
            </a:pPr>
            <a:r>
              <a:rPr lang="en-US" dirty="0" smtClean="0">
                <a:solidFill>
                  <a:srgbClr val="9933FF"/>
                </a:solidFill>
              </a:rPr>
              <a:t>A.) DNA is housed in the nucleus of Eukaryotic Cells.</a:t>
            </a:r>
          </a:p>
          <a:p>
            <a:pPr marL="457200" lvl="1" indent="0">
              <a:buNone/>
            </a:pPr>
            <a:r>
              <a:rPr lang="en-US" dirty="0" smtClean="0">
                <a:solidFill>
                  <a:srgbClr val="FF00FF"/>
                </a:solidFill>
              </a:rPr>
              <a:t>B.) DNA stands for Double Nucleus Amino acid.</a:t>
            </a:r>
            <a:endParaRPr lang="en-US" sz="2000" dirty="0">
              <a:solidFill>
                <a:srgbClr val="FF00FF"/>
              </a:solidFill>
            </a:endParaRPr>
          </a:p>
          <a:p>
            <a:pPr marL="457200" lvl="1" indent="0">
              <a:buNone/>
            </a:pPr>
            <a:r>
              <a:rPr lang="en-US" dirty="0" smtClean="0">
                <a:solidFill>
                  <a:srgbClr val="92D050"/>
                </a:solidFill>
              </a:rPr>
              <a:t>C.) The shape </a:t>
            </a:r>
            <a:r>
              <a:rPr lang="en-US" dirty="0">
                <a:solidFill>
                  <a:srgbClr val="92D050"/>
                </a:solidFill>
              </a:rPr>
              <a:t>is called </a:t>
            </a:r>
            <a:r>
              <a:rPr lang="en-US" dirty="0" smtClean="0">
                <a:solidFill>
                  <a:srgbClr val="92D050"/>
                </a:solidFill>
              </a:rPr>
              <a:t>the double helix.</a:t>
            </a:r>
            <a:endParaRPr lang="en-US" sz="2000" dirty="0">
              <a:solidFill>
                <a:srgbClr val="92D050"/>
              </a:solidFill>
            </a:endParaRPr>
          </a:p>
          <a:p>
            <a:pPr marL="457200" lvl="1" indent="0">
              <a:buNone/>
            </a:pPr>
            <a:r>
              <a:rPr lang="en-US" dirty="0" smtClean="0">
                <a:solidFill>
                  <a:srgbClr val="FF0000"/>
                </a:solidFill>
              </a:rPr>
              <a:t>D.) DNA </a:t>
            </a:r>
            <a:r>
              <a:rPr lang="en-US" dirty="0">
                <a:solidFill>
                  <a:srgbClr val="FF0000"/>
                </a:solidFill>
              </a:rPr>
              <a:t>has the information for our cells to make proteins.  </a:t>
            </a:r>
            <a:endParaRPr lang="en-US" sz="2000" dirty="0">
              <a:solidFill>
                <a:srgbClr val="FF0000"/>
              </a:solidFill>
            </a:endParaRPr>
          </a:p>
          <a:p>
            <a:pPr marL="457200" lvl="1" indent="0">
              <a:buNone/>
            </a:pPr>
            <a:r>
              <a:rPr lang="en-US" dirty="0" smtClean="0">
                <a:solidFill>
                  <a:srgbClr val="FF9900"/>
                </a:solidFill>
              </a:rPr>
              <a:t>E.) DNA </a:t>
            </a:r>
            <a:r>
              <a:rPr lang="en-US" dirty="0">
                <a:solidFill>
                  <a:srgbClr val="FF9900"/>
                </a:solidFill>
              </a:rPr>
              <a:t>through transcription makes </a:t>
            </a:r>
            <a:r>
              <a:rPr lang="en-US" dirty="0" smtClean="0">
                <a:solidFill>
                  <a:srgbClr val="FF9900"/>
                </a:solidFill>
              </a:rPr>
              <a:t>mRNA.</a:t>
            </a:r>
            <a:endParaRPr lang="en-US" sz="2000" dirty="0">
              <a:solidFill>
                <a:srgbClr val="FF9900"/>
              </a:solidFill>
            </a:endParaRPr>
          </a:p>
          <a:p>
            <a:endParaRPr lang="en-US" dirty="0" smtClean="0">
              <a:solidFill>
                <a:srgbClr val="FFFF66"/>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67200"/>
            <a:ext cx="91440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062322" y="2093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732025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smtClean="0"/>
              <a:t>How many meters (roughly) of DNA stretched out can be found in a single cell?</a:t>
            </a:r>
          </a:p>
          <a:p>
            <a:pPr lvl="1"/>
            <a:r>
              <a:rPr lang="en-US" dirty="0" smtClean="0">
                <a:solidFill>
                  <a:srgbClr val="66FFCC"/>
                </a:solidFill>
              </a:rPr>
              <a:t>A.) </a:t>
            </a:r>
            <a:r>
              <a:rPr lang="en-US" dirty="0" smtClean="0">
                <a:solidFill>
                  <a:schemeClr val="bg1"/>
                </a:solidFill>
              </a:rPr>
              <a:t>.18 nanometers</a:t>
            </a:r>
          </a:p>
          <a:p>
            <a:pPr lvl="1"/>
            <a:r>
              <a:rPr lang="en-US" dirty="0" smtClean="0">
                <a:solidFill>
                  <a:srgbClr val="FFC000"/>
                </a:solidFill>
              </a:rPr>
              <a:t>B.) </a:t>
            </a:r>
            <a:r>
              <a:rPr lang="en-US" dirty="0" smtClean="0">
                <a:solidFill>
                  <a:schemeClr val="bg1"/>
                </a:solidFill>
              </a:rPr>
              <a:t>18 millimeters</a:t>
            </a:r>
          </a:p>
          <a:p>
            <a:pPr lvl="1"/>
            <a:r>
              <a:rPr lang="en-US" dirty="0" smtClean="0">
                <a:solidFill>
                  <a:srgbClr val="FF5050"/>
                </a:solidFill>
              </a:rPr>
              <a:t>C.) </a:t>
            </a:r>
            <a:r>
              <a:rPr lang="en-US" dirty="0" smtClean="0">
                <a:solidFill>
                  <a:schemeClr val="bg1"/>
                </a:solidFill>
              </a:rPr>
              <a:t>1.8 meters</a:t>
            </a:r>
          </a:p>
          <a:p>
            <a:pPr lvl="1"/>
            <a:r>
              <a:rPr lang="en-US" dirty="0" smtClean="0">
                <a:solidFill>
                  <a:srgbClr val="9933FF"/>
                </a:solidFill>
              </a:rPr>
              <a:t>D.) </a:t>
            </a:r>
            <a:r>
              <a:rPr lang="en-US" dirty="0" smtClean="0">
                <a:solidFill>
                  <a:schemeClr val="bg1"/>
                </a:solidFill>
              </a:rPr>
              <a:t>180 kilometers</a:t>
            </a:r>
          </a:p>
          <a:p>
            <a:pPr lvl="1"/>
            <a:r>
              <a:rPr lang="en-US" dirty="0" smtClean="0">
                <a:solidFill>
                  <a:schemeClr val="accent1">
                    <a:lumMod val="40000"/>
                    <a:lumOff val="60000"/>
                  </a:schemeClr>
                </a:solidFill>
              </a:rPr>
              <a:t>E.) </a:t>
            </a:r>
            <a:r>
              <a:rPr lang="en-US" dirty="0" smtClean="0">
                <a:solidFill>
                  <a:schemeClr val="bg1"/>
                </a:solidFill>
              </a:rPr>
              <a:t>It can wrap around the world over 180 million times.</a:t>
            </a:r>
            <a:endParaRPr lang="en-US" dirty="0">
              <a:solidFill>
                <a:schemeClr val="bg1"/>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419600"/>
            <a:ext cx="8382000" cy="2133600"/>
          </a:xfrm>
          <a:prstGeom prst="rect">
            <a:avLst/>
          </a:prstGeom>
          <a:noFill/>
          <a:ln w="76200" cmpd="tri" algn="ctr">
            <a:solidFill>
              <a:srgbClr val="CC00CC"/>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670436" y="139767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567140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smtClean="0"/>
              <a:t>How many meters (roughly) of DNA stretched out can be found in a single cell?</a:t>
            </a:r>
          </a:p>
          <a:p>
            <a:pPr lvl="1"/>
            <a:r>
              <a:rPr lang="en-US" dirty="0" smtClean="0">
                <a:solidFill>
                  <a:srgbClr val="66FFCC"/>
                </a:solidFill>
              </a:rPr>
              <a:t>A.) .18 nanometers</a:t>
            </a:r>
          </a:p>
          <a:p>
            <a:pPr lvl="1"/>
            <a:r>
              <a:rPr lang="en-US" dirty="0" smtClean="0">
                <a:solidFill>
                  <a:srgbClr val="FFC000"/>
                </a:solidFill>
              </a:rPr>
              <a:t>B.) </a:t>
            </a:r>
            <a:r>
              <a:rPr lang="en-US" dirty="0" smtClean="0">
                <a:solidFill>
                  <a:schemeClr val="bg1"/>
                </a:solidFill>
              </a:rPr>
              <a:t>18 millimeters</a:t>
            </a:r>
          </a:p>
          <a:p>
            <a:pPr lvl="1"/>
            <a:r>
              <a:rPr lang="en-US" dirty="0" smtClean="0">
                <a:solidFill>
                  <a:srgbClr val="FF5050"/>
                </a:solidFill>
              </a:rPr>
              <a:t>C.) </a:t>
            </a:r>
            <a:r>
              <a:rPr lang="en-US" dirty="0" smtClean="0">
                <a:solidFill>
                  <a:schemeClr val="bg1"/>
                </a:solidFill>
              </a:rPr>
              <a:t>1.8 meters</a:t>
            </a:r>
          </a:p>
          <a:p>
            <a:pPr lvl="1"/>
            <a:r>
              <a:rPr lang="en-US" dirty="0" smtClean="0">
                <a:solidFill>
                  <a:srgbClr val="9933FF"/>
                </a:solidFill>
              </a:rPr>
              <a:t>D.) </a:t>
            </a:r>
            <a:r>
              <a:rPr lang="en-US" dirty="0" smtClean="0">
                <a:solidFill>
                  <a:schemeClr val="bg1"/>
                </a:solidFill>
              </a:rPr>
              <a:t>180 kilometers</a:t>
            </a:r>
          </a:p>
          <a:p>
            <a:pPr lvl="1"/>
            <a:r>
              <a:rPr lang="en-US" dirty="0" smtClean="0">
                <a:solidFill>
                  <a:schemeClr val="accent1">
                    <a:lumMod val="40000"/>
                    <a:lumOff val="60000"/>
                  </a:schemeClr>
                </a:solidFill>
              </a:rPr>
              <a:t>E.) </a:t>
            </a:r>
            <a:r>
              <a:rPr lang="en-US" dirty="0" smtClean="0">
                <a:solidFill>
                  <a:schemeClr val="bg1"/>
                </a:solidFill>
              </a:rPr>
              <a:t>It can wrap around the world over 180 million times.</a:t>
            </a:r>
            <a:endParaRPr lang="en-US" dirty="0">
              <a:solidFill>
                <a:schemeClr val="bg1"/>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419600"/>
            <a:ext cx="8382000" cy="2133600"/>
          </a:xfrm>
          <a:prstGeom prst="rect">
            <a:avLst/>
          </a:prstGeom>
          <a:noFill/>
          <a:ln w="76200" cmpd="tri" algn="ctr">
            <a:solidFill>
              <a:srgbClr val="CC00CC"/>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670436" y="139767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567140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smtClean="0"/>
          </a:p>
        </p:txBody>
      </p:sp>
      <p:sp>
        <p:nvSpPr>
          <p:cNvPr id="18435" name="Rectangle 3"/>
          <p:cNvSpPr>
            <a:spLocks noGrp="1" noChangeArrowheads="1"/>
          </p:cNvSpPr>
          <p:nvPr>
            <p:ph type="body" idx="1"/>
          </p:nvPr>
        </p:nvSpPr>
        <p:spPr/>
        <p:txBody>
          <a:bodyPr/>
          <a:lstStyle/>
          <a:p>
            <a:pPr eaLnBrk="1" hangingPunct="1"/>
            <a:endParaRPr lang="en-US" smtClean="0"/>
          </a:p>
        </p:txBody>
      </p:sp>
      <p:pic>
        <p:nvPicPr>
          <p:cNvPr id="18436" name="Picture 4" descr="DNA and Genetics Uni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WordArt 5"/>
          <p:cNvSpPr>
            <a:spLocks noChangeArrowheads="1" noChangeShapeType="1" noTextEdit="1"/>
          </p:cNvSpPr>
          <p:nvPr/>
        </p:nvSpPr>
        <p:spPr bwMode="auto">
          <a:xfrm>
            <a:off x="762000" y="152400"/>
            <a:ext cx="7391400" cy="1295400"/>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bg1"/>
                  </a:solidFill>
                  <a:round/>
                  <a:headEnd/>
                  <a:tailEnd/>
                </a:ln>
                <a:solidFill>
                  <a:srgbClr val="FF99FF"/>
                </a:solidFill>
                <a:effectLst>
                  <a:outerShdw dist="53882" dir="2700000" algn="ctr" rotWithShape="0">
                    <a:srgbClr val="C0C0C0">
                      <a:alpha val="79999"/>
                    </a:srgbClr>
                  </a:outerShdw>
                </a:effectLst>
                <a:latin typeface="Times New Roman"/>
                <a:cs typeface="Times New Roman"/>
              </a:rPr>
              <a:t>DNA and Genetics Unit</a:t>
            </a:r>
          </a:p>
        </p:txBody>
      </p:sp>
      <p:sp>
        <p:nvSpPr>
          <p:cNvPr id="8" name="Rounded Rectangle 7"/>
          <p:cNvSpPr/>
          <p:nvPr/>
        </p:nvSpPr>
        <p:spPr>
          <a:xfrm>
            <a:off x="685800" y="5334000"/>
            <a:ext cx="7772400" cy="1066800"/>
          </a:xfrm>
          <a:prstGeom prst="roundRect">
            <a:avLst/>
          </a:prstGeom>
          <a:solidFill>
            <a:schemeClr val="bg1">
              <a:lumMod val="95000"/>
              <a:lumOff val="5000"/>
            </a:schemeClr>
          </a:solidFill>
          <a:ln w="381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hlinkClick r:id="rId3"/>
              </a:rPr>
              <a:t>http://sciencepowerpoint.com/DNA_Genetics_Unit.html</a:t>
            </a:r>
            <a:endParaRPr lang="en-US" sz="2000" dirty="0"/>
          </a:p>
          <a:p>
            <a:pPr algn="ctr">
              <a:defRPr/>
            </a:pPr>
            <a:endParaRPr lang="en-US" sz="2000" dirty="0"/>
          </a:p>
        </p:txBody>
      </p:sp>
      <p:sp>
        <p:nvSpPr>
          <p:cNvPr id="7" name="Rounded Rectangle 6"/>
          <p:cNvSpPr/>
          <p:nvPr/>
        </p:nvSpPr>
        <p:spPr>
          <a:xfrm>
            <a:off x="633413" y="1600200"/>
            <a:ext cx="7772400" cy="2514600"/>
          </a:xfrm>
          <a:prstGeom prst="roundRect">
            <a:avLst/>
          </a:prstGeom>
          <a:solidFill>
            <a:schemeClr val="bg1">
              <a:lumMod val="95000"/>
              <a:lumOff val="5000"/>
            </a:schemeClr>
          </a:solidFill>
          <a:ln w="38100">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440" name="TextBox 1"/>
          <p:cNvSpPr txBox="1">
            <a:spLocks noChangeArrowheads="1"/>
          </p:cNvSpPr>
          <p:nvPr/>
        </p:nvSpPr>
        <p:spPr bwMode="auto">
          <a:xfrm>
            <a:off x="914400" y="1676400"/>
            <a:ext cx="7239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r>
              <a:rPr lang="en-US" sz="1800" dirty="0">
                <a:solidFill>
                  <a:srgbClr val="FF99FF"/>
                </a:solidFill>
              </a:rPr>
              <a:t>Areas of Focus within The DNA and Genetics Unit:</a:t>
            </a:r>
            <a:r>
              <a:rPr lang="en-US" sz="1800" dirty="0"/>
              <a:t/>
            </a:r>
            <a:br>
              <a:rPr lang="en-US" sz="1800" dirty="0"/>
            </a:br>
            <a:r>
              <a:rPr lang="en-US" sz="1800" dirty="0">
                <a:solidFill>
                  <a:srgbClr val="FFFF99"/>
                </a:solidFill>
              </a:rPr>
              <a:t>DNA, DNA Extraction, Structure of DNA, Discovery of the Double Helix, Rosalind Franklin, Nucleotides, RNA, Cell Division, Mitosis, Phases of Mitosis, Chromosomes, Cancer, Ways to Avoid Cancer, What is Inside a Cigarette?, Facts about Smoking?, Anti-Smoking Ads, Meiosis, Phases in Meiosis, </a:t>
            </a:r>
            <a:r>
              <a:rPr lang="en-US" sz="1800" dirty="0" err="1">
                <a:solidFill>
                  <a:srgbClr val="FFFF99"/>
                </a:solidFill>
              </a:rPr>
              <a:t>Mendelian</a:t>
            </a:r>
            <a:r>
              <a:rPr lang="en-US" sz="1800" dirty="0">
                <a:solidFill>
                  <a:srgbClr val="FFFF99"/>
                </a:solidFill>
              </a:rPr>
              <a:t> Genetics, </a:t>
            </a:r>
            <a:r>
              <a:rPr lang="en-US" sz="1800" dirty="0" err="1">
                <a:solidFill>
                  <a:srgbClr val="FFFF99"/>
                </a:solidFill>
              </a:rPr>
              <a:t>Gregor</a:t>
            </a:r>
            <a:r>
              <a:rPr lang="en-US" sz="1800" dirty="0">
                <a:solidFill>
                  <a:srgbClr val="FFFF99"/>
                </a:solidFill>
              </a:rPr>
              <a:t> Mendel, </a:t>
            </a:r>
            <a:r>
              <a:rPr lang="en-US" sz="1800" dirty="0" err="1">
                <a:solidFill>
                  <a:srgbClr val="FFFF99"/>
                </a:solidFill>
              </a:rPr>
              <a:t>Punnett</a:t>
            </a:r>
            <a:r>
              <a:rPr lang="en-US" sz="1800" dirty="0">
                <a:solidFill>
                  <a:srgbClr val="FFFF99"/>
                </a:solidFill>
              </a:rPr>
              <a:t> Squares, Probability, </a:t>
            </a:r>
            <a:r>
              <a:rPr lang="en-US" sz="1800" dirty="0" err="1">
                <a:solidFill>
                  <a:srgbClr val="FFFF99"/>
                </a:solidFill>
              </a:rPr>
              <a:t>Dihybrid</a:t>
            </a:r>
            <a:r>
              <a:rPr lang="en-US" sz="1800" dirty="0">
                <a:solidFill>
                  <a:srgbClr val="FFFF99"/>
                </a:solidFill>
              </a:rPr>
              <a:t> Cross, </a:t>
            </a:r>
            <a:r>
              <a:rPr lang="en-US" sz="1800" dirty="0" err="1">
                <a:solidFill>
                  <a:srgbClr val="FFFF99"/>
                </a:solidFill>
              </a:rPr>
              <a:t>Codominance</a:t>
            </a:r>
            <a:r>
              <a:rPr lang="en-US" sz="1800" dirty="0">
                <a:solidFill>
                  <a:srgbClr val="FFFF99"/>
                </a:solidFill>
              </a:rPr>
              <a:t>, Bio-Ethics, Stem Cell Debate, Cloning Debate</a:t>
            </a:r>
          </a:p>
        </p:txBody>
      </p:sp>
    </p:spTree>
    <p:extLst>
      <p:ext uri="{BB962C8B-B14F-4D97-AF65-F5344CB8AC3E}">
        <p14:creationId xmlns:p14="http://schemas.microsoft.com/office/powerpoint/2010/main" val="2978989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smtClean="0"/>
              <a:t>How many meters (roughly) of DNA stretched out can be found in a single cell?</a:t>
            </a:r>
          </a:p>
          <a:p>
            <a:pPr lvl="1"/>
            <a:r>
              <a:rPr lang="en-US" dirty="0" smtClean="0">
                <a:solidFill>
                  <a:srgbClr val="66FFCC"/>
                </a:solidFill>
              </a:rPr>
              <a:t>A.) .18 nanometers</a:t>
            </a:r>
          </a:p>
          <a:p>
            <a:pPr lvl="1"/>
            <a:r>
              <a:rPr lang="en-US" dirty="0" smtClean="0">
                <a:solidFill>
                  <a:srgbClr val="FFC000"/>
                </a:solidFill>
              </a:rPr>
              <a:t>B.) 18 millimeters</a:t>
            </a:r>
          </a:p>
          <a:p>
            <a:pPr lvl="1"/>
            <a:r>
              <a:rPr lang="en-US" dirty="0" smtClean="0">
                <a:solidFill>
                  <a:srgbClr val="FF5050"/>
                </a:solidFill>
              </a:rPr>
              <a:t>C.) </a:t>
            </a:r>
            <a:r>
              <a:rPr lang="en-US" dirty="0" smtClean="0">
                <a:solidFill>
                  <a:schemeClr val="bg1"/>
                </a:solidFill>
              </a:rPr>
              <a:t>1.8 meters</a:t>
            </a:r>
          </a:p>
          <a:p>
            <a:pPr lvl="1"/>
            <a:r>
              <a:rPr lang="en-US" dirty="0" smtClean="0">
                <a:solidFill>
                  <a:srgbClr val="9933FF"/>
                </a:solidFill>
              </a:rPr>
              <a:t>D.) </a:t>
            </a:r>
            <a:r>
              <a:rPr lang="en-US" dirty="0" smtClean="0">
                <a:solidFill>
                  <a:schemeClr val="bg1"/>
                </a:solidFill>
              </a:rPr>
              <a:t>180 kilometers</a:t>
            </a:r>
          </a:p>
          <a:p>
            <a:pPr lvl="1"/>
            <a:r>
              <a:rPr lang="en-US" dirty="0" smtClean="0">
                <a:solidFill>
                  <a:schemeClr val="accent1">
                    <a:lumMod val="40000"/>
                    <a:lumOff val="60000"/>
                  </a:schemeClr>
                </a:solidFill>
              </a:rPr>
              <a:t>E.) </a:t>
            </a:r>
            <a:r>
              <a:rPr lang="en-US" dirty="0" smtClean="0">
                <a:solidFill>
                  <a:schemeClr val="bg1"/>
                </a:solidFill>
              </a:rPr>
              <a:t>It can wrap around the world over 180 million times.</a:t>
            </a:r>
            <a:endParaRPr lang="en-US" dirty="0">
              <a:solidFill>
                <a:schemeClr val="bg1"/>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419600"/>
            <a:ext cx="8382000" cy="2133600"/>
          </a:xfrm>
          <a:prstGeom prst="rect">
            <a:avLst/>
          </a:prstGeom>
          <a:noFill/>
          <a:ln w="76200" cmpd="tri" algn="ctr">
            <a:solidFill>
              <a:srgbClr val="CC00CC"/>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670436" y="139767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256560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smtClean="0"/>
              <a:t>How many meters (roughly) of DNA stretched out can be found in a single cell?</a:t>
            </a:r>
          </a:p>
          <a:p>
            <a:pPr lvl="1"/>
            <a:r>
              <a:rPr lang="en-US" dirty="0" smtClean="0">
                <a:solidFill>
                  <a:srgbClr val="66FFCC"/>
                </a:solidFill>
              </a:rPr>
              <a:t>A.) .18 nanometers</a:t>
            </a:r>
          </a:p>
          <a:p>
            <a:pPr lvl="1"/>
            <a:r>
              <a:rPr lang="en-US" dirty="0" smtClean="0">
                <a:solidFill>
                  <a:srgbClr val="FFC000"/>
                </a:solidFill>
              </a:rPr>
              <a:t>B.) 18 millimeters</a:t>
            </a:r>
          </a:p>
          <a:p>
            <a:pPr lvl="1"/>
            <a:r>
              <a:rPr lang="en-US" dirty="0" smtClean="0">
                <a:solidFill>
                  <a:srgbClr val="FF5050"/>
                </a:solidFill>
              </a:rPr>
              <a:t>C.) 1.8 meters</a:t>
            </a:r>
          </a:p>
          <a:p>
            <a:pPr lvl="1"/>
            <a:r>
              <a:rPr lang="en-US" dirty="0" smtClean="0">
                <a:solidFill>
                  <a:srgbClr val="9933FF"/>
                </a:solidFill>
              </a:rPr>
              <a:t>D.) </a:t>
            </a:r>
            <a:r>
              <a:rPr lang="en-US" dirty="0" smtClean="0">
                <a:solidFill>
                  <a:schemeClr val="bg1"/>
                </a:solidFill>
              </a:rPr>
              <a:t>180 kilometers</a:t>
            </a:r>
          </a:p>
          <a:p>
            <a:pPr lvl="1"/>
            <a:r>
              <a:rPr lang="en-US" dirty="0" smtClean="0">
                <a:solidFill>
                  <a:schemeClr val="accent1">
                    <a:lumMod val="40000"/>
                    <a:lumOff val="60000"/>
                  </a:schemeClr>
                </a:solidFill>
              </a:rPr>
              <a:t>E</a:t>
            </a:r>
            <a:r>
              <a:rPr lang="en-US" dirty="0" smtClean="0">
                <a:solidFill>
                  <a:srgbClr val="00B0F0"/>
                </a:solidFill>
              </a:rPr>
              <a:t>.)</a:t>
            </a:r>
            <a:r>
              <a:rPr lang="en-US" dirty="0" smtClean="0">
                <a:solidFill>
                  <a:schemeClr val="bg1"/>
                </a:solidFill>
              </a:rPr>
              <a:t> It can wrap around the world over 180 million times.</a:t>
            </a:r>
            <a:endParaRPr lang="en-US" dirty="0">
              <a:solidFill>
                <a:schemeClr val="bg1"/>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419600"/>
            <a:ext cx="8382000" cy="2133600"/>
          </a:xfrm>
          <a:prstGeom prst="rect">
            <a:avLst/>
          </a:prstGeom>
          <a:noFill/>
          <a:ln w="76200" cmpd="tri" algn="ctr">
            <a:solidFill>
              <a:srgbClr val="CC00CC"/>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670436" y="139767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2565600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smtClean="0"/>
              <a:t>How many meters (roughly) of DNA stretched out can be found in a single cell?</a:t>
            </a:r>
          </a:p>
          <a:p>
            <a:pPr lvl="1"/>
            <a:r>
              <a:rPr lang="en-US" dirty="0" smtClean="0">
                <a:solidFill>
                  <a:srgbClr val="66FFCC"/>
                </a:solidFill>
              </a:rPr>
              <a:t>A.) .18 nanometers</a:t>
            </a:r>
          </a:p>
          <a:p>
            <a:pPr lvl="1"/>
            <a:r>
              <a:rPr lang="en-US" dirty="0" smtClean="0">
                <a:solidFill>
                  <a:srgbClr val="FFC000"/>
                </a:solidFill>
              </a:rPr>
              <a:t>B.) 18 millimeters</a:t>
            </a:r>
          </a:p>
          <a:p>
            <a:pPr lvl="1"/>
            <a:r>
              <a:rPr lang="en-US" dirty="0" smtClean="0">
                <a:solidFill>
                  <a:srgbClr val="FF5050"/>
                </a:solidFill>
              </a:rPr>
              <a:t>C.) 1.8 meters</a:t>
            </a:r>
          </a:p>
          <a:p>
            <a:pPr lvl="1"/>
            <a:r>
              <a:rPr lang="en-US" dirty="0" smtClean="0">
                <a:solidFill>
                  <a:srgbClr val="9933FF"/>
                </a:solidFill>
              </a:rPr>
              <a:t>D.) 180 kilometers</a:t>
            </a:r>
          </a:p>
          <a:p>
            <a:pPr lvl="1"/>
            <a:r>
              <a:rPr lang="en-US" dirty="0" smtClean="0">
                <a:solidFill>
                  <a:schemeClr val="accent1">
                    <a:lumMod val="40000"/>
                    <a:lumOff val="60000"/>
                  </a:schemeClr>
                </a:solidFill>
              </a:rPr>
              <a:t>E.) </a:t>
            </a:r>
            <a:r>
              <a:rPr lang="en-US" dirty="0" smtClean="0">
                <a:solidFill>
                  <a:schemeClr val="bg1"/>
                </a:solidFill>
              </a:rPr>
              <a:t>It can wrap around the world over 180 million times.</a:t>
            </a:r>
            <a:endParaRPr lang="en-US" dirty="0">
              <a:solidFill>
                <a:schemeClr val="bg1"/>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419600"/>
            <a:ext cx="8382000" cy="2133600"/>
          </a:xfrm>
          <a:prstGeom prst="rect">
            <a:avLst/>
          </a:prstGeom>
          <a:noFill/>
          <a:ln w="76200" cmpd="tri" algn="ctr">
            <a:solidFill>
              <a:srgbClr val="CC00CC"/>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670436" y="139767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256560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smtClean="0"/>
              <a:t>How many meters (roughly) of DNA stretched out can be found in a single cell?</a:t>
            </a:r>
          </a:p>
          <a:p>
            <a:pPr lvl="1"/>
            <a:r>
              <a:rPr lang="en-US" dirty="0" smtClean="0">
                <a:solidFill>
                  <a:srgbClr val="66FFCC"/>
                </a:solidFill>
              </a:rPr>
              <a:t>A.) .18 nanometers</a:t>
            </a:r>
          </a:p>
          <a:p>
            <a:pPr lvl="1"/>
            <a:r>
              <a:rPr lang="en-US" dirty="0" smtClean="0">
                <a:solidFill>
                  <a:srgbClr val="FFC000"/>
                </a:solidFill>
              </a:rPr>
              <a:t>B.) 18 millimeters</a:t>
            </a:r>
          </a:p>
          <a:p>
            <a:pPr lvl="1"/>
            <a:r>
              <a:rPr lang="en-US" dirty="0" smtClean="0">
                <a:solidFill>
                  <a:srgbClr val="FF5050"/>
                </a:solidFill>
              </a:rPr>
              <a:t>C.) 1.8 meters</a:t>
            </a:r>
          </a:p>
          <a:p>
            <a:pPr lvl="1"/>
            <a:r>
              <a:rPr lang="en-US" dirty="0" smtClean="0">
                <a:solidFill>
                  <a:srgbClr val="9933FF"/>
                </a:solidFill>
              </a:rPr>
              <a:t>D.) 180 kilometers</a:t>
            </a:r>
          </a:p>
          <a:p>
            <a:pPr lvl="1"/>
            <a:r>
              <a:rPr lang="en-US" dirty="0" smtClean="0">
                <a:solidFill>
                  <a:schemeClr val="accent1">
                    <a:lumMod val="40000"/>
                    <a:lumOff val="60000"/>
                  </a:schemeClr>
                </a:solidFill>
              </a:rPr>
              <a:t>E.) It can wrap around the world over 180 million times.</a:t>
            </a:r>
            <a:endParaRPr lang="en-US" dirty="0">
              <a:solidFill>
                <a:schemeClr val="accent1">
                  <a:lumMod val="40000"/>
                  <a:lumOff val="60000"/>
                </a:schemeClr>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419600"/>
            <a:ext cx="8382000" cy="2133600"/>
          </a:xfrm>
          <a:prstGeom prst="rect">
            <a:avLst/>
          </a:prstGeom>
          <a:noFill/>
          <a:ln w="76200" cmpd="tri" algn="ctr">
            <a:solidFill>
              <a:srgbClr val="CC00CC"/>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670436" y="139767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256560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4883" name="Rectangle 3"/>
          <p:cNvSpPr>
            <a:spLocks noGrp="1" noChangeArrowheads="1"/>
          </p:cNvSpPr>
          <p:nvPr>
            <p:ph type="body" idx="4294967295"/>
          </p:nvPr>
        </p:nvSpPr>
        <p:spPr>
          <a:xfrm>
            <a:off x="457200" y="228600"/>
            <a:ext cx="8229600" cy="5902325"/>
          </a:xfrm>
        </p:spPr>
        <p:txBody>
          <a:bodyPr/>
          <a:lstStyle/>
          <a:p>
            <a:pPr eaLnBrk="1" hangingPunct="1">
              <a:defRPr/>
            </a:pPr>
            <a:r>
              <a:rPr lang="en-US" dirty="0" smtClean="0"/>
              <a:t>DNA has the information for our cells to make proteins. </a:t>
            </a:r>
            <a:r>
              <a:rPr lang="en-US" dirty="0" smtClean="0">
                <a:solidFill>
                  <a:srgbClr val="9933FF"/>
                </a:solidFill>
              </a:rPr>
              <a:t>Name A and B? </a:t>
            </a:r>
          </a:p>
        </p:txBody>
      </p:sp>
      <p:sp>
        <p:nvSpPr>
          <p:cNvPr id="29705"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pic>
        <p:nvPicPr>
          <p:cNvPr id="9728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610600" cy="5029200"/>
          </a:xfrm>
          <a:prstGeom prst="rect">
            <a:avLst/>
          </a:prstGeom>
          <a:noFill/>
          <a:ln w="762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97285" name="Rectangle 5"/>
          <p:cNvSpPr>
            <a:spLocks noChangeArrowheads="1"/>
          </p:cNvSpPr>
          <p:nvPr/>
        </p:nvSpPr>
        <p:spPr bwMode="auto">
          <a:xfrm>
            <a:off x="4495800" y="4419600"/>
            <a:ext cx="1981200" cy="1447800"/>
          </a:xfrm>
          <a:prstGeom prst="rect">
            <a:avLst/>
          </a:prstGeom>
          <a:noFill/>
          <a:ln w="762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 name="Rectangle 5"/>
          <p:cNvSpPr/>
          <p:nvPr/>
        </p:nvSpPr>
        <p:spPr>
          <a:xfrm>
            <a:off x="2442029" y="1696930"/>
            <a:ext cx="2514600" cy="2062103"/>
          </a:xfrm>
          <a:prstGeom prst="rect">
            <a:avLst/>
          </a:prstGeom>
          <a:noFill/>
        </p:spPr>
        <p:txBody>
          <a:bodyPr wrap="square">
            <a:spAutoFit/>
          </a:bodyPr>
          <a:lstStyle/>
          <a:p>
            <a:pPr algn="l">
              <a:buFontTx/>
              <a:buNone/>
              <a:defRPr/>
            </a:pPr>
            <a:r>
              <a:rPr lang="en-US" sz="3200" b="1" dirty="0">
                <a:ln w="17780" cmpd="sng">
                  <a:solidFill>
                    <a:srgbClr val="FFFFFF"/>
                  </a:solidFill>
                  <a:prstDash val="solid"/>
                  <a:miter lim="800000"/>
                </a:ln>
                <a:solidFill>
                  <a:srgbClr val="7030A0"/>
                </a:solidFill>
                <a:effectLst>
                  <a:outerShdw blurRad="50800" algn="tl" rotWithShape="0">
                    <a:srgbClr val="000000"/>
                  </a:outerShdw>
                </a:effectLst>
                <a:latin typeface="Arial" pitchFamily="34" charset="0"/>
              </a:rPr>
              <a:t>Keep your</a:t>
            </a:r>
          </a:p>
          <a:p>
            <a:pPr algn="l">
              <a:buFontTx/>
              <a:buNone/>
              <a:defRPr/>
            </a:pPr>
            <a:r>
              <a:rPr lang="en-US" sz="3200" b="1" dirty="0">
                <a:ln w="17780" cmpd="sng">
                  <a:solidFill>
                    <a:srgbClr val="FFFFFF"/>
                  </a:solidFill>
                  <a:prstDash val="solid"/>
                  <a:miter lim="800000"/>
                </a:ln>
                <a:solidFill>
                  <a:srgbClr val="7030A0"/>
                </a:solidFill>
                <a:effectLst>
                  <a:outerShdw blurRad="50800" algn="tl" rotWithShape="0">
                    <a:srgbClr val="000000"/>
                  </a:outerShdw>
                </a:effectLst>
                <a:latin typeface="Arial" pitchFamily="34" charset="0"/>
              </a:rPr>
              <a:t>hard copy </a:t>
            </a:r>
          </a:p>
          <a:p>
            <a:pPr algn="l">
              <a:buFontTx/>
              <a:buNone/>
              <a:defRPr/>
            </a:pPr>
            <a:r>
              <a:rPr lang="en-US" sz="3200" b="1" dirty="0">
                <a:ln w="17780" cmpd="sng">
                  <a:solidFill>
                    <a:srgbClr val="FFFFFF"/>
                  </a:solidFill>
                  <a:prstDash val="solid"/>
                  <a:miter lim="800000"/>
                </a:ln>
                <a:solidFill>
                  <a:srgbClr val="7030A0"/>
                </a:solidFill>
                <a:effectLst>
                  <a:outerShdw blurRad="50800" algn="tl" rotWithShape="0">
                    <a:srgbClr val="000000"/>
                  </a:outerShdw>
                </a:effectLst>
                <a:latin typeface="Arial" pitchFamily="34" charset="0"/>
              </a:rPr>
              <a:t>safe in the nucleus</a:t>
            </a:r>
          </a:p>
        </p:txBody>
      </p:sp>
      <p:pic>
        <p:nvPicPr>
          <p:cNvPr id="9728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343400"/>
            <a:ext cx="259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72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419600"/>
            <a:ext cx="2286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728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4419600"/>
            <a:ext cx="457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97290" name="Straight Arrow Connector 10"/>
          <p:cNvCxnSpPr>
            <a:cxnSpLocks noChangeShapeType="1"/>
          </p:cNvCxnSpPr>
          <p:nvPr/>
        </p:nvCxnSpPr>
        <p:spPr bwMode="auto">
          <a:xfrm flipV="1">
            <a:off x="2057400" y="4724400"/>
            <a:ext cx="762000" cy="304800"/>
          </a:xfrm>
          <a:prstGeom prst="straightConnector1">
            <a:avLst/>
          </a:prstGeom>
          <a:noFill/>
          <a:ln w="76200" algn="ctr">
            <a:solidFill>
              <a:srgbClr val="7030A0"/>
            </a:solidFill>
            <a:round/>
            <a:headEnd/>
            <a:tailEnd type="arrow" w="med" len="med"/>
          </a:ln>
          <a:extLst>
            <a:ext uri="{909E8E84-426E-40DD-AFC4-6F175D3DCCD1}">
              <a14:hiddenFill xmlns:a14="http://schemas.microsoft.com/office/drawing/2010/main">
                <a:noFill/>
              </a14:hiddenFill>
            </a:ext>
          </a:extLst>
        </p:spPr>
      </p:cxnSp>
      <p:pic>
        <p:nvPicPr>
          <p:cNvPr id="9729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3200400"/>
            <a:ext cx="6858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729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4200" y="4495800"/>
            <a:ext cx="17240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7293"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5200" y="1524000"/>
            <a:ext cx="14478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 name="Rectangle 13"/>
          <p:cNvSpPr/>
          <p:nvPr/>
        </p:nvSpPr>
        <p:spPr>
          <a:xfrm>
            <a:off x="5029200" y="1295400"/>
            <a:ext cx="2819400" cy="1175706"/>
          </a:xfrm>
          <a:prstGeom prst="rect">
            <a:avLst/>
          </a:prstGeom>
          <a:noFill/>
        </p:spPr>
        <p:txBody>
          <a:bodyPr>
            <a:spAutoFit/>
          </a:bodyPr>
          <a:lstStyle/>
          <a:p>
            <a:pPr algn="ctr">
              <a:buFontTx/>
              <a:buNone/>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rPr>
              <a:t>Except</a:t>
            </a:r>
          </a:p>
          <a:p>
            <a:pPr algn="ctr">
              <a:buFontTx/>
              <a:buNone/>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rPr>
              <a:t>Proteins</a:t>
            </a:r>
          </a:p>
        </p:txBody>
      </p:sp>
      <p:sp>
        <p:nvSpPr>
          <p:cNvPr id="2" name="Rounded Rectangle 1"/>
          <p:cNvSpPr/>
          <p:nvPr/>
        </p:nvSpPr>
        <p:spPr bwMode="auto">
          <a:xfrm rot="2818976">
            <a:off x="1698782" y="3555916"/>
            <a:ext cx="1641929" cy="406233"/>
          </a:xfrm>
          <a:prstGeom prst="roundRect">
            <a:avLst/>
          </a:prstGeom>
          <a:solidFill>
            <a:schemeClr val="bg1"/>
          </a:solidFill>
          <a:ln w="9525" cap="flat" cmpd="sng" algn="ctr">
            <a:solidFill>
              <a:srgbClr val="9933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16" name="Rounded Rectangle 15"/>
          <p:cNvSpPr/>
          <p:nvPr/>
        </p:nvSpPr>
        <p:spPr bwMode="auto">
          <a:xfrm rot="20300396">
            <a:off x="5808202" y="2344820"/>
            <a:ext cx="1641929" cy="406233"/>
          </a:xfrm>
          <a:prstGeom prst="roundRect">
            <a:avLst/>
          </a:prstGeom>
          <a:solidFill>
            <a:schemeClr val="bg1"/>
          </a:solidFill>
          <a:ln w="9525" cap="flat" cmpd="sng" algn="ctr">
            <a:solidFill>
              <a:srgbClr val="9933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3" name="Rectangle 2"/>
          <p:cNvSpPr/>
          <p:nvPr/>
        </p:nvSpPr>
        <p:spPr>
          <a:xfrm>
            <a:off x="1798074" y="2463012"/>
            <a:ext cx="72167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5562600" y="2266316"/>
            <a:ext cx="71205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8128271" y="156998"/>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 name="Picture 4" descr="http://www.clker.com/cliparts/9/a/e/e/12154415151126295659lemmling_Cartoon_owl.svg.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28271" y="2056144"/>
            <a:ext cx="156864" cy="14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6972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6307" y="1524000"/>
            <a:ext cx="6093336" cy="1754326"/>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Same question</a:t>
            </a:r>
          </a:p>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ifferent visual</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648327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6707" name="Rectangle 3"/>
          <p:cNvSpPr>
            <a:spLocks noGrp="1" noChangeArrowheads="1"/>
          </p:cNvSpPr>
          <p:nvPr>
            <p:ph idx="1"/>
          </p:nvPr>
        </p:nvSpPr>
        <p:spPr>
          <a:xfrm>
            <a:off x="457200" y="457200"/>
            <a:ext cx="8229600" cy="5673725"/>
          </a:xfrm>
        </p:spPr>
        <p:txBody>
          <a:bodyPr/>
          <a:lstStyle/>
          <a:p>
            <a:pPr eaLnBrk="1" hangingPunct="1">
              <a:defRPr/>
            </a:pPr>
            <a:r>
              <a:rPr lang="en-US" dirty="0" smtClean="0"/>
              <a:t>.</a:t>
            </a:r>
          </a:p>
        </p:txBody>
      </p:sp>
      <p:pic>
        <p:nvPicPr>
          <p:cNvPr id="58371" name="Picture 5" descr="http://www.itowler.com/Blog-Images/D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8458200" cy="62484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spcBef>
                <a:spcPct val="20000"/>
              </a:spcBef>
              <a:buClr>
                <a:schemeClr val="hlink"/>
              </a:buClr>
              <a:buSzPct val="65000"/>
              <a:buFont typeface="Wingdings" pitchFamily="2" charset="2"/>
              <a:buNone/>
            </a:pPr>
            <a:r>
              <a:rPr lang="en-US" sz="800" b="1"/>
              <a:t>Copyright © 2010 Ryan P. Murphy</a:t>
            </a:r>
          </a:p>
        </p:txBody>
      </p:sp>
      <p:sp>
        <p:nvSpPr>
          <p:cNvPr id="6" name="Rectangle 5"/>
          <p:cNvSpPr/>
          <p:nvPr/>
        </p:nvSpPr>
        <p:spPr bwMode="auto">
          <a:xfrm>
            <a:off x="304800" y="304800"/>
            <a:ext cx="8458200" cy="6248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pic>
        <p:nvPicPr>
          <p:cNvPr id="7"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8153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88162" name="Picture 2" descr="http://timkanebooks.files.wordpress.com/2012/09/junkdna.gif"/>
          <p:cNvPicPr>
            <a:picLocks noChangeAspect="1" noChangeArrowheads="1"/>
          </p:cNvPicPr>
          <p:nvPr/>
        </p:nvPicPr>
        <p:blipFill>
          <a:blip r:embed="rId4" cstate="print"/>
          <a:srcRect/>
          <a:stretch>
            <a:fillRect/>
          </a:stretch>
        </p:blipFill>
        <p:spPr bwMode="auto">
          <a:xfrm>
            <a:off x="726657" y="2633440"/>
            <a:ext cx="1524000" cy="1152659"/>
          </a:xfrm>
          <a:prstGeom prst="rect">
            <a:avLst/>
          </a:prstGeom>
          <a:noFill/>
        </p:spPr>
      </p:pic>
      <p:pic>
        <p:nvPicPr>
          <p:cNvPr id="988165" name="Picture 5" descr="https://encrypted-tbn2.gstatic.com/images?q=tbn:ANd9GcQDuWXOMdrvjiiaE7f0gUkRzSJR-ora2EOT68WQv3MDKk5TIq8j"/>
          <p:cNvPicPr>
            <a:picLocks noChangeAspect="1" noChangeArrowheads="1"/>
          </p:cNvPicPr>
          <p:nvPr/>
        </p:nvPicPr>
        <p:blipFill>
          <a:blip r:embed="rId5" cstate="print"/>
          <a:srcRect/>
          <a:stretch>
            <a:fillRect/>
          </a:stretch>
        </p:blipFill>
        <p:spPr bwMode="auto">
          <a:xfrm>
            <a:off x="5791200" y="1676400"/>
            <a:ext cx="2962275" cy="3048000"/>
          </a:xfrm>
          <a:prstGeom prst="rect">
            <a:avLst/>
          </a:prstGeom>
          <a:noFill/>
        </p:spPr>
      </p:pic>
      <p:pic>
        <p:nvPicPr>
          <p:cNvPr id="988167" name="Picture 7" descr="http://www.danforthcenter.org/science/core_facilities/integrated_microscopy/gallery/Cells/images/nuclear_pores.jpg"/>
          <p:cNvPicPr>
            <a:picLocks noChangeAspect="1" noChangeArrowheads="1"/>
          </p:cNvPicPr>
          <p:nvPr/>
        </p:nvPicPr>
        <p:blipFill>
          <a:blip r:embed="rId6" cstate="print"/>
          <a:srcRect/>
          <a:stretch>
            <a:fillRect/>
          </a:stretch>
        </p:blipFill>
        <p:spPr bwMode="auto">
          <a:xfrm flipH="1">
            <a:off x="2286000" y="1752600"/>
            <a:ext cx="1219200" cy="2590800"/>
          </a:xfrm>
          <a:prstGeom prst="rect">
            <a:avLst/>
          </a:prstGeom>
          <a:noFill/>
        </p:spPr>
      </p:pic>
      <p:pic>
        <p:nvPicPr>
          <p:cNvPr id="12" name="Picture 3"/>
          <p:cNvPicPr>
            <a:picLocks noChangeAspect="1" noChangeArrowheads="1"/>
          </p:cNvPicPr>
          <p:nvPr/>
        </p:nvPicPr>
        <p:blipFill>
          <a:blip r:embed="rId7" cstate="print"/>
          <a:srcRect/>
          <a:stretch>
            <a:fillRect/>
          </a:stretch>
        </p:blipFill>
        <p:spPr bwMode="auto">
          <a:xfrm rot="5400000">
            <a:off x="4395787" y="1243013"/>
            <a:ext cx="604838" cy="2233612"/>
          </a:xfrm>
          <a:prstGeom prst="rect">
            <a:avLst/>
          </a:prstGeom>
          <a:noFill/>
          <a:ln w="9525">
            <a:noFill/>
            <a:miter lim="800000"/>
            <a:headEnd/>
            <a:tailEnd/>
          </a:ln>
        </p:spPr>
      </p:pic>
      <p:sp>
        <p:nvSpPr>
          <p:cNvPr id="13" name="Rectangle 12"/>
          <p:cNvSpPr/>
          <p:nvPr/>
        </p:nvSpPr>
        <p:spPr>
          <a:xfrm>
            <a:off x="1981200" y="4038600"/>
            <a:ext cx="1826141" cy="830997"/>
          </a:xfrm>
          <a:prstGeom prst="rect">
            <a:avLst/>
          </a:prstGeom>
          <a:noFill/>
        </p:spPr>
        <p:txBody>
          <a:bodyPr wrap="none" lIns="91440" tIns="45720" rIns="91440" bIns="45720">
            <a:spAutoFit/>
          </a:bodyPr>
          <a:lstStyle/>
          <a:p>
            <a:pPr algn="ctr"/>
            <a:r>
              <a:rPr lang="en-US" sz="2400" b="1" cap="none" spc="0"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Nuclear</a:t>
            </a:r>
          </a:p>
          <a:p>
            <a:pPr algn="ctr"/>
            <a:r>
              <a:rPr lang="en-US" sz="2400" b="1"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Membrane</a:t>
            </a:r>
            <a:endParaRPr lang="en-US" sz="2400" b="1" cap="none" spc="0" dirty="0">
              <a:ln w="17780" cmpd="sng">
                <a:solidFill>
                  <a:sysClr val="windowText" lastClr="000000"/>
                </a:solidFill>
                <a:prstDash val="solid"/>
                <a:miter lim="800000"/>
              </a:ln>
              <a:solidFill>
                <a:srgbClr val="7030A0"/>
              </a:solidFill>
              <a:effectLst>
                <a:outerShdw blurRad="50800" algn="tl" rotWithShape="0">
                  <a:srgbClr val="000000"/>
                </a:outerShdw>
              </a:effectLst>
            </a:endParaRPr>
          </a:p>
        </p:txBody>
      </p:sp>
      <p:sp>
        <p:nvSpPr>
          <p:cNvPr id="14" name="Freeform 13"/>
          <p:cNvSpPr/>
          <p:nvPr/>
        </p:nvSpPr>
        <p:spPr bwMode="auto">
          <a:xfrm>
            <a:off x="5166089" y="3207026"/>
            <a:ext cx="919205" cy="702365"/>
          </a:xfrm>
          <a:custGeom>
            <a:avLst/>
            <a:gdLst>
              <a:gd name="connsiteX0" fmla="*/ 320311 w 919205"/>
              <a:gd name="connsiteY0" fmla="*/ 132522 h 702365"/>
              <a:gd name="connsiteX1" fmla="*/ 148033 w 919205"/>
              <a:gd name="connsiteY1" fmla="*/ 251791 h 702365"/>
              <a:gd name="connsiteX2" fmla="*/ 81772 w 919205"/>
              <a:gd name="connsiteY2" fmla="*/ 344557 h 702365"/>
              <a:gd name="connsiteX3" fmla="*/ 42015 w 919205"/>
              <a:gd name="connsiteY3" fmla="*/ 384313 h 702365"/>
              <a:gd name="connsiteX4" fmla="*/ 28763 w 919205"/>
              <a:gd name="connsiteY4" fmla="*/ 424070 h 702365"/>
              <a:gd name="connsiteX5" fmla="*/ 2259 w 919205"/>
              <a:gd name="connsiteY5" fmla="*/ 477078 h 702365"/>
              <a:gd name="connsiteX6" fmla="*/ 15511 w 919205"/>
              <a:gd name="connsiteY6" fmla="*/ 530087 h 702365"/>
              <a:gd name="connsiteX7" fmla="*/ 81772 w 919205"/>
              <a:gd name="connsiteY7" fmla="*/ 622852 h 702365"/>
              <a:gd name="connsiteX8" fmla="*/ 121528 w 919205"/>
              <a:gd name="connsiteY8" fmla="*/ 636104 h 702365"/>
              <a:gd name="connsiteX9" fmla="*/ 227546 w 919205"/>
              <a:gd name="connsiteY9" fmla="*/ 702365 h 702365"/>
              <a:gd name="connsiteX10" fmla="*/ 519094 w 919205"/>
              <a:gd name="connsiteY10" fmla="*/ 689113 h 702365"/>
              <a:gd name="connsiteX11" fmla="*/ 625111 w 919205"/>
              <a:gd name="connsiteY11" fmla="*/ 662609 h 702365"/>
              <a:gd name="connsiteX12" fmla="*/ 770885 w 919205"/>
              <a:gd name="connsiteY12" fmla="*/ 649357 h 702365"/>
              <a:gd name="connsiteX13" fmla="*/ 890154 w 919205"/>
              <a:gd name="connsiteY13" fmla="*/ 596348 h 702365"/>
              <a:gd name="connsiteX14" fmla="*/ 890154 w 919205"/>
              <a:gd name="connsiteY14" fmla="*/ 159026 h 702365"/>
              <a:gd name="connsiteX15" fmla="*/ 810641 w 919205"/>
              <a:gd name="connsiteY15" fmla="*/ 79513 h 702365"/>
              <a:gd name="connsiteX16" fmla="*/ 784137 w 919205"/>
              <a:gd name="connsiteY16" fmla="*/ 39757 h 702365"/>
              <a:gd name="connsiteX17" fmla="*/ 678120 w 919205"/>
              <a:gd name="connsiteY17" fmla="*/ 0 h 702365"/>
              <a:gd name="connsiteX18" fmla="*/ 360068 w 919205"/>
              <a:gd name="connsiteY18" fmla="*/ 13252 h 702365"/>
              <a:gd name="connsiteX19" fmla="*/ 280554 w 919205"/>
              <a:gd name="connsiteY19" fmla="*/ 39757 h 702365"/>
              <a:gd name="connsiteX20" fmla="*/ 254050 w 919205"/>
              <a:gd name="connsiteY20" fmla="*/ 212035 h 70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9205" h="702365">
                <a:moveTo>
                  <a:pt x="320311" y="132522"/>
                </a:moveTo>
                <a:cubicBezTo>
                  <a:pt x="262885" y="172278"/>
                  <a:pt x="186776" y="193677"/>
                  <a:pt x="148033" y="251791"/>
                </a:cubicBezTo>
                <a:cubicBezTo>
                  <a:pt x="127060" y="283250"/>
                  <a:pt x="106423" y="315798"/>
                  <a:pt x="81772" y="344557"/>
                </a:cubicBezTo>
                <a:cubicBezTo>
                  <a:pt x="69575" y="358787"/>
                  <a:pt x="55267" y="371061"/>
                  <a:pt x="42015" y="384313"/>
                </a:cubicBezTo>
                <a:cubicBezTo>
                  <a:pt x="37598" y="397565"/>
                  <a:pt x="34266" y="411230"/>
                  <a:pt x="28763" y="424070"/>
                </a:cubicBezTo>
                <a:cubicBezTo>
                  <a:pt x="20981" y="442228"/>
                  <a:pt x="4709" y="457476"/>
                  <a:pt x="2259" y="477078"/>
                </a:cubicBezTo>
                <a:cubicBezTo>
                  <a:pt x="0" y="495151"/>
                  <a:pt x="9116" y="513033"/>
                  <a:pt x="15511" y="530087"/>
                </a:cubicBezTo>
                <a:cubicBezTo>
                  <a:pt x="29330" y="566938"/>
                  <a:pt x="48031" y="600358"/>
                  <a:pt x="81772" y="622852"/>
                </a:cubicBezTo>
                <a:cubicBezTo>
                  <a:pt x="93395" y="630600"/>
                  <a:pt x="108763" y="630431"/>
                  <a:pt x="121528" y="636104"/>
                </a:cubicBezTo>
                <a:cubicBezTo>
                  <a:pt x="203146" y="672379"/>
                  <a:pt x="183911" y="658732"/>
                  <a:pt x="227546" y="702365"/>
                </a:cubicBezTo>
                <a:cubicBezTo>
                  <a:pt x="324729" y="697948"/>
                  <a:pt x="422077" y="696299"/>
                  <a:pt x="519094" y="689113"/>
                </a:cubicBezTo>
                <a:cubicBezTo>
                  <a:pt x="725594" y="673817"/>
                  <a:pt x="485506" y="682552"/>
                  <a:pt x="625111" y="662609"/>
                </a:cubicBezTo>
                <a:cubicBezTo>
                  <a:pt x="673412" y="655709"/>
                  <a:pt x="722294" y="653774"/>
                  <a:pt x="770885" y="649357"/>
                </a:cubicBezTo>
                <a:cubicBezTo>
                  <a:pt x="865508" y="617815"/>
                  <a:pt x="827152" y="638349"/>
                  <a:pt x="890154" y="596348"/>
                </a:cubicBezTo>
                <a:cubicBezTo>
                  <a:pt x="893369" y="535268"/>
                  <a:pt x="919205" y="242027"/>
                  <a:pt x="890154" y="159026"/>
                </a:cubicBezTo>
                <a:cubicBezTo>
                  <a:pt x="877771" y="123648"/>
                  <a:pt x="831433" y="110701"/>
                  <a:pt x="810641" y="79513"/>
                </a:cubicBezTo>
                <a:cubicBezTo>
                  <a:pt x="801806" y="66261"/>
                  <a:pt x="796372" y="49953"/>
                  <a:pt x="784137" y="39757"/>
                </a:cubicBezTo>
                <a:cubicBezTo>
                  <a:pt x="754436" y="15006"/>
                  <a:pt x="713786" y="8917"/>
                  <a:pt x="678120" y="0"/>
                </a:cubicBezTo>
                <a:cubicBezTo>
                  <a:pt x="572103" y="4417"/>
                  <a:pt x="465651" y="2694"/>
                  <a:pt x="360068" y="13252"/>
                </a:cubicBezTo>
                <a:cubicBezTo>
                  <a:pt x="332268" y="16032"/>
                  <a:pt x="280554" y="39757"/>
                  <a:pt x="280554" y="39757"/>
                </a:cubicBezTo>
                <a:cubicBezTo>
                  <a:pt x="244272" y="148605"/>
                  <a:pt x="254050" y="91332"/>
                  <a:pt x="254050" y="212035"/>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Freeform 14"/>
          <p:cNvSpPr/>
          <p:nvPr/>
        </p:nvSpPr>
        <p:spPr bwMode="auto">
          <a:xfrm>
            <a:off x="5049078" y="3856383"/>
            <a:ext cx="1171083" cy="357808"/>
          </a:xfrm>
          <a:custGeom>
            <a:avLst/>
            <a:gdLst>
              <a:gd name="connsiteX0" fmla="*/ 198783 w 1171083"/>
              <a:gd name="connsiteY0" fmla="*/ 132521 h 357808"/>
              <a:gd name="connsiteX1" fmla="*/ 79513 w 1171083"/>
              <a:gd name="connsiteY1" fmla="*/ 159026 h 357808"/>
              <a:gd name="connsiteX2" fmla="*/ 39757 w 1171083"/>
              <a:gd name="connsiteY2" fmla="*/ 172278 h 357808"/>
              <a:gd name="connsiteX3" fmla="*/ 13252 w 1171083"/>
              <a:gd name="connsiteY3" fmla="*/ 198782 h 357808"/>
              <a:gd name="connsiteX4" fmla="*/ 0 w 1171083"/>
              <a:gd name="connsiteY4" fmla="*/ 251791 h 357808"/>
              <a:gd name="connsiteX5" fmla="*/ 39757 w 1171083"/>
              <a:gd name="connsiteY5" fmla="*/ 344556 h 357808"/>
              <a:gd name="connsiteX6" fmla="*/ 79513 w 1171083"/>
              <a:gd name="connsiteY6" fmla="*/ 357808 h 357808"/>
              <a:gd name="connsiteX7" fmla="*/ 344557 w 1171083"/>
              <a:gd name="connsiteY7" fmla="*/ 344556 h 357808"/>
              <a:gd name="connsiteX8" fmla="*/ 450574 w 1171083"/>
              <a:gd name="connsiteY8" fmla="*/ 318052 h 357808"/>
              <a:gd name="connsiteX9" fmla="*/ 980661 w 1171083"/>
              <a:gd name="connsiteY9" fmla="*/ 304800 h 357808"/>
              <a:gd name="connsiteX10" fmla="*/ 1046922 w 1171083"/>
              <a:gd name="connsiteY10" fmla="*/ 278295 h 357808"/>
              <a:gd name="connsiteX11" fmla="*/ 1139687 w 1171083"/>
              <a:gd name="connsiteY11" fmla="*/ 238539 h 357808"/>
              <a:gd name="connsiteX12" fmla="*/ 1139687 w 1171083"/>
              <a:gd name="connsiteY12" fmla="*/ 92765 h 357808"/>
              <a:gd name="connsiteX13" fmla="*/ 1099931 w 1171083"/>
              <a:gd name="connsiteY13" fmla="*/ 79513 h 357808"/>
              <a:gd name="connsiteX14" fmla="*/ 1033670 w 1171083"/>
              <a:gd name="connsiteY14" fmla="*/ 26504 h 357808"/>
              <a:gd name="connsiteX15" fmla="*/ 954157 w 1171083"/>
              <a:gd name="connsiteY15" fmla="*/ 13252 h 357808"/>
              <a:gd name="connsiteX16" fmla="*/ 914400 w 1171083"/>
              <a:gd name="connsiteY16" fmla="*/ 0 h 357808"/>
              <a:gd name="connsiteX17" fmla="*/ 808383 w 1171083"/>
              <a:gd name="connsiteY17" fmla="*/ 13252 h 357808"/>
              <a:gd name="connsiteX18" fmla="*/ 424070 w 1171083"/>
              <a:gd name="connsiteY18" fmla="*/ 39756 h 357808"/>
              <a:gd name="connsiteX19" fmla="*/ 357809 w 1171083"/>
              <a:gd name="connsiteY19" fmla="*/ 53008 h 357808"/>
              <a:gd name="connsiteX20" fmla="*/ 318052 w 1171083"/>
              <a:gd name="connsiteY20" fmla="*/ 66260 h 357808"/>
              <a:gd name="connsiteX21" fmla="*/ 212035 w 1171083"/>
              <a:gd name="connsiteY21" fmla="*/ 79513 h 357808"/>
              <a:gd name="connsiteX22" fmla="*/ 132522 w 1171083"/>
              <a:gd name="connsiteY22" fmla="*/ 92765 h 357808"/>
              <a:gd name="connsiteX23" fmla="*/ 66261 w 1171083"/>
              <a:gd name="connsiteY23" fmla="*/ 145774 h 357808"/>
              <a:gd name="connsiteX24" fmla="*/ 53009 w 1171083"/>
              <a:gd name="connsiteY24" fmla="*/ 198782 h 3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1083" h="357808">
                <a:moveTo>
                  <a:pt x="198783" y="132521"/>
                </a:moveTo>
                <a:cubicBezTo>
                  <a:pt x="159026" y="141356"/>
                  <a:pt x="119024" y="149148"/>
                  <a:pt x="79513" y="159026"/>
                </a:cubicBezTo>
                <a:cubicBezTo>
                  <a:pt x="65961" y="162414"/>
                  <a:pt x="51735" y="165091"/>
                  <a:pt x="39757" y="172278"/>
                </a:cubicBezTo>
                <a:cubicBezTo>
                  <a:pt x="29043" y="178706"/>
                  <a:pt x="22087" y="189947"/>
                  <a:pt x="13252" y="198782"/>
                </a:cubicBezTo>
                <a:cubicBezTo>
                  <a:pt x="8835" y="216452"/>
                  <a:pt x="0" y="233578"/>
                  <a:pt x="0" y="251791"/>
                </a:cubicBezTo>
                <a:cubicBezTo>
                  <a:pt x="0" y="290286"/>
                  <a:pt x="6035" y="324323"/>
                  <a:pt x="39757" y="344556"/>
                </a:cubicBezTo>
                <a:cubicBezTo>
                  <a:pt x="51735" y="351743"/>
                  <a:pt x="66261" y="353391"/>
                  <a:pt x="79513" y="357808"/>
                </a:cubicBezTo>
                <a:cubicBezTo>
                  <a:pt x="167861" y="353391"/>
                  <a:pt x="256602" y="353980"/>
                  <a:pt x="344557" y="344556"/>
                </a:cubicBezTo>
                <a:cubicBezTo>
                  <a:pt x="380776" y="340675"/>
                  <a:pt x="414159" y="318962"/>
                  <a:pt x="450574" y="318052"/>
                </a:cubicBezTo>
                <a:lnTo>
                  <a:pt x="980661" y="304800"/>
                </a:lnTo>
                <a:cubicBezTo>
                  <a:pt x="1002748" y="295965"/>
                  <a:pt x="1025184" y="287956"/>
                  <a:pt x="1046922" y="278295"/>
                </a:cubicBezTo>
                <a:cubicBezTo>
                  <a:pt x="1145170" y="234629"/>
                  <a:pt x="1058036" y="265756"/>
                  <a:pt x="1139687" y="238539"/>
                </a:cubicBezTo>
                <a:cubicBezTo>
                  <a:pt x="1157764" y="184308"/>
                  <a:pt x="1171083" y="163407"/>
                  <a:pt x="1139687" y="92765"/>
                </a:cubicBezTo>
                <a:cubicBezTo>
                  <a:pt x="1134014" y="80000"/>
                  <a:pt x="1113183" y="83930"/>
                  <a:pt x="1099931" y="79513"/>
                </a:cubicBezTo>
                <a:cubicBezTo>
                  <a:pt x="1081836" y="61418"/>
                  <a:pt x="1058746" y="34863"/>
                  <a:pt x="1033670" y="26504"/>
                </a:cubicBezTo>
                <a:cubicBezTo>
                  <a:pt x="1008179" y="18007"/>
                  <a:pt x="980387" y="19081"/>
                  <a:pt x="954157" y="13252"/>
                </a:cubicBezTo>
                <a:cubicBezTo>
                  <a:pt x="940520" y="10222"/>
                  <a:pt x="927652" y="4417"/>
                  <a:pt x="914400" y="0"/>
                </a:cubicBezTo>
                <a:cubicBezTo>
                  <a:pt x="879061" y="4417"/>
                  <a:pt x="843837" y="9876"/>
                  <a:pt x="808383" y="13252"/>
                </a:cubicBezTo>
                <a:cubicBezTo>
                  <a:pt x="701377" y="23443"/>
                  <a:pt x="526519" y="33353"/>
                  <a:pt x="424070" y="39756"/>
                </a:cubicBezTo>
                <a:cubicBezTo>
                  <a:pt x="401983" y="44173"/>
                  <a:pt x="379661" y="47545"/>
                  <a:pt x="357809" y="53008"/>
                </a:cubicBezTo>
                <a:cubicBezTo>
                  <a:pt x="344257" y="56396"/>
                  <a:pt x="331796" y="63761"/>
                  <a:pt x="318052" y="66260"/>
                </a:cubicBezTo>
                <a:cubicBezTo>
                  <a:pt x="283012" y="72631"/>
                  <a:pt x="247291" y="74476"/>
                  <a:pt x="212035" y="79513"/>
                </a:cubicBezTo>
                <a:cubicBezTo>
                  <a:pt x="185435" y="83313"/>
                  <a:pt x="159026" y="88348"/>
                  <a:pt x="132522" y="92765"/>
                </a:cubicBezTo>
                <a:cubicBezTo>
                  <a:pt x="118474" y="102130"/>
                  <a:pt x="75704" y="126888"/>
                  <a:pt x="66261" y="145774"/>
                </a:cubicBezTo>
                <a:cubicBezTo>
                  <a:pt x="58116" y="162064"/>
                  <a:pt x="53009" y="198782"/>
                  <a:pt x="53009" y="198782"/>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8" name="Rectangle 17"/>
          <p:cNvSpPr/>
          <p:nvPr/>
        </p:nvSpPr>
        <p:spPr>
          <a:xfrm>
            <a:off x="381000" y="4648200"/>
            <a:ext cx="1821332" cy="1077218"/>
          </a:xfrm>
          <a:prstGeom prst="rect">
            <a:avLst/>
          </a:prstGeom>
          <a:noFill/>
        </p:spPr>
        <p:txBody>
          <a:bodyPr wrap="none" lIns="91440" tIns="45720" rIns="91440" bIns="45720">
            <a:spAutoFit/>
          </a:bodyPr>
          <a:lstStyle/>
          <a:p>
            <a:pPr algn="ctr"/>
            <a:r>
              <a:rPr lang="en-US" b="1" cap="none" spc="0"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Inside </a:t>
            </a:r>
          </a:p>
          <a:p>
            <a:pPr algn="ctr"/>
            <a:r>
              <a:rPr lang="en-US" b="1"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Nucleus</a:t>
            </a:r>
            <a:endParaRPr lang="en-US" b="1" cap="none" spc="0" dirty="0">
              <a:ln w="17780" cmpd="sng">
                <a:solidFill>
                  <a:sysClr val="windowText" lastClr="000000"/>
                </a:solidFill>
                <a:prstDash val="solid"/>
                <a:miter lim="800000"/>
              </a:ln>
              <a:solidFill>
                <a:srgbClr val="7030A0"/>
              </a:solidFill>
              <a:effectLst>
                <a:outerShdw blurRad="50800" algn="tl" rotWithShape="0">
                  <a:srgbClr val="000000"/>
                </a:outerShdw>
              </a:effectLst>
            </a:endParaRPr>
          </a:p>
        </p:txBody>
      </p:sp>
      <p:pic>
        <p:nvPicPr>
          <p:cNvPr id="19" name="Picture 3"/>
          <p:cNvPicPr>
            <a:picLocks noChangeAspect="1" noChangeArrowheads="1"/>
          </p:cNvPicPr>
          <p:nvPr/>
        </p:nvPicPr>
        <p:blipFill>
          <a:blip r:embed="rId7" cstate="print"/>
          <a:srcRect/>
          <a:stretch>
            <a:fillRect/>
          </a:stretch>
        </p:blipFill>
        <p:spPr bwMode="auto">
          <a:xfrm rot="3814095">
            <a:off x="3127207" y="4504146"/>
            <a:ext cx="604838" cy="2593982"/>
          </a:xfrm>
          <a:prstGeom prst="rect">
            <a:avLst/>
          </a:prstGeom>
          <a:noFill/>
          <a:ln w="9525">
            <a:noFill/>
            <a:miter lim="800000"/>
            <a:headEnd/>
            <a:tailEnd/>
          </a:ln>
        </p:spPr>
      </p:pic>
      <p:sp>
        <p:nvSpPr>
          <p:cNvPr id="21" name="Freeform 20"/>
          <p:cNvSpPr/>
          <p:nvPr/>
        </p:nvSpPr>
        <p:spPr bwMode="auto">
          <a:xfrm>
            <a:off x="2835965" y="5022574"/>
            <a:ext cx="1222891" cy="1467942"/>
          </a:xfrm>
          <a:custGeom>
            <a:avLst/>
            <a:gdLst>
              <a:gd name="connsiteX0" fmla="*/ 954157 w 1222891"/>
              <a:gd name="connsiteY0" fmla="*/ 437322 h 1467942"/>
              <a:gd name="connsiteX1" fmla="*/ 901148 w 1222891"/>
              <a:gd name="connsiteY1" fmla="*/ 344556 h 1467942"/>
              <a:gd name="connsiteX2" fmla="*/ 834887 w 1222891"/>
              <a:gd name="connsiteY2" fmla="*/ 291548 h 1467942"/>
              <a:gd name="connsiteX3" fmla="*/ 808383 w 1222891"/>
              <a:gd name="connsiteY3" fmla="*/ 251791 h 1467942"/>
              <a:gd name="connsiteX4" fmla="*/ 781878 w 1222891"/>
              <a:gd name="connsiteY4" fmla="*/ 225287 h 1467942"/>
              <a:gd name="connsiteX5" fmla="*/ 755374 w 1222891"/>
              <a:gd name="connsiteY5" fmla="*/ 185530 h 1467942"/>
              <a:gd name="connsiteX6" fmla="*/ 636105 w 1222891"/>
              <a:gd name="connsiteY6" fmla="*/ 79513 h 1467942"/>
              <a:gd name="connsiteX7" fmla="*/ 596348 w 1222891"/>
              <a:gd name="connsiteY7" fmla="*/ 66261 h 1467942"/>
              <a:gd name="connsiteX8" fmla="*/ 344557 w 1222891"/>
              <a:gd name="connsiteY8" fmla="*/ 79513 h 1467942"/>
              <a:gd name="connsiteX9" fmla="*/ 265044 w 1222891"/>
              <a:gd name="connsiteY9" fmla="*/ 119269 h 1467942"/>
              <a:gd name="connsiteX10" fmla="*/ 225287 w 1222891"/>
              <a:gd name="connsiteY10" fmla="*/ 132522 h 1467942"/>
              <a:gd name="connsiteX11" fmla="*/ 172278 w 1222891"/>
              <a:gd name="connsiteY11" fmla="*/ 172278 h 1467942"/>
              <a:gd name="connsiteX12" fmla="*/ 132522 w 1222891"/>
              <a:gd name="connsiteY12" fmla="*/ 291548 h 1467942"/>
              <a:gd name="connsiteX13" fmla="*/ 119270 w 1222891"/>
              <a:gd name="connsiteY13" fmla="*/ 344556 h 1467942"/>
              <a:gd name="connsiteX14" fmla="*/ 145774 w 1222891"/>
              <a:gd name="connsiteY14" fmla="*/ 715617 h 1467942"/>
              <a:gd name="connsiteX15" fmla="*/ 159026 w 1222891"/>
              <a:gd name="connsiteY15" fmla="*/ 781878 h 1467942"/>
              <a:gd name="connsiteX16" fmla="*/ 185531 w 1222891"/>
              <a:gd name="connsiteY16" fmla="*/ 901148 h 1467942"/>
              <a:gd name="connsiteX17" fmla="*/ 225287 w 1222891"/>
              <a:gd name="connsiteY17" fmla="*/ 1020417 h 1467942"/>
              <a:gd name="connsiteX18" fmla="*/ 278296 w 1222891"/>
              <a:gd name="connsiteY18" fmla="*/ 1126435 h 1467942"/>
              <a:gd name="connsiteX19" fmla="*/ 318052 w 1222891"/>
              <a:gd name="connsiteY19" fmla="*/ 1152939 h 1467942"/>
              <a:gd name="connsiteX20" fmla="*/ 397565 w 1222891"/>
              <a:gd name="connsiteY20" fmla="*/ 1272209 h 1467942"/>
              <a:gd name="connsiteX21" fmla="*/ 437322 w 1222891"/>
              <a:gd name="connsiteY21" fmla="*/ 1311965 h 1467942"/>
              <a:gd name="connsiteX22" fmla="*/ 516835 w 1222891"/>
              <a:gd name="connsiteY22" fmla="*/ 1364974 h 1467942"/>
              <a:gd name="connsiteX23" fmla="*/ 874644 w 1222891"/>
              <a:gd name="connsiteY23" fmla="*/ 1351722 h 1467942"/>
              <a:gd name="connsiteX24" fmla="*/ 967409 w 1222891"/>
              <a:gd name="connsiteY24" fmla="*/ 1325217 h 1467942"/>
              <a:gd name="connsiteX25" fmla="*/ 1020418 w 1222891"/>
              <a:gd name="connsiteY25" fmla="*/ 1285461 h 1467942"/>
              <a:gd name="connsiteX26" fmla="*/ 1060174 w 1222891"/>
              <a:gd name="connsiteY26" fmla="*/ 1258956 h 1467942"/>
              <a:gd name="connsiteX27" fmla="*/ 1086678 w 1222891"/>
              <a:gd name="connsiteY27" fmla="*/ 1219200 h 1467942"/>
              <a:gd name="connsiteX28" fmla="*/ 1152939 w 1222891"/>
              <a:gd name="connsiteY28" fmla="*/ 1126435 h 1467942"/>
              <a:gd name="connsiteX29" fmla="*/ 1139687 w 1222891"/>
              <a:gd name="connsiteY29" fmla="*/ 715617 h 1467942"/>
              <a:gd name="connsiteX30" fmla="*/ 1126435 w 1222891"/>
              <a:gd name="connsiteY30" fmla="*/ 675861 h 1467942"/>
              <a:gd name="connsiteX31" fmla="*/ 1099931 w 1222891"/>
              <a:gd name="connsiteY31" fmla="*/ 649356 h 1467942"/>
              <a:gd name="connsiteX32" fmla="*/ 1086678 w 1222891"/>
              <a:gd name="connsiteY32" fmla="*/ 609600 h 1467942"/>
              <a:gd name="connsiteX33" fmla="*/ 1086678 w 1222891"/>
              <a:gd name="connsiteY33" fmla="*/ 569843 h 1467942"/>
              <a:gd name="connsiteX34" fmla="*/ 1166192 w 1222891"/>
              <a:gd name="connsiteY34" fmla="*/ 583096 h 1467942"/>
              <a:gd name="connsiteX35" fmla="*/ 1205948 w 1222891"/>
              <a:gd name="connsiteY35" fmla="*/ 596348 h 1467942"/>
              <a:gd name="connsiteX36" fmla="*/ 1219200 w 1222891"/>
              <a:gd name="connsiteY36" fmla="*/ 636104 h 1467942"/>
              <a:gd name="connsiteX37" fmla="*/ 1205948 w 1222891"/>
              <a:gd name="connsiteY37" fmla="*/ 1298713 h 1467942"/>
              <a:gd name="connsiteX38" fmla="*/ 1166192 w 1222891"/>
              <a:gd name="connsiteY38" fmla="*/ 1325217 h 1467942"/>
              <a:gd name="connsiteX39" fmla="*/ 1073426 w 1222891"/>
              <a:gd name="connsiteY39" fmla="*/ 1404730 h 1467942"/>
              <a:gd name="connsiteX40" fmla="*/ 927652 w 1222891"/>
              <a:gd name="connsiteY40" fmla="*/ 1444487 h 1467942"/>
              <a:gd name="connsiteX41" fmla="*/ 410818 w 1222891"/>
              <a:gd name="connsiteY41" fmla="*/ 1417983 h 1467942"/>
              <a:gd name="connsiteX42" fmla="*/ 371061 w 1222891"/>
              <a:gd name="connsiteY42" fmla="*/ 1404730 h 1467942"/>
              <a:gd name="connsiteX43" fmla="*/ 251792 w 1222891"/>
              <a:gd name="connsiteY43" fmla="*/ 1298713 h 1467942"/>
              <a:gd name="connsiteX44" fmla="*/ 225287 w 1222891"/>
              <a:gd name="connsiteY44" fmla="*/ 1272209 h 1467942"/>
              <a:gd name="connsiteX45" fmla="*/ 145774 w 1222891"/>
              <a:gd name="connsiteY45" fmla="*/ 1166191 h 1467942"/>
              <a:gd name="connsiteX46" fmla="*/ 66261 w 1222891"/>
              <a:gd name="connsiteY46" fmla="*/ 1046922 h 1467942"/>
              <a:gd name="connsiteX47" fmla="*/ 39757 w 1222891"/>
              <a:gd name="connsiteY47" fmla="*/ 1007165 h 1467942"/>
              <a:gd name="connsiteX48" fmla="*/ 0 w 1222891"/>
              <a:gd name="connsiteY48" fmla="*/ 861391 h 1467942"/>
              <a:gd name="connsiteX49" fmla="*/ 13252 w 1222891"/>
              <a:gd name="connsiteY49" fmla="*/ 159026 h 1467942"/>
              <a:gd name="connsiteX50" fmla="*/ 53009 w 1222891"/>
              <a:gd name="connsiteY50" fmla="*/ 53009 h 1467942"/>
              <a:gd name="connsiteX51" fmla="*/ 106018 w 1222891"/>
              <a:gd name="connsiteY51" fmla="*/ 0 h 1467942"/>
              <a:gd name="connsiteX52" fmla="*/ 781878 w 1222891"/>
              <a:gd name="connsiteY52" fmla="*/ 13252 h 1467942"/>
              <a:gd name="connsiteX53" fmla="*/ 834887 w 1222891"/>
              <a:gd name="connsiteY53" fmla="*/ 66261 h 1467942"/>
              <a:gd name="connsiteX54" fmla="*/ 887896 w 1222891"/>
              <a:gd name="connsiteY54" fmla="*/ 106017 h 1467942"/>
              <a:gd name="connsiteX55" fmla="*/ 914400 w 1222891"/>
              <a:gd name="connsiteY55" fmla="*/ 145774 h 1467942"/>
              <a:gd name="connsiteX56" fmla="*/ 940905 w 1222891"/>
              <a:gd name="connsiteY56" fmla="*/ 278296 h 1467942"/>
              <a:gd name="connsiteX57" fmla="*/ 954157 w 1222891"/>
              <a:gd name="connsiteY57" fmla="*/ 437322 h 14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222891" h="1467942">
                <a:moveTo>
                  <a:pt x="954157" y="437322"/>
                </a:moveTo>
                <a:cubicBezTo>
                  <a:pt x="947531" y="448365"/>
                  <a:pt x="941264" y="384672"/>
                  <a:pt x="901148" y="344556"/>
                </a:cubicBezTo>
                <a:cubicBezTo>
                  <a:pt x="832276" y="275684"/>
                  <a:pt x="887340" y="357114"/>
                  <a:pt x="834887" y="291548"/>
                </a:cubicBezTo>
                <a:cubicBezTo>
                  <a:pt x="824937" y="279111"/>
                  <a:pt x="818333" y="264228"/>
                  <a:pt x="808383" y="251791"/>
                </a:cubicBezTo>
                <a:cubicBezTo>
                  <a:pt x="800578" y="242035"/>
                  <a:pt x="789683" y="235043"/>
                  <a:pt x="781878" y="225287"/>
                </a:cubicBezTo>
                <a:cubicBezTo>
                  <a:pt x="771928" y="212850"/>
                  <a:pt x="765955" y="197434"/>
                  <a:pt x="755374" y="185530"/>
                </a:cubicBezTo>
                <a:cubicBezTo>
                  <a:pt x="727278" y="153922"/>
                  <a:pt x="680415" y="101668"/>
                  <a:pt x="636105" y="79513"/>
                </a:cubicBezTo>
                <a:cubicBezTo>
                  <a:pt x="623611" y="73266"/>
                  <a:pt x="609600" y="70678"/>
                  <a:pt x="596348" y="66261"/>
                </a:cubicBezTo>
                <a:cubicBezTo>
                  <a:pt x="512418" y="70678"/>
                  <a:pt x="428258" y="71904"/>
                  <a:pt x="344557" y="79513"/>
                </a:cubicBezTo>
                <a:cubicBezTo>
                  <a:pt x="303844" y="83214"/>
                  <a:pt x="300286" y="101648"/>
                  <a:pt x="265044" y="119269"/>
                </a:cubicBezTo>
                <a:cubicBezTo>
                  <a:pt x="252550" y="125516"/>
                  <a:pt x="238539" y="128104"/>
                  <a:pt x="225287" y="132522"/>
                </a:cubicBezTo>
                <a:cubicBezTo>
                  <a:pt x="207617" y="145774"/>
                  <a:pt x="187896" y="156660"/>
                  <a:pt x="172278" y="172278"/>
                </a:cubicBezTo>
                <a:cubicBezTo>
                  <a:pt x="133694" y="210862"/>
                  <a:pt x="143627" y="236021"/>
                  <a:pt x="132522" y="291548"/>
                </a:cubicBezTo>
                <a:cubicBezTo>
                  <a:pt x="128950" y="309407"/>
                  <a:pt x="123687" y="326887"/>
                  <a:pt x="119270" y="344556"/>
                </a:cubicBezTo>
                <a:cubicBezTo>
                  <a:pt x="128105" y="468243"/>
                  <a:pt x="134548" y="592124"/>
                  <a:pt x="145774" y="715617"/>
                </a:cubicBezTo>
                <a:cubicBezTo>
                  <a:pt x="147813" y="738049"/>
                  <a:pt x="154306" y="759854"/>
                  <a:pt x="159026" y="781878"/>
                </a:cubicBezTo>
                <a:cubicBezTo>
                  <a:pt x="167559" y="821700"/>
                  <a:pt x="174631" y="861907"/>
                  <a:pt x="185531" y="901148"/>
                </a:cubicBezTo>
                <a:cubicBezTo>
                  <a:pt x="196747" y="941526"/>
                  <a:pt x="212035" y="980661"/>
                  <a:pt x="225287" y="1020417"/>
                </a:cubicBezTo>
                <a:cubicBezTo>
                  <a:pt x="239742" y="1063781"/>
                  <a:pt x="244153" y="1086602"/>
                  <a:pt x="278296" y="1126435"/>
                </a:cubicBezTo>
                <a:cubicBezTo>
                  <a:pt x="288661" y="1138528"/>
                  <a:pt x="304800" y="1144104"/>
                  <a:pt x="318052" y="1152939"/>
                </a:cubicBezTo>
                <a:cubicBezTo>
                  <a:pt x="347706" y="1202363"/>
                  <a:pt x="360762" y="1229272"/>
                  <a:pt x="397565" y="1272209"/>
                </a:cubicBezTo>
                <a:cubicBezTo>
                  <a:pt x="409762" y="1286439"/>
                  <a:pt x="422528" y="1300459"/>
                  <a:pt x="437322" y="1311965"/>
                </a:cubicBezTo>
                <a:cubicBezTo>
                  <a:pt x="462466" y="1331522"/>
                  <a:pt x="490331" y="1347304"/>
                  <a:pt x="516835" y="1364974"/>
                </a:cubicBezTo>
                <a:cubicBezTo>
                  <a:pt x="636105" y="1360557"/>
                  <a:pt x="755540" y="1359406"/>
                  <a:pt x="874644" y="1351722"/>
                </a:cubicBezTo>
                <a:cubicBezTo>
                  <a:pt x="895272" y="1350391"/>
                  <a:pt x="945603" y="1332486"/>
                  <a:pt x="967409" y="1325217"/>
                </a:cubicBezTo>
                <a:cubicBezTo>
                  <a:pt x="985079" y="1311965"/>
                  <a:pt x="1002445" y="1298299"/>
                  <a:pt x="1020418" y="1285461"/>
                </a:cubicBezTo>
                <a:cubicBezTo>
                  <a:pt x="1033378" y="1276204"/>
                  <a:pt x="1048912" y="1270218"/>
                  <a:pt x="1060174" y="1258956"/>
                </a:cubicBezTo>
                <a:cubicBezTo>
                  <a:pt x="1071436" y="1247694"/>
                  <a:pt x="1076482" y="1231435"/>
                  <a:pt x="1086678" y="1219200"/>
                </a:cubicBezTo>
                <a:cubicBezTo>
                  <a:pt x="1153835" y="1138612"/>
                  <a:pt x="1103896" y="1224521"/>
                  <a:pt x="1152939" y="1126435"/>
                </a:cubicBezTo>
                <a:cubicBezTo>
                  <a:pt x="1148522" y="989496"/>
                  <a:pt x="1147732" y="852391"/>
                  <a:pt x="1139687" y="715617"/>
                </a:cubicBezTo>
                <a:cubicBezTo>
                  <a:pt x="1138867" y="701672"/>
                  <a:pt x="1133622" y="687839"/>
                  <a:pt x="1126435" y="675861"/>
                </a:cubicBezTo>
                <a:cubicBezTo>
                  <a:pt x="1120007" y="665147"/>
                  <a:pt x="1108766" y="658191"/>
                  <a:pt x="1099931" y="649356"/>
                </a:cubicBezTo>
                <a:cubicBezTo>
                  <a:pt x="1095513" y="636104"/>
                  <a:pt x="1095404" y="620508"/>
                  <a:pt x="1086678" y="609600"/>
                </a:cubicBezTo>
                <a:cubicBezTo>
                  <a:pt x="1054227" y="569038"/>
                  <a:pt x="1015211" y="593667"/>
                  <a:pt x="1086678" y="569843"/>
                </a:cubicBezTo>
                <a:cubicBezTo>
                  <a:pt x="1113183" y="574261"/>
                  <a:pt x="1139962" y="577267"/>
                  <a:pt x="1166192" y="583096"/>
                </a:cubicBezTo>
                <a:cubicBezTo>
                  <a:pt x="1179828" y="586126"/>
                  <a:pt x="1196071" y="586471"/>
                  <a:pt x="1205948" y="596348"/>
                </a:cubicBezTo>
                <a:cubicBezTo>
                  <a:pt x="1215825" y="606225"/>
                  <a:pt x="1214783" y="622852"/>
                  <a:pt x="1219200" y="636104"/>
                </a:cubicBezTo>
                <a:cubicBezTo>
                  <a:pt x="1214783" y="856974"/>
                  <a:pt x="1222891" y="1078450"/>
                  <a:pt x="1205948" y="1298713"/>
                </a:cubicBezTo>
                <a:cubicBezTo>
                  <a:pt x="1204726" y="1314593"/>
                  <a:pt x="1178427" y="1315021"/>
                  <a:pt x="1166192" y="1325217"/>
                </a:cubicBezTo>
                <a:cubicBezTo>
                  <a:pt x="1126405" y="1358373"/>
                  <a:pt x="1123059" y="1379914"/>
                  <a:pt x="1073426" y="1404730"/>
                </a:cubicBezTo>
                <a:cubicBezTo>
                  <a:pt x="1028586" y="1427150"/>
                  <a:pt x="976126" y="1434792"/>
                  <a:pt x="927652" y="1444487"/>
                </a:cubicBezTo>
                <a:cubicBezTo>
                  <a:pt x="685173" y="1437559"/>
                  <a:pt x="585671" y="1467942"/>
                  <a:pt x="410818" y="1417983"/>
                </a:cubicBezTo>
                <a:cubicBezTo>
                  <a:pt x="397386" y="1414145"/>
                  <a:pt x="383555" y="1410977"/>
                  <a:pt x="371061" y="1404730"/>
                </a:cubicBezTo>
                <a:cubicBezTo>
                  <a:pt x="323764" y="1381081"/>
                  <a:pt x="286916" y="1333836"/>
                  <a:pt x="251792" y="1298713"/>
                </a:cubicBezTo>
                <a:lnTo>
                  <a:pt x="225287" y="1272209"/>
                </a:lnTo>
                <a:cubicBezTo>
                  <a:pt x="190808" y="1168770"/>
                  <a:pt x="247290" y="1318465"/>
                  <a:pt x="145774" y="1166191"/>
                </a:cubicBezTo>
                <a:lnTo>
                  <a:pt x="66261" y="1046922"/>
                </a:lnTo>
                <a:cubicBezTo>
                  <a:pt x="57426" y="1033670"/>
                  <a:pt x="44794" y="1022275"/>
                  <a:pt x="39757" y="1007165"/>
                </a:cubicBezTo>
                <a:cubicBezTo>
                  <a:pt x="6129" y="906284"/>
                  <a:pt x="18731" y="955048"/>
                  <a:pt x="0" y="861391"/>
                </a:cubicBezTo>
                <a:cubicBezTo>
                  <a:pt x="4417" y="627269"/>
                  <a:pt x="5182" y="393050"/>
                  <a:pt x="13252" y="159026"/>
                </a:cubicBezTo>
                <a:cubicBezTo>
                  <a:pt x="15336" y="98586"/>
                  <a:pt x="24117" y="96347"/>
                  <a:pt x="53009" y="53009"/>
                </a:cubicBezTo>
                <a:cubicBezTo>
                  <a:pt x="64789" y="17669"/>
                  <a:pt x="58898" y="0"/>
                  <a:pt x="106018" y="0"/>
                </a:cubicBezTo>
                <a:cubicBezTo>
                  <a:pt x="331348" y="0"/>
                  <a:pt x="556591" y="8835"/>
                  <a:pt x="781878" y="13252"/>
                </a:cubicBezTo>
                <a:cubicBezTo>
                  <a:pt x="871587" y="43154"/>
                  <a:pt x="780518" y="1019"/>
                  <a:pt x="834887" y="66261"/>
                </a:cubicBezTo>
                <a:cubicBezTo>
                  <a:pt x="849027" y="83229"/>
                  <a:pt x="870226" y="92765"/>
                  <a:pt x="887896" y="106017"/>
                </a:cubicBezTo>
                <a:cubicBezTo>
                  <a:pt x="896731" y="119269"/>
                  <a:pt x="907277" y="131528"/>
                  <a:pt x="914400" y="145774"/>
                </a:cubicBezTo>
                <a:cubicBezTo>
                  <a:pt x="935399" y="187773"/>
                  <a:pt x="930440" y="232949"/>
                  <a:pt x="940905" y="278296"/>
                </a:cubicBezTo>
                <a:cubicBezTo>
                  <a:pt x="974393" y="423411"/>
                  <a:pt x="960783" y="426279"/>
                  <a:pt x="954157" y="437322"/>
                </a:cubicBezTo>
                <a:close/>
              </a:path>
            </a:pathLst>
          </a:cu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3" name="Rectangle 22"/>
          <p:cNvSpPr/>
          <p:nvPr/>
        </p:nvSpPr>
        <p:spPr>
          <a:xfrm>
            <a:off x="2209800" y="4724400"/>
            <a:ext cx="2182008" cy="830997"/>
          </a:xfrm>
          <a:prstGeom prst="rect">
            <a:avLst/>
          </a:prstGeom>
          <a:noFill/>
        </p:spPr>
        <p:txBody>
          <a:bodyPr wrap="none" lIns="91440" tIns="45720" rIns="91440" bIns="45720">
            <a:spAutoFit/>
          </a:bodyPr>
          <a:lstStyle/>
          <a:p>
            <a:pPr algn="ctr"/>
            <a:r>
              <a:rPr lang="en-US" sz="2400" b="1" cap="none" spc="0" dirty="0" smtClean="0">
                <a:ln w="17780" cmpd="sng">
                  <a:solidFill>
                    <a:sysClr val="windowText" lastClr="000000"/>
                  </a:solidFill>
                  <a:prstDash val="solid"/>
                  <a:miter lim="800000"/>
                </a:ln>
                <a:solidFill>
                  <a:srgbClr val="0070C0"/>
                </a:solidFill>
                <a:effectLst>
                  <a:outerShdw blurRad="50800" algn="tl" rotWithShape="0">
                    <a:srgbClr val="000000"/>
                  </a:outerShdw>
                </a:effectLst>
              </a:rPr>
              <a:t>RNA through</a:t>
            </a:r>
          </a:p>
          <a:p>
            <a:pPr algn="ctr"/>
            <a:r>
              <a:rPr lang="en-US" sz="2400" b="1" dirty="0" smtClean="0">
                <a:ln w="17780" cmpd="sng">
                  <a:solidFill>
                    <a:sysClr val="windowText" lastClr="000000"/>
                  </a:solidFill>
                  <a:prstDash val="solid"/>
                  <a:miter lim="800000"/>
                </a:ln>
                <a:solidFill>
                  <a:srgbClr val="0070C0"/>
                </a:solidFill>
                <a:effectLst>
                  <a:outerShdw blurRad="50800" algn="tl" rotWithShape="0">
                    <a:srgbClr val="000000"/>
                  </a:outerShdw>
                </a:effectLst>
              </a:rPr>
              <a:t>Nuclear Pore</a:t>
            </a:r>
            <a:endParaRPr lang="en-US" sz="2400" b="1" cap="none" spc="0" dirty="0">
              <a:ln w="17780" cmpd="sng">
                <a:solidFill>
                  <a:sysClr val="windowText" lastClr="000000"/>
                </a:solidFill>
                <a:prstDash val="solid"/>
                <a:miter lim="800000"/>
              </a:ln>
              <a:solidFill>
                <a:srgbClr val="0070C0"/>
              </a:solidFill>
              <a:effectLst>
                <a:outerShdw blurRad="50800" algn="tl" rotWithShape="0">
                  <a:srgbClr val="000000"/>
                </a:outerShdw>
              </a:effectLst>
            </a:endParaRPr>
          </a:p>
        </p:txBody>
      </p:sp>
      <p:sp>
        <p:nvSpPr>
          <p:cNvPr id="22" name="Rectangle 21"/>
          <p:cNvSpPr/>
          <p:nvPr/>
        </p:nvSpPr>
        <p:spPr>
          <a:xfrm>
            <a:off x="4572000" y="4648200"/>
            <a:ext cx="3759362" cy="1754326"/>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FF3399"/>
                </a:solidFill>
                <a:effectLst>
                  <a:outerShdw blurRad="50800" algn="tl" rotWithShape="0">
                    <a:srgbClr val="000000"/>
                  </a:outerShdw>
                </a:effectLst>
              </a:rPr>
              <a:t>Outside of</a:t>
            </a:r>
          </a:p>
          <a:p>
            <a:pPr algn="ctr"/>
            <a:r>
              <a:rPr lang="en-US" sz="5400" b="1" dirty="0" smtClean="0">
                <a:ln w="17780" cmpd="sng">
                  <a:solidFill>
                    <a:sysClr val="windowText" lastClr="000000"/>
                  </a:solidFill>
                  <a:prstDash val="solid"/>
                  <a:miter lim="800000"/>
                </a:ln>
                <a:solidFill>
                  <a:srgbClr val="FF3399"/>
                </a:solidFill>
                <a:effectLst>
                  <a:outerShdw blurRad="50800" algn="tl" rotWithShape="0">
                    <a:srgbClr val="000000"/>
                  </a:outerShdw>
                </a:effectLst>
              </a:rPr>
              <a:t>Nucleus</a:t>
            </a:r>
            <a:endParaRPr lang="en-US" sz="5400" b="1" cap="none" spc="0" dirty="0">
              <a:ln w="17780" cmpd="sng">
                <a:solidFill>
                  <a:sysClr val="windowText" lastClr="000000"/>
                </a:solidFill>
                <a:prstDash val="solid"/>
                <a:miter lim="800000"/>
              </a:ln>
              <a:solidFill>
                <a:srgbClr val="FF3399"/>
              </a:solidFill>
              <a:effectLst>
                <a:outerShdw blurRad="50800" algn="tl" rotWithShape="0">
                  <a:srgbClr val="000000"/>
                </a:outerShdw>
              </a:effectLst>
            </a:endParaRPr>
          </a:p>
        </p:txBody>
      </p:sp>
      <p:sp>
        <p:nvSpPr>
          <p:cNvPr id="25" name="Rounded Rectangle 24"/>
          <p:cNvSpPr/>
          <p:nvPr/>
        </p:nvSpPr>
        <p:spPr bwMode="auto">
          <a:xfrm>
            <a:off x="2569998" y="609600"/>
            <a:ext cx="1697202" cy="609600"/>
          </a:xfrm>
          <a:prstGeom prst="roundRect">
            <a:avLst/>
          </a:prstGeom>
          <a:solidFill>
            <a:schemeClr val="bg1">
              <a:lumMod val="75000"/>
              <a:lumOff val="25000"/>
            </a:schemeClr>
          </a:solidFill>
          <a:ln w="381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6" name="Rounded Rectangle 25"/>
          <p:cNvSpPr/>
          <p:nvPr/>
        </p:nvSpPr>
        <p:spPr bwMode="auto">
          <a:xfrm>
            <a:off x="5417718" y="616857"/>
            <a:ext cx="1592682" cy="609600"/>
          </a:xfrm>
          <a:prstGeom prst="roundRect">
            <a:avLst/>
          </a:prstGeom>
          <a:solidFill>
            <a:schemeClr val="bg1">
              <a:lumMod val="75000"/>
              <a:lumOff val="25000"/>
            </a:schemeClr>
          </a:solidFill>
          <a:ln w="381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 name="Rectangle 1"/>
          <p:cNvSpPr/>
          <p:nvPr/>
        </p:nvSpPr>
        <p:spPr>
          <a:xfrm>
            <a:off x="196703" y="106740"/>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2159502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body" idx="4294967295"/>
          </p:nvPr>
        </p:nvSpPr>
        <p:spPr>
          <a:xfrm>
            <a:off x="114300" y="78014"/>
            <a:ext cx="9029700" cy="5867400"/>
          </a:xfrm>
        </p:spPr>
        <p:txBody>
          <a:bodyPr/>
          <a:lstStyle/>
          <a:p>
            <a:pPr eaLnBrk="1" hangingPunct="1"/>
            <a:r>
              <a:rPr lang="en-US" dirty="0" smtClean="0"/>
              <a:t>In 1962, </a:t>
            </a:r>
            <a:r>
              <a:rPr lang="en-US" dirty="0" smtClean="0">
                <a:solidFill>
                  <a:srgbClr val="FF9900"/>
                </a:solidFill>
              </a:rPr>
              <a:t>Watson,</a:t>
            </a:r>
            <a:r>
              <a:rPr lang="en-US" dirty="0" smtClean="0"/>
              <a:t> </a:t>
            </a:r>
            <a:r>
              <a:rPr lang="en-US" dirty="0" smtClean="0">
                <a:solidFill>
                  <a:srgbClr val="66FF99"/>
                </a:solidFill>
              </a:rPr>
              <a:t>Crick</a:t>
            </a:r>
            <a:r>
              <a:rPr lang="en-US" dirty="0" smtClean="0"/>
              <a:t>, and </a:t>
            </a:r>
            <a:r>
              <a:rPr lang="en-US" dirty="0" smtClean="0">
                <a:solidFill>
                  <a:srgbClr val="FF99FF"/>
                </a:solidFill>
              </a:rPr>
              <a:t>Wilkins</a:t>
            </a:r>
            <a:r>
              <a:rPr lang="en-US" dirty="0" smtClean="0"/>
              <a:t> discovered DNA’s structure and won the Nobel Prize.</a:t>
            </a:r>
          </a:p>
        </p:txBody>
      </p:sp>
      <p:sp>
        <p:nvSpPr>
          <p:cNvPr id="37897"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336699"/>
                </a:outerShdw>
              </a:effectLst>
              <a:latin typeface="Tahoma" pitchFamily="34" charset="0"/>
            </a:endParaRPr>
          </a:p>
        </p:txBody>
      </p:sp>
      <p:pic>
        <p:nvPicPr>
          <p:cNvPr id="1382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371600"/>
            <a:ext cx="2819400" cy="5029200"/>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382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371600"/>
            <a:ext cx="2667000" cy="5029200"/>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3824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371600"/>
            <a:ext cx="2895600" cy="5029200"/>
          </a:xfrm>
          <a:prstGeom prst="rect">
            <a:avLst/>
          </a:prstGeom>
          <a:noFill/>
          <a:ln w="57150" algn="ctr">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38247" name="Freeform 10"/>
          <p:cNvSpPr>
            <a:spLocks/>
          </p:cNvSpPr>
          <p:nvPr/>
        </p:nvSpPr>
        <p:spPr bwMode="auto">
          <a:xfrm flipH="1">
            <a:off x="914400" y="3276600"/>
            <a:ext cx="304800" cy="762000"/>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tx1">
              <a:lumMod val="65000"/>
            </a:schemeClr>
          </a:solidFill>
          <a:ln w="9525" cap="flat" cmpd="sng">
            <a:solidFill>
              <a:schemeClr val="bg1"/>
            </a:solidFill>
            <a:prstDash val="solid"/>
            <a:round/>
            <a:headEnd/>
            <a:tailEnd/>
          </a:ln>
        </p:spPr>
        <p:txBody>
          <a:bodyPr/>
          <a:lstStyle/>
          <a:p>
            <a:endParaRPr lang="en-US"/>
          </a:p>
        </p:txBody>
      </p:sp>
      <p:sp>
        <p:nvSpPr>
          <p:cNvPr id="138248" name="Freeform 9"/>
          <p:cNvSpPr>
            <a:spLocks/>
          </p:cNvSpPr>
          <p:nvPr/>
        </p:nvSpPr>
        <p:spPr bwMode="auto">
          <a:xfrm>
            <a:off x="1447800" y="3352800"/>
            <a:ext cx="546100" cy="752475"/>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tx1">
              <a:lumMod val="65000"/>
            </a:schemeClr>
          </a:solidFill>
          <a:ln w="9525" cap="flat" cmpd="sng">
            <a:solidFill>
              <a:schemeClr val="bg1"/>
            </a:solidFill>
            <a:prstDash val="solid"/>
            <a:round/>
            <a:headEnd/>
            <a:tailEnd/>
          </a:ln>
        </p:spPr>
        <p:txBody>
          <a:bodyPr/>
          <a:lstStyle/>
          <a:p>
            <a:endParaRPr lang="en-US"/>
          </a:p>
        </p:txBody>
      </p:sp>
      <p:sp>
        <p:nvSpPr>
          <p:cNvPr id="138249" name="Oval 7"/>
          <p:cNvSpPr>
            <a:spLocks noChangeArrowheads="1"/>
          </p:cNvSpPr>
          <p:nvPr/>
        </p:nvSpPr>
        <p:spPr bwMode="auto">
          <a:xfrm>
            <a:off x="1066800" y="3962400"/>
            <a:ext cx="457200" cy="457200"/>
          </a:xfrm>
          <a:prstGeom prst="ellipse">
            <a:avLst/>
          </a:prstGeom>
          <a:solidFill>
            <a:schemeClr val="tx1">
              <a:lumMod val="65000"/>
            </a:schemeClr>
          </a:solidFill>
          <a:ln w="38100" algn="ctr">
            <a:solidFill>
              <a:schemeClr val="bg1"/>
            </a:solidFill>
            <a:round/>
            <a:headEnd/>
            <a:tailEnd/>
          </a:ln>
        </p:spPr>
        <p:txBody>
          <a:bodyPr wrap="none" anchor="ctr"/>
          <a:lstStyle/>
          <a:p>
            <a:endParaRPr lang="en-US"/>
          </a:p>
        </p:txBody>
      </p:sp>
      <p:sp>
        <p:nvSpPr>
          <p:cNvPr id="138250" name="Freeform 13"/>
          <p:cNvSpPr>
            <a:spLocks/>
          </p:cNvSpPr>
          <p:nvPr/>
        </p:nvSpPr>
        <p:spPr bwMode="auto">
          <a:xfrm flipH="1">
            <a:off x="3352800" y="4724400"/>
            <a:ext cx="914400" cy="1143000"/>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tx1">
              <a:lumMod val="65000"/>
            </a:schemeClr>
          </a:solidFill>
          <a:ln w="9525" cap="flat" cmpd="sng">
            <a:solidFill>
              <a:schemeClr val="bg1"/>
            </a:solidFill>
            <a:prstDash val="solid"/>
            <a:round/>
            <a:headEnd/>
            <a:tailEnd/>
          </a:ln>
        </p:spPr>
        <p:txBody>
          <a:bodyPr/>
          <a:lstStyle/>
          <a:p>
            <a:endParaRPr lang="en-US"/>
          </a:p>
        </p:txBody>
      </p:sp>
      <p:sp>
        <p:nvSpPr>
          <p:cNvPr id="138251" name="Freeform 12"/>
          <p:cNvSpPr>
            <a:spLocks/>
          </p:cNvSpPr>
          <p:nvPr/>
        </p:nvSpPr>
        <p:spPr bwMode="auto">
          <a:xfrm>
            <a:off x="4572000" y="4038600"/>
            <a:ext cx="685800" cy="1819275"/>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tx1">
              <a:lumMod val="65000"/>
            </a:schemeClr>
          </a:solidFill>
          <a:ln w="9525" cap="flat" cmpd="sng">
            <a:solidFill>
              <a:schemeClr val="bg1"/>
            </a:solidFill>
            <a:prstDash val="solid"/>
            <a:round/>
            <a:headEnd/>
            <a:tailEnd/>
          </a:ln>
        </p:spPr>
        <p:txBody>
          <a:bodyPr/>
          <a:lstStyle/>
          <a:p>
            <a:endParaRPr lang="en-US"/>
          </a:p>
        </p:txBody>
      </p:sp>
      <p:sp>
        <p:nvSpPr>
          <p:cNvPr id="138252" name="Oval 11"/>
          <p:cNvSpPr>
            <a:spLocks noChangeArrowheads="1"/>
          </p:cNvSpPr>
          <p:nvPr/>
        </p:nvSpPr>
        <p:spPr bwMode="auto">
          <a:xfrm>
            <a:off x="4191000" y="5638800"/>
            <a:ext cx="685800" cy="685800"/>
          </a:xfrm>
          <a:prstGeom prst="ellipse">
            <a:avLst/>
          </a:prstGeom>
          <a:solidFill>
            <a:schemeClr val="tx1">
              <a:lumMod val="65000"/>
            </a:schemeClr>
          </a:solidFill>
          <a:ln w="38100" algn="ctr">
            <a:solidFill>
              <a:schemeClr val="bg1"/>
            </a:solidFill>
            <a:round/>
            <a:headEnd/>
            <a:tailEnd/>
          </a:ln>
        </p:spPr>
        <p:txBody>
          <a:bodyPr wrap="none" anchor="ctr"/>
          <a:lstStyle/>
          <a:p>
            <a:endParaRPr lang="en-US"/>
          </a:p>
        </p:txBody>
      </p:sp>
      <p:sp>
        <p:nvSpPr>
          <p:cNvPr id="138253" name="Freeform 16"/>
          <p:cNvSpPr>
            <a:spLocks/>
          </p:cNvSpPr>
          <p:nvPr/>
        </p:nvSpPr>
        <p:spPr bwMode="auto">
          <a:xfrm flipH="1">
            <a:off x="6248400" y="4343400"/>
            <a:ext cx="838200" cy="1828800"/>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tx1">
              <a:lumMod val="65000"/>
            </a:schemeClr>
          </a:solidFill>
          <a:ln w="9525" cap="flat" cmpd="sng">
            <a:solidFill>
              <a:schemeClr val="bg1"/>
            </a:solidFill>
            <a:prstDash val="solid"/>
            <a:round/>
            <a:headEnd/>
            <a:tailEnd/>
          </a:ln>
        </p:spPr>
        <p:txBody>
          <a:bodyPr/>
          <a:lstStyle/>
          <a:p>
            <a:endParaRPr lang="en-US"/>
          </a:p>
        </p:txBody>
      </p:sp>
      <p:sp>
        <p:nvSpPr>
          <p:cNvPr id="138254" name="Freeform 15"/>
          <p:cNvSpPr>
            <a:spLocks/>
          </p:cNvSpPr>
          <p:nvPr/>
        </p:nvSpPr>
        <p:spPr bwMode="auto">
          <a:xfrm>
            <a:off x="7543800" y="4800600"/>
            <a:ext cx="609600" cy="1219200"/>
          </a:xfrm>
          <a:custGeom>
            <a:avLst/>
            <a:gdLst>
              <a:gd name="T0" fmla="*/ 0 w 276"/>
              <a:gd name="T1" fmla="*/ 2147483647 h 456"/>
              <a:gd name="T2" fmla="*/ 2147483647 w 276"/>
              <a:gd name="T3" fmla="*/ 2147483647 h 456"/>
              <a:gd name="T4" fmla="*/ 2147483647 w 276"/>
              <a:gd name="T5" fmla="*/ 2147483647 h 456"/>
              <a:gd name="T6" fmla="*/ 2147483647 w 276"/>
              <a:gd name="T7" fmla="*/ 2147483647 h 456"/>
              <a:gd name="T8" fmla="*/ 2147483647 w 276"/>
              <a:gd name="T9" fmla="*/ 2147483647 h 456"/>
              <a:gd name="T10" fmla="*/ 2147483647 w 276"/>
              <a:gd name="T11" fmla="*/ 2147483647 h 456"/>
              <a:gd name="T12" fmla="*/ 2147483647 w 276"/>
              <a:gd name="T13" fmla="*/ 2147483647 h 456"/>
              <a:gd name="T14" fmla="*/ 2147483647 w 276"/>
              <a:gd name="T15" fmla="*/ 2147483647 h 456"/>
              <a:gd name="T16" fmla="*/ 0 w 276"/>
              <a:gd name="T17" fmla="*/ 214748364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456"/>
              <a:gd name="T29" fmla="*/ 276 w 276"/>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456">
                <a:moveTo>
                  <a:pt x="0" y="456"/>
                </a:moveTo>
                <a:cubicBezTo>
                  <a:pt x="29" y="446"/>
                  <a:pt x="44" y="445"/>
                  <a:pt x="67" y="422"/>
                </a:cubicBezTo>
                <a:cubicBezTo>
                  <a:pt x="77" y="413"/>
                  <a:pt x="80" y="398"/>
                  <a:pt x="90" y="389"/>
                </a:cubicBezTo>
                <a:cubicBezTo>
                  <a:pt x="111" y="371"/>
                  <a:pt x="135" y="358"/>
                  <a:pt x="158" y="343"/>
                </a:cubicBezTo>
                <a:cubicBezTo>
                  <a:pt x="195" y="318"/>
                  <a:pt x="222" y="278"/>
                  <a:pt x="259" y="253"/>
                </a:cubicBezTo>
                <a:cubicBezTo>
                  <a:pt x="258" y="239"/>
                  <a:pt x="276" y="0"/>
                  <a:pt x="192" y="129"/>
                </a:cubicBezTo>
                <a:cubicBezTo>
                  <a:pt x="182" y="224"/>
                  <a:pt x="180" y="281"/>
                  <a:pt x="101" y="332"/>
                </a:cubicBezTo>
                <a:cubicBezTo>
                  <a:pt x="76" y="371"/>
                  <a:pt x="44" y="390"/>
                  <a:pt x="11" y="422"/>
                </a:cubicBezTo>
                <a:cubicBezTo>
                  <a:pt x="7" y="433"/>
                  <a:pt x="0" y="456"/>
                  <a:pt x="0" y="456"/>
                </a:cubicBezTo>
                <a:close/>
              </a:path>
            </a:pathLst>
          </a:custGeom>
          <a:solidFill>
            <a:schemeClr val="tx1">
              <a:lumMod val="65000"/>
            </a:schemeClr>
          </a:solidFill>
          <a:ln w="9525" cap="flat" cmpd="sng">
            <a:solidFill>
              <a:schemeClr val="bg1"/>
            </a:solidFill>
            <a:prstDash val="solid"/>
            <a:round/>
            <a:headEnd/>
            <a:tailEnd/>
          </a:ln>
        </p:spPr>
        <p:txBody>
          <a:bodyPr/>
          <a:lstStyle/>
          <a:p>
            <a:endParaRPr lang="en-US"/>
          </a:p>
        </p:txBody>
      </p:sp>
      <p:sp>
        <p:nvSpPr>
          <p:cNvPr id="138255" name="Oval 14"/>
          <p:cNvSpPr>
            <a:spLocks noChangeArrowheads="1"/>
          </p:cNvSpPr>
          <p:nvPr/>
        </p:nvSpPr>
        <p:spPr bwMode="auto">
          <a:xfrm>
            <a:off x="6934200" y="5715000"/>
            <a:ext cx="685800" cy="685800"/>
          </a:xfrm>
          <a:prstGeom prst="ellipse">
            <a:avLst/>
          </a:prstGeom>
          <a:solidFill>
            <a:schemeClr val="tx1">
              <a:lumMod val="65000"/>
            </a:schemeClr>
          </a:solidFill>
          <a:ln w="38100" algn="ctr">
            <a:solidFill>
              <a:schemeClr val="bg1"/>
            </a:solidFill>
            <a:round/>
            <a:headEnd/>
            <a:tailEnd/>
          </a:ln>
        </p:spPr>
        <p:txBody>
          <a:bodyPr wrap="none" anchor="ctr"/>
          <a:lstStyle/>
          <a:p>
            <a:endParaRPr lang="en-US"/>
          </a:p>
        </p:txBody>
      </p:sp>
      <p:sp>
        <p:nvSpPr>
          <p:cNvPr id="2" name="Rectangle 1"/>
          <p:cNvSpPr/>
          <p:nvPr/>
        </p:nvSpPr>
        <p:spPr>
          <a:xfrm>
            <a:off x="228600" y="1371600"/>
            <a:ext cx="72167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3097946" y="1378021"/>
            <a:ext cx="71205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6072415" y="1436078"/>
            <a:ext cx="686406"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ounded Rectangle 4"/>
          <p:cNvSpPr/>
          <p:nvPr/>
        </p:nvSpPr>
        <p:spPr bwMode="auto">
          <a:xfrm>
            <a:off x="2133599" y="152400"/>
            <a:ext cx="1422187"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20" name="Rounded Rectangle 19"/>
          <p:cNvSpPr/>
          <p:nvPr/>
        </p:nvSpPr>
        <p:spPr bwMode="auto">
          <a:xfrm>
            <a:off x="3693565" y="163286"/>
            <a:ext cx="1183235"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21" name="Rounded Rectangle 20"/>
          <p:cNvSpPr/>
          <p:nvPr/>
        </p:nvSpPr>
        <p:spPr bwMode="auto">
          <a:xfrm>
            <a:off x="5656782" y="163286"/>
            <a:ext cx="1277418"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6" name="Rectangle 5"/>
          <p:cNvSpPr/>
          <p:nvPr/>
        </p:nvSpPr>
        <p:spPr>
          <a:xfrm>
            <a:off x="8047807" y="767140"/>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006377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body" idx="1"/>
          </p:nvPr>
        </p:nvSpPr>
        <p:spPr>
          <a:xfrm>
            <a:off x="195942" y="152400"/>
            <a:ext cx="8795657" cy="5715000"/>
          </a:xfrm>
        </p:spPr>
        <p:txBody>
          <a:bodyPr/>
          <a:lstStyle/>
          <a:p>
            <a:pPr eaLnBrk="1" hangingPunct="1"/>
            <a:r>
              <a:rPr lang="en-US" dirty="0" smtClean="0">
                <a:solidFill>
                  <a:srgbClr val="66FF99"/>
                </a:solidFill>
              </a:rPr>
              <a:t>This scientist took X-Ray pictures of DNA’s structure and lectured about phosphate being a part of the outside of the molecule.</a:t>
            </a:r>
          </a:p>
          <a:p>
            <a:pPr lvl="1" eaLnBrk="1" hangingPunct="1"/>
            <a:r>
              <a:rPr lang="en-US" dirty="0" smtClean="0">
                <a:solidFill>
                  <a:srgbClr val="FF9900"/>
                </a:solidFill>
              </a:rPr>
              <a:t> Watson attended her lecture.</a:t>
            </a:r>
          </a:p>
        </p:txBody>
      </p:sp>
      <p:pic>
        <p:nvPicPr>
          <p:cNvPr id="13005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438400"/>
            <a:ext cx="5181600" cy="4156075"/>
          </a:xfrm>
          <a:prstGeom prst="rect">
            <a:avLst/>
          </a:prstGeom>
          <a:noFill/>
          <a:ln w="76200" cmpd="tri">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36873"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336699"/>
                </a:outerShdw>
              </a:effectLst>
              <a:latin typeface="Tahoma"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362199"/>
            <a:ext cx="3200400" cy="4232275"/>
          </a:xfrm>
          <a:prstGeom prst="rect">
            <a:avLst/>
          </a:prstGeom>
          <a:noFill/>
          <a:ln w="76200">
            <a:solidFill>
              <a:schemeClr val="bg1">
                <a:lumMod val="85000"/>
                <a:lumOff val="1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855493" y="139767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ounded Rectangle 6"/>
          <p:cNvSpPr/>
          <p:nvPr/>
        </p:nvSpPr>
        <p:spPr bwMode="auto">
          <a:xfrm>
            <a:off x="1447800" y="1828800"/>
            <a:ext cx="914400" cy="304800"/>
          </a:xfrm>
          <a:prstGeom prst="roundRect">
            <a:avLst/>
          </a:prstGeom>
          <a:solidFill>
            <a:schemeClr val="bg1"/>
          </a:solidFill>
          <a:ln w="9525"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47640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39823673"/>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HI</a:t>
                      </a:r>
                      <a:r>
                        <a:rPr lang="en-US" baseline="0" dirty="0" smtClean="0"/>
                        <a:t>P </a:t>
                      </a:r>
                      <a:r>
                        <a:rPr lang="en-US" baseline="0" dirty="0" err="1" smtClean="0"/>
                        <a:t>HIP</a:t>
                      </a:r>
                      <a:r>
                        <a:rPr lang="en-US" baseline="0" dirty="0" smtClean="0"/>
                        <a:t/>
                      </a:r>
                      <a:br>
                        <a:rPr lang="en-US" baseline="0" dirty="0" smtClean="0"/>
                      </a:br>
                      <a:r>
                        <a:rPr lang="en-US" baseline="0" dirty="0" smtClean="0"/>
                        <a:t>HOORAY</a:t>
                      </a:r>
                      <a:endParaRPr lang="en-US" dirty="0"/>
                    </a:p>
                  </a:txBody>
                  <a:tcPr>
                    <a:noFill/>
                  </a:tcPr>
                </a:tc>
                <a:tc>
                  <a:txBody>
                    <a:bodyPr/>
                    <a:lstStyle/>
                    <a:p>
                      <a:pPr algn="ctr"/>
                      <a:r>
                        <a:rPr lang="en-US" dirty="0" smtClean="0">
                          <a:solidFill>
                            <a:srgbClr val="FF5050"/>
                          </a:solidFill>
                        </a:rPr>
                        <a:t>SPIRAL</a:t>
                      </a:r>
                      <a:br>
                        <a:rPr lang="en-US" dirty="0" smtClean="0">
                          <a:solidFill>
                            <a:srgbClr val="FF5050"/>
                          </a:solidFill>
                        </a:rPr>
                      </a:br>
                      <a:r>
                        <a:rPr lang="en-US" dirty="0" err="1" smtClean="0">
                          <a:solidFill>
                            <a:srgbClr val="FF5050"/>
                          </a:solidFill>
                        </a:rPr>
                        <a:t>SPIRAL</a:t>
                      </a:r>
                      <a:endParaRPr lang="en-US" dirty="0">
                        <a:solidFill>
                          <a:srgbClr val="FF5050"/>
                        </a:solidFill>
                      </a:endParaRPr>
                    </a:p>
                  </a:txBody>
                  <a:tcPr>
                    <a:noFill/>
                  </a:tcPr>
                </a:tc>
                <a:tc>
                  <a:txBody>
                    <a:bodyPr/>
                    <a:lstStyle/>
                    <a:p>
                      <a:pPr algn="ctr"/>
                      <a:r>
                        <a:rPr lang="en-US" dirty="0" smtClean="0"/>
                        <a:t>SHAPE-UP</a:t>
                      </a:r>
                      <a:endParaRPr lang="en-US" dirty="0"/>
                    </a:p>
                  </a:txBody>
                  <a:tcPr>
                    <a:noFill/>
                  </a:tcPr>
                </a:tc>
                <a:tc>
                  <a:txBody>
                    <a:bodyPr/>
                    <a:lstStyle/>
                    <a:p>
                      <a:pPr algn="ctr"/>
                      <a:r>
                        <a:rPr lang="en-US" dirty="0" smtClean="0"/>
                        <a:t>LIFE</a:t>
                      </a:r>
                    </a:p>
                    <a:p>
                      <a:pPr algn="ctr"/>
                      <a:r>
                        <a:rPr lang="en-US" dirty="0" smtClean="0"/>
                        <a:t>LINE</a:t>
                      </a:r>
                      <a:endParaRPr lang="en-US" dirty="0"/>
                    </a:p>
                  </a:txBody>
                  <a:tcPr>
                    <a:noFill/>
                  </a:tcPr>
                </a:tc>
                <a:tc>
                  <a:txBody>
                    <a:bodyPr/>
                    <a:lstStyle/>
                    <a:p>
                      <a:pPr algn="ctr"/>
                      <a:r>
                        <a:rPr lang="en-US" dirty="0" smtClean="0"/>
                        <a:t>-Bonus-</a:t>
                      </a:r>
                    </a:p>
                    <a:p>
                      <a:pPr algn="ctr"/>
                      <a:r>
                        <a:rPr lang="en-US" dirty="0" smtClean="0"/>
                        <a:t>FAMILY</a:t>
                      </a:r>
                      <a:r>
                        <a:rPr lang="en-US" baseline="0" dirty="0" smtClean="0"/>
                        <a:t> JEANS</a:t>
                      </a:r>
                      <a:endParaRPr lang="en-US" dirty="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2874270" y="228600"/>
            <a:ext cx="3395481" cy="461665"/>
          </a:xfrm>
          <a:prstGeom prst="rect">
            <a:avLst/>
          </a:prstGeom>
          <a:noFill/>
        </p:spPr>
        <p:txBody>
          <a:bodyPr wrap="none" lIns="91440" tIns="45720" rIns="91440" bIns="45720">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DNA Review Game</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536879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457200" y="152400"/>
            <a:ext cx="8229600" cy="5973763"/>
          </a:xfrm>
        </p:spPr>
        <p:txBody>
          <a:bodyPr/>
          <a:lstStyle/>
          <a:p>
            <a:pPr eaLnBrk="1" hangingPunct="1">
              <a:defRPr/>
            </a:pPr>
            <a:endParaRPr lang="en-US" sz="2800" dirty="0" smtClean="0"/>
          </a:p>
          <a:p>
            <a:pPr eaLnBrk="1" hangingPunct="1">
              <a:defRPr/>
            </a:pPr>
            <a:endParaRPr lang="en-US" sz="2800" dirty="0"/>
          </a:p>
          <a:p>
            <a:pPr eaLnBrk="1" hangingPunct="1">
              <a:defRPr/>
            </a:pPr>
            <a:r>
              <a:rPr lang="en-US" sz="2800" dirty="0" smtClean="0"/>
              <a:t>The entire four year curriculum can be found at... </a:t>
            </a:r>
            <a:r>
              <a:rPr lang="en-US" sz="2800" dirty="0" smtClean="0">
                <a:hlinkClick r:id="rId2"/>
              </a:rPr>
              <a:t>http://sciencepowerpoint.com/</a:t>
            </a:r>
            <a:r>
              <a:rPr lang="en-US" sz="2800" dirty="0" smtClean="0"/>
              <a:t> Please feel free to contact me with any questions you may have.  Thank you for your interest in this curriculum.</a:t>
            </a:r>
          </a:p>
          <a:p>
            <a:pPr eaLnBrk="1" hangingPunct="1">
              <a:defRPr/>
            </a:pPr>
            <a:endParaRPr lang="en-US" sz="2800" dirty="0" smtClean="0"/>
          </a:p>
          <a:p>
            <a:pPr eaLnBrk="1" hangingPunct="1">
              <a:defRPr/>
            </a:pPr>
            <a:endParaRPr lang="en-US" sz="2800" dirty="0" smtClean="0"/>
          </a:p>
          <a:p>
            <a:pPr eaLnBrk="1" hangingPunct="1">
              <a:defRPr/>
            </a:pPr>
            <a:endParaRPr lang="en-US" sz="2800" dirty="0"/>
          </a:p>
          <a:p>
            <a:pPr marL="0" indent="0" eaLnBrk="1" hangingPunct="1">
              <a:buFontTx/>
              <a:buNone/>
              <a:defRPr/>
            </a:pPr>
            <a:endParaRPr lang="en-US" sz="2800" dirty="0"/>
          </a:p>
          <a:p>
            <a:pPr marL="0" indent="0" eaLnBrk="1" hangingPunct="1">
              <a:buFontTx/>
              <a:buNone/>
              <a:defRPr/>
            </a:pPr>
            <a:r>
              <a:rPr lang="en-US" sz="2800" dirty="0" smtClean="0"/>
              <a:t>  Sincerely,</a:t>
            </a:r>
          </a:p>
          <a:p>
            <a:pPr marL="0" indent="0" eaLnBrk="1" hangingPunct="1">
              <a:buFontTx/>
              <a:buNone/>
              <a:defRPr/>
            </a:pPr>
            <a:r>
              <a:rPr lang="en-US" sz="2800" dirty="0" smtClean="0"/>
              <a:t>  Ryan Murphy </a:t>
            </a:r>
            <a:r>
              <a:rPr lang="en-US" sz="2800" dirty="0" err="1" smtClean="0"/>
              <a:t>M.Ed</a:t>
            </a:r>
            <a:endParaRPr lang="en-US" sz="2800" dirty="0" smtClean="0"/>
          </a:p>
          <a:p>
            <a:pPr marL="0" indent="0" eaLnBrk="1" hangingPunct="1">
              <a:buFontTx/>
              <a:buNone/>
              <a:defRPr/>
            </a:pPr>
            <a:r>
              <a:rPr lang="en-US" sz="2800" dirty="0" smtClean="0">
                <a:hlinkClick r:id="rId3"/>
              </a:rPr>
              <a:t>  www.sciencepowerpoint@gmail.com</a:t>
            </a:r>
            <a:endParaRPr lang="en-US" sz="2800" dirty="0" smtClean="0"/>
          </a:p>
          <a:p>
            <a:pPr eaLnBrk="1" hangingPunct="1">
              <a:defRPr/>
            </a:pPr>
            <a:endParaRPr lang="en-US" sz="2400" dirty="0" smtClean="0"/>
          </a:p>
          <a:p>
            <a:pPr lvl="2" eaLnBrk="1" hangingPunct="1">
              <a:buFontTx/>
              <a:buNone/>
              <a:defRPr/>
            </a:pPr>
            <a:endParaRPr lang="en-US" sz="2000" dirty="0" smtClean="0"/>
          </a:p>
        </p:txBody>
      </p:sp>
      <p:pic>
        <p:nvPicPr>
          <p:cNvPr id="75779" name="Picture 4" descr="C:\Users\Ryan\Desktop\Science from Mur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200" y="3505200"/>
            <a:ext cx="35798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1"/>
          <p:cNvSpPr>
            <a:spLocks noChangeArrowheads="1"/>
          </p:cNvSpPr>
          <p:nvPr/>
        </p:nvSpPr>
        <p:spPr bwMode="auto">
          <a:xfrm>
            <a:off x="485775" y="6324600"/>
            <a:ext cx="228600" cy="381000"/>
          </a:xfrm>
          <a:prstGeom prst="rect">
            <a:avLst/>
          </a:prstGeom>
          <a:solidFill>
            <a:schemeClr val="bg1"/>
          </a:solidFill>
          <a:ln w="9525" algn="ctr">
            <a:solidFill>
              <a:schemeClr val="bg1"/>
            </a:solidFill>
            <a:round/>
            <a:headEnd/>
            <a:tailEnd/>
          </a:ln>
        </p:spPr>
        <p:txBody>
          <a:bodyPr wrap="none" anchor="ctr"/>
          <a:lstStyle/>
          <a:p>
            <a:pPr algn="ctr" eaLnBrk="0" hangingPunct="0"/>
            <a:endParaRPr lang="en-US">
              <a:latin typeface="Verdana" pitchFamily="34" charset="0"/>
            </a:endParaRPr>
          </a:p>
        </p:txBody>
      </p:sp>
      <p:pic>
        <p:nvPicPr>
          <p:cNvPr id="75781" name="Picture 4" descr="tit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8" y="7938"/>
            <a:ext cx="8382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6307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11226639"/>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HI</a:t>
                      </a:r>
                      <a:r>
                        <a:rPr lang="en-US" baseline="0" dirty="0" smtClean="0"/>
                        <a:t>P </a:t>
                      </a:r>
                      <a:r>
                        <a:rPr lang="en-US" baseline="0" dirty="0" err="1" smtClean="0"/>
                        <a:t>HIP</a:t>
                      </a:r>
                      <a:r>
                        <a:rPr lang="en-US" baseline="0" dirty="0" smtClean="0"/>
                        <a:t/>
                      </a:r>
                      <a:br>
                        <a:rPr lang="en-US" baseline="0" dirty="0" smtClean="0"/>
                      </a:br>
                      <a:r>
                        <a:rPr lang="en-US" baseline="0" dirty="0" smtClean="0"/>
                        <a:t>HOORAY</a:t>
                      </a:r>
                      <a:endParaRPr lang="en-US" dirty="0"/>
                    </a:p>
                  </a:txBody>
                  <a:tcPr>
                    <a:noFill/>
                  </a:tcPr>
                </a:tc>
                <a:tc>
                  <a:txBody>
                    <a:bodyPr/>
                    <a:lstStyle/>
                    <a:p>
                      <a:pPr algn="ctr"/>
                      <a:r>
                        <a:rPr lang="en-US" dirty="0" smtClean="0"/>
                        <a:t>SPIRAL</a:t>
                      </a:r>
                      <a:br>
                        <a:rPr lang="en-US" dirty="0" smtClean="0"/>
                      </a:br>
                      <a:r>
                        <a:rPr lang="en-US" dirty="0" err="1" smtClean="0"/>
                        <a:t>SPIRAL</a:t>
                      </a:r>
                      <a:endParaRPr lang="en-US" dirty="0"/>
                    </a:p>
                  </a:txBody>
                  <a:tcPr>
                    <a:noFill/>
                  </a:tcPr>
                </a:tc>
                <a:tc>
                  <a:txBody>
                    <a:bodyPr/>
                    <a:lstStyle/>
                    <a:p>
                      <a:pPr algn="ctr"/>
                      <a:r>
                        <a:rPr lang="en-US" dirty="0" smtClean="0"/>
                        <a:t>SHAPE-UP</a:t>
                      </a:r>
                      <a:endParaRPr lang="en-US" dirty="0"/>
                    </a:p>
                  </a:txBody>
                  <a:tcPr>
                    <a:noFill/>
                  </a:tcPr>
                </a:tc>
                <a:tc>
                  <a:txBody>
                    <a:bodyPr/>
                    <a:lstStyle/>
                    <a:p>
                      <a:pPr algn="ctr"/>
                      <a:r>
                        <a:rPr lang="en-US" dirty="0" smtClean="0"/>
                        <a:t>LIFE</a:t>
                      </a:r>
                    </a:p>
                    <a:p>
                      <a:pPr algn="ctr"/>
                      <a:r>
                        <a:rPr lang="en-US" dirty="0" smtClean="0"/>
                        <a:t>LINE</a:t>
                      </a:r>
                      <a:endParaRPr lang="en-US" dirty="0"/>
                    </a:p>
                  </a:txBody>
                  <a:tcPr>
                    <a:noFill/>
                  </a:tcPr>
                </a:tc>
                <a:tc>
                  <a:txBody>
                    <a:bodyPr/>
                    <a:lstStyle/>
                    <a:p>
                      <a:pPr algn="ctr"/>
                      <a:r>
                        <a:rPr lang="en-US" dirty="0" smtClean="0"/>
                        <a:t>-Bonus-</a:t>
                      </a:r>
                    </a:p>
                    <a:p>
                      <a:pPr algn="ctr"/>
                      <a:r>
                        <a:rPr lang="en-US" dirty="0" smtClean="0"/>
                        <a:t>FAMILY</a:t>
                      </a:r>
                      <a:r>
                        <a:rPr lang="en-US" baseline="0" dirty="0" smtClean="0"/>
                        <a:t> JEANS</a:t>
                      </a:r>
                      <a:endParaRPr lang="en-US" dirty="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2874270" y="228600"/>
            <a:ext cx="3395481" cy="461665"/>
          </a:xfrm>
          <a:prstGeom prst="rect">
            <a:avLst/>
          </a:prstGeom>
          <a:noFill/>
        </p:spPr>
        <p:txBody>
          <a:bodyPr wrap="none" lIns="91440" tIns="45720" rIns="91440" bIns="45720">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DNA Review Game</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5368790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9459" name="Rectangle 3"/>
          <p:cNvSpPr>
            <a:spLocks noGrp="1" noChangeArrowheads="1"/>
          </p:cNvSpPr>
          <p:nvPr>
            <p:ph type="body" idx="1"/>
          </p:nvPr>
        </p:nvSpPr>
        <p:spPr>
          <a:xfrm>
            <a:off x="152399" y="152400"/>
            <a:ext cx="3962401" cy="3857624"/>
          </a:xfrm>
        </p:spPr>
        <p:txBody>
          <a:bodyPr/>
          <a:lstStyle/>
          <a:p>
            <a:pPr eaLnBrk="1" hangingPunct="1">
              <a:defRPr/>
            </a:pPr>
            <a:r>
              <a:rPr lang="en-US" dirty="0" smtClean="0"/>
              <a:t>Which one is A, B, and C?</a:t>
            </a:r>
          </a:p>
          <a:p>
            <a:pPr eaLnBrk="1" hangingPunct="1">
              <a:defRPr/>
            </a:pPr>
            <a:r>
              <a:rPr lang="en-US" sz="2800" dirty="0" smtClean="0">
                <a:solidFill>
                  <a:srgbClr val="FF99FF"/>
                </a:solidFill>
              </a:rPr>
              <a:t>A.) </a:t>
            </a:r>
            <a:r>
              <a:rPr lang="en-US" sz="2800" dirty="0" smtClean="0">
                <a:solidFill>
                  <a:schemeClr val="bg1"/>
                </a:solidFill>
              </a:rPr>
              <a:t>mRNA, DNA, Sugar Complex</a:t>
            </a:r>
          </a:p>
          <a:p>
            <a:pPr eaLnBrk="1" hangingPunct="1">
              <a:defRPr/>
            </a:pPr>
            <a:r>
              <a:rPr lang="en-US" sz="2800" dirty="0" smtClean="0">
                <a:solidFill>
                  <a:srgbClr val="FF9900"/>
                </a:solidFill>
              </a:rPr>
              <a:t>B.) </a:t>
            </a:r>
            <a:r>
              <a:rPr lang="en-US" sz="2800" dirty="0" smtClean="0">
                <a:solidFill>
                  <a:schemeClr val="bg1"/>
                </a:solidFill>
              </a:rPr>
              <a:t>Hydrogen Bond, mRNA, DNA wrap.</a:t>
            </a:r>
          </a:p>
          <a:p>
            <a:pPr eaLnBrk="1" hangingPunct="1">
              <a:defRPr/>
            </a:pPr>
            <a:r>
              <a:rPr lang="en-US" sz="2800" dirty="0" smtClean="0">
                <a:solidFill>
                  <a:srgbClr val="66FFCC"/>
                </a:solidFill>
              </a:rPr>
              <a:t>C.) </a:t>
            </a:r>
            <a:r>
              <a:rPr lang="en-US" sz="2800" dirty="0" smtClean="0">
                <a:solidFill>
                  <a:schemeClr val="bg1"/>
                </a:solidFill>
              </a:rPr>
              <a:t>Phosphate Group, 5 Carbon Sugar, Nitrogen Base</a:t>
            </a:r>
          </a:p>
          <a:p>
            <a:pPr eaLnBrk="1" hangingPunct="1">
              <a:defRPr/>
            </a:pPr>
            <a:r>
              <a:rPr lang="en-US" sz="2800" dirty="0" smtClean="0">
                <a:solidFill>
                  <a:srgbClr val="9933FF"/>
                </a:solidFill>
              </a:rPr>
              <a:t>D.) </a:t>
            </a:r>
            <a:r>
              <a:rPr lang="en-US" sz="2800" dirty="0" smtClean="0">
                <a:solidFill>
                  <a:schemeClr val="bg1"/>
                </a:solidFill>
              </a:rPr>
              <a:t>Enzymes, Helix, Ribosomal Unit.</a:t>
            </a:r>
          </a:p>
        </p:txBody>
      </p:sp>
      <p:pic>
        <p:nvPicPr>
          <p:cNvPr id="167939" name="Picture 5" descr="dna_molecu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28600"/>
            <a:ext cx="4419600" cy="6172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0185"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2" name="Freeform 1"/>
          <p:cNvSpPr/>
          <p:nvPr/>
        </p:nvSpPr>
        <p:spPr bwMode="auto">
          <a:xfrm>
            <a:off x="6545943" y="246743"/>
            <a:ext cx="1320800" cy="638628"/>
          </a:xfrm>
          <a:custGeom>
            <a:avLst/>
            <a:gdLst>
              <a:gd name="connsiteX0" fmla="*/ 290286 w 1320800"/>
              <a:gd name="connsiteY0" fmla="*/ 101600 h 638628"/>
              <a:gd name="connsiteX1" fmla="*/ 174171 w 1320800"/>
              <a:gd name="connsiteY1" fmla="*/ 130628 h 638628"/>
              <a:gd name="connsiteX2" fmla="*/ 87086 w 1320800"/>
              <a:gd name="connsiteY2" fmla="*/ 188686 h 638628"/>
              <a:gd name="connsiteX3" fmla="*/ 43543 w 1320800"/>
              <a:gd name="connsiteY3" fmla="*/ 217714 h 638628"/>
              <a:gd name="connsiteX4" fmla="*/ 0 w 1320800"/>
              <a:gd name="connsiteY4" fmla="*/ 246743 h 638628"/>
              <a:gd name="connsiteX5" fmla="*/ 14514 w 1320800"/>
              <a:gd name="connsiteY5" fmla="*/ 319314 h 638628"/>
              <a:gd name="connsiteX6" fmla="*/ 58057 w 1320800"/>
              <a:gd name="connsiteY6" fmla="*/ 348343 h 638628"/>
              <a:gd name="connsiteX7" fmla="*/ 145143 w 1320800"/>
              <a:gd name="connsiteY7" fmla="*/ 420914 h 638628"/>
              <a:gd name="connsiteX8" fmla="*/ 217714 w 1320800"/>
              <a:gd name="connsiteY8" fmla="*/ 478971 h 638628"/>
              <a:gd name="connsiteX9" fmla="*/ 304800 w 1320800"/>
              <a:gd name="connsiteY9" fmla="*/ 551543 h 638628"/>
              <a:gd name="connsiteX10" fmla="*/ 362857 w 1320800"/>
              <a:gd name="connsiteY10" fmla="*/ 580571 h 638628"/>
              <a:gd name="connsiteX11" fmla="*/ 508000 w 1320800"/>
              <a:gd name="connsiteY11" fmla="*/ 624114 h 638628"/>
              <a:gd name="connsiteX12" fmla="*/ 551543 w 1320800"/>
              <a:gd name="connsiteY12" fmla="*/ 638628 h 638628"/>
              <a:gd name="connsiteX13" fmla="*/ 827314 w 1320800"/>
              <a:gd name="connsiteY13" fmla="*/ 595086 h 638628"/>
              <a:gd name="connsiteX14" fmla="*/ 870857 w 1320800"/>
              <a:gd name="connsiteY14" fmla="*/ 580571 h 638628"/>
              <a:gd name="connsiteX15" fmla="*/ 914400 w 1320800"/>
              <a:gd name="connsiteY15" fmla="*/ 566057 h 638628"/>
              <a:gd name="connsiteX16" fmla="*/ 1103086 w 1320800"/>
              <a:gd name="connsiteY16" fmla="*/ 522514 h 638628"/>
              <a:gd name="connsiteX17" fmla="*/ 1146628 w 1320800"/>
              <a:gd name="connsiteY17" fmla="*/ 493486 h 638628"/>
              <a:gd name="connsiteX18" fmla="*/ 1233714 w 1320800"/>
              <a:gd name="connsiteY18" fmla="*/ 449943 h 638628"/>
              <a:gd name="connsiteX19" fmla="*/ 1262743 w 1320800"/>
              <a:gd name="connsiteY19" fmla="*/ 406400 h 638628"/>
              <a:gd name="connsiteX20" fmla="*/ 1306286 w 1320800"/>
              <a:gd name="connsiteY20" fmla="*/ 377371 h 638628"/>
              <a:gd name="connsiteX21" fmla="*/ 1320800 w 1320800"/>
              <a:gd name="connsiteY21" fmla="*/ 333828 h 638628"/>
              <a:gd name="connsiteX22" fmla="*/ 1291771 w 1320800"/>
              <a:gd name="connsiteY22" fmla="*/ 203200 h 638628"/>
              <a:gd name="connsiteX23" fmla="*/ 1248228 w 1320800"/>
              <a:gd name="connsiteY23" fmla="*/ 174171 h 638628"/>
              <a:gd name="connsiteX24" fmla="*/ 1190171 w 1320800"/>
              <a:gd name="connsiteY24" fmla="*/ 116114 h 638628"/>
              <a:gd name="connsiteX25" fmla="*/ 1117600 w 1320800"/>
              <a:gd name="connsiteY25" fmla="*/ 43543 h 638628"/>
              <a:gd name="connsiteX26" fmla="*/ 1030514 w 1320800"/>
              <a:gd name="connsiteY26" fmla="*/ 14514 h 638628"/>
              <a:gd name="connsiteX27" fmla="*/ 986971 w 1320800"/>
              <a:gd name="connsiteY27" fmla="*/ 0 h 638628"/>
              <a:gd name="connsiteX28" fmla="*/ 914400 w 1320800"/>
              <a:gd name="connsiteY28" fmla="*/ 14514 h 638628"/>
              <a:gd name="connsiteX29" fmla="*/ 870857 w 1320800"/>
              <a:gd name="connsiteY29" fmla="*/ 43543 h 638628"/>
              <a:gd name="connsiteX30" fmla="*/ 783771 w 1320800"/>
              <a:gd name="connsiteY30" fmla="*/ 72571 h 638628"/>
              <a:gd name="connsiteX31" fmla="*/ 783771 w 1320800"/>
              <a:gd name="connsiteY31" fmla="*/ 72571 h 638628"/>
              <a:gd name="connsiteX32" fmla="*/ 667657 w 1320800"/>
              <a:gd name="connsiteY32" fmla="*/ 101600 h 638628"/>
              <a:gd name="connsiteX33" fmla="*/ 159657 w 1320800"/>
              <a:gd name="connsiteY33" fmla="*/ 101600 h 638628"/>
              <a:gd name="connsiteX34" fmla="*/ 72571 w 1320800"/>
              <a:gd name="connsiteY34" fmla="*/ 130628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0800" h="638628">
                <a:moveTo>
                  <a:pt x="290286" y="101600"/>
                </a:moveTo>
                <a:cubicBezTo>
                  <a:pt x="270182" y="105621"/>
                  <a:pt x="199275" y="116681"/>
                  <a:pt x="174171" y="130628"/>
                </a:cubicBezTo>
                <a:cubicBezTo>
                  <a:pt x="143674" y="147571"/>
                  <a:pt x="116114" y="169334"/>
                  <a:pt x="87086" y="188686"/>
                </a:cubicBezTo>
                <a:lnTo>
                  <a:pt x="43543" y="217714"/>
                </a:lnTo>
                <a:lnTo>
                  <a:pt x="0" y="246743"/>
                </a:lnTo>
                <a:cubicBezTo>
                  <a:pt x="4838" y="270933"/>
                  <a:pt x="2275" y="297895"/>
                  <a:pt x="14514" y="319314"/>
                </a:cubicBezTo>
                <a:cubicBezTo>
                  <a:pt x="23169" y="334460"/>
                  <a:pt x="44656" y="337176"/>
                  <a:pt x="58057" y="348343"/>
                </a:cubicBezTo>
                <a:cubicBezTo>
                  <a:pt x="169805" y="441467"/>
                  <a:pt x="37041" y="348848"/>
                  <a:pt x="145143" y="420914"/>
                </a:cubicBezTo>
                <a:cubicBezTo>
                  <a:pt x="210062" y="518295"/>
                  <a:pt x="133586" y="422886"/>
                  <a:pt x="217714" y="478971"/>
                </a:cubicBezTo>
                <a:cubicBezTo>
                  <a:pt x="397830" y="599047"/>
                  <a:pt x="138596" y="456569"/>
                  <a:pt x="304800" y="551543"/>
                </a:cubicBezTo>
                <a:cubicBezTo>
                  <a:pt x="323586" y="562278"/>
                  <a:pt x="342768" y="572535"/>
                  <a:pt x="362857" y="580571"/>
                </a:cubicBezTo>
                <a:cubicBezTo>
                  <a:pt x="449092" y="615065"/>
                  <a:pt x="433150" y="602729"/>
                  <a:pt x="508000" y="624114"/>
                </a:cubicBezTo>
                <a:cubicBezTo>
                  <a:pt x="522711" y="628317"/>
                  <a:pt x="537029" y="633790"/>
                  <a:pt x="551543" y="638628"/>
                </a:cubicBezTo>
                <a:cubicBezTo>
                  <a:pt x="770728" y="621768"/>
                  <a:pt x="680389" y="644061"/>
                  <a:pt x="827314" y="595086"/>
                </a:cubicBezTo>
                <a:lnTo>
                  <a:pt x="870857" y="580571"/>
                </a:lnTo>
                <a:lnTo>
                  <a:pt x="914400" y="566057"/>
                </a:lnTo>
                <a:cubicBezTo>
                  <a:pt x="1015888" y="498397"/>
                  <a:pt x="891837" y="571263"/>
                  <a:pt x="1103086" y="522514"/>
                </a:cubicBezTo>
                <a:cubicBezTo>
                  <a:pt x="1120083" y="518592"/>
                  <a:pt x="1131026" y="501287"/>
                  <a:pt x="1146628" y="493486"/>
                </a:cubicBezTo>
                <a:cubicBezTo>
                  <a:pt x="1266816" y="433392"/>
                  <a:pt x="1108922" y="533136"/>
                  <a:pt x="1233714" y="449943"/>
                </a:cubicBezTo>
                <a:cubicBezTo>
                  <a:pt x="1243390" y="435429"/>
                  <a:pt x="1250408" y="418735"/>
                  <a:pt x="1262743" y="406400"/>
                </a:cubicBezTo>
                <a:cubicBezTo>
                  <a:pt x="1275078" y="394065"/>
                  <a:pt x="1295389" y="390993"/>
                  <a:pt x="1306286" y="377371"/>
                </a:cubicBezTo>
                <a:cubicBezTo>
                  <a:pt x="1315843" y="365424"/>
                  <a:pt x="1315962" y="348342"/>
                  <a:pt x="1320800" y="333828"/>
                </a:cubicBezTo>
                <a:cubicBezTo>
                  <a:pt x="1320651" y="332932"/>
                  <a:pt x="1306817" y="222007"/>
                  <a:pt x="1291771" y="203200"/>
                </a:cubicBezTo>
                <a:cubicBezTo>
                  <a:pt x="1280874" y="189578"/>
                  <a:pt x="1262742" y="183847"/>
                  <a:pt x="1248228" y="174171"/>
                </a:cubicBezTo>
                <a:cubicBezTo>
                  <a:pt x="1216561" y="79168"/>
                  <a:pt x="1260543" y="172412"/>
                  <a:pt x="1190171" y="116114"/>
                </a:cubicBezTo>
                <a:cubicBezTo>
                  <a:pt x="1111549" y="53217"/>
                  <a:pt x="1215575" y="87087"/>
                  <a:pt x="1117600" y="43543"/>
                </a:cubicBezTo>
                <a:cubicBezTo>
                  <a:pt x="1089638" y="31116"/>
                  <a:pt x="1059543" y="24190"/>
                  <a:pt x="1030514" y="14514"/>
                </a:cubicBezTo>
                <a:lnTo>
                  <a:pt x="986971" y="0"/>
                </a:lnTo>
                <a:cubicBezTo>
                  <a:pt x="962781" y="4838"/>
                  <a:pt x="937499" y="5852"/>
                  <a:pt x="914400" y="14514"/>
                </a:cubicBezTo>
                <a:cubicBezTo>
                  <a:pt x="898067" y="20639"/>
                  <a:pt x="886798" y="36458"/>
                  <a:pt x="870857" y="43543"/>
                </a:cubicBezTo>
                <a:cubicBezTo>
                  <a:pt x="842895" y="55970"/>
                  <a:pt x="812800" y="62895"/>
                  <a:pt x="783771" y="72571"/>
                </a:cubicBezTo>
                <a:lnTo>
                  <a:pt x="783771" y="72571"/>
                </a:lnTo>
                <a:lnTo>
                  <a:pt x="667657" y="101600"/>
                </a:lnTo>
                <a:cubicBezTo>
                  <a:pt x="460198" y="90075"/>
                  <a:pt x="364943" y="74824"/>
                  <a:pt x="159657" y="101600"/>
                </a:cubicBezTo>
                <a:cubicBezTo>
                  <a:pt x="129315" y="105558"/>
                  <a:pt x="72571" y="130628"/>
                  <a:pt x="72571" y="130628"/>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3" name="Freeform 2"/>
          <p:cNvSpPr/>
          <p:nvPr/>
        </p:nvSpPr>
        <p:spPr bwMode="auto">
          <a:xfrm>
            <a:off x="7155543" y="609600"/>
            <a:ext cx="1407886" cy="1698171"/>
          </a:xfrm>
          <a:custGeom>
            <a:avLst/>
            <a:gdLst>
              <a:gd name="connsiteX0" fmla="*/ 972457 w 1407886"/>
              <a:gd name="connsiteY0" fmla="*/ 0 h 1698171"/>
              <a:gd name="connsiteX1" fmla="*/ 827314 w 1407886"/>
              <a:gd name="connsiteY1" fmla="*/ 14514 h 1698171"/>
              <a:gd name="connsiteX2" fmla="*/ 783771 w 1407886"/>
              <a:gd name="connsiteY2" fmla="*/ 43543 h 1698171"/>
              <a:gd name="connsiteX3" fmla="*/ 740228 w 1407886"/>
              <a:gd name="connsiteY3" fmla="*/ 58057 h 1698171"/>
              <a:gd name="connsiteX4" fmla="*/ 653143 w 1407886"/>
              <a:gd name="connsiteY4" fmla="*/ 130629 h 1698171"/>
              <a:gd name="connsiteX5" fmla="*/ 609600 w 1407886"/>
              <a:gd name="connsiteY5" fmla="*/ 174171 h 1698171"/>
              <a:gd name="connsiteX6" fmla="*/ 522514 w 1407886"/>
              <a:gd name="connsiteY6" fmla="*/ 217714 h 1698171"/>
              <a:gd name="connsiteX7" fmla="*/ 449943 w 1407886"/>
              <a:gd name="connsiteY7" fmla="*/ 290286 h 1698171"/>
              <a:gd name="connsiteX8" fmla="*/ 406400 w 1407886"/>
              <a:gd name="connsiteY8" fmla="*/ 319314 h 1698171"/>
              <a:gd name="connsiteX9" fmla="*/ 362857 w 1407886"/>
              <a:gd name="connsiteY9" fmla="*/ 362857 h 1698171"/>
              <a:gd name="connsiteX10" fmla="*/ 275771 w 1407886"/>
              <a:gd name="connsiteY10" fmla="*/ 391886 h 1698171"/>
              <a:gd name="connsiteX11" fmla="*/ 232228 w 1407886"/>
              <a:gd name="connsiteY11" fmla="*/ 420914 h 1698171"/>
              <a:gd name="connsiteX12" fmla="*/ 203200 w 1407886"/>
              <a:gd name="connsiteY12" fmla="*/ 464457 h 1698171"/>
              <a:gd name="connsiteX13" fmla="*/ 116114 w 1407886"/>
              <a:gd name="connsiteY13" fmla="*/ 522514 h 1698171"/>
              <a:gd name="connsiteX14" fmla="*/ 87086 w 1407886"/>
              <a:gd name="connsiteY14" fmla="*/ 566057 h 1698171"/>
              <a:gd name="connsiteX15" fmla="*/ 0 w 1407886"/>
              <a:gd name="connsiteY15" fmla="*/ 653143 h 1698171"/>
              <a:gd name="connsiteX16" fmla="*/ 14514 w 1407886"/>
              <a:gd name="connsiteY16" fmla="*/ 769257 h 1698171"/>
              <a:gd name="connsiteX17" fmla="*/ 43543 w 1407886"/>
              <a:gd name="connsiteY17" fmla="*/ 856343 h 1698171"/>
              <a:gd name="connsiteX18" fmla="*/ 87086 w 1407886"/>
              <a:gd name="connsiteY18" fmla="*/ 957943 h 1698171"/>
              <a:gd name="connsiteX19" fmla="*/ 145143 w 1407886"/>
              <a:gd name="connsiteY19" fmla="*/ 1045029 h 1698171"/>
              <a:gd name="connsiteX20" fmla="*/ 174171 w 1407886"/>
              <a:gd name="connsiteY20" fmla="*/ 1088571 h 1698171"/>
              <a:gd name="connsiteX21" fmla="*/ 232228 w 1407886"/>
              <a:gd name="connsiteY21" fmla="*/ 1219200 h 1698171"/>
              <a:gd name="connsiteX22" fmla="*/ 275771 w 1407886"/>
              <a:gd name="connsiteY22" fmla="*/ 1262743 h 1698171"/>
              <a:gd name="connsiteX23" fmla="*/ 333828 w 1407886"/>
              <a:gd name="connsiteY23" fmla="*/ 1364343 h 1698171"/>
              <a:gd name="connsiteX24" fmla="*/ 391886 w 1407886"/>
              <a:gd name="connsiteY24" fmla="*/ 1451429 h 1698171"/>
              <a:gd name="connsiteX25" fmla="*/ 435428 w 1407886"/>
              <a:gd name="connsiteY25" fmla="*/ 1480457 h 1698171"/>
              <a:gd name="connsiteX26" fmla="*/ 508000 w 1407886"/>
              <a:gd name="connsiteY26" fmla="*/ 1553029 h 1698171"/>
              <a:gd name="connsiteX27" fmla="*/ 638628 w 1407886"/>
              <a:gd name="connsiteY27" fmla="*/ 1654629 h 1698171"/>
              <a:gd name="connsiteX28" fmla="*/ 725714 w 1407886"/>
              <a:gd name="connsiteY28" fmla="*/ 1698171 h 1698171"/>
              <a:gd name="connsiteX29" fmla="*/ 856343 w 1407886"/>
              <a:gd name="connsiteY29" fmla="*/ 1683657 h 1698171"/>
              <a:gd name="connsiteX30" fmla="*/ 943428 w 1407886"/>
              <a:gd name="connsiteY30" fmla="*/ 1654629 h 1698171"/>
              <a:gd name="connsiteX31" fmla="*/ 1132114 w 1407886"/>
              <a:gd name="connsiteY31" fmla="*/ 1611086 h 1698171"/>
              <a:gd name="connsiteX32" fmla="*/ 1190171 w 1407886"/>
              <a:gd name="connsiteY32" fmla="*/ 1524000 h 1698171"/>
              <a:gd name="connsiteX33" fmla="*/ 1248228 w 1407886"/>
              <a:gd name="connsiteY33" fmla="*/ 1436914 h 1698171"/>
              <a:gd name="connsiteX34" fmla="*/ 1262743 w 1407886"/>
              <a:gd name="connsiteY34" fmla="*/ 1393371 h 1698171"/>
              <a:gd name="connsiteX35" fmla="*/ 1306286 w 1407886"/>
              <a:gd name="connsiteY35" fmla="*/ 1364343 h 1698171"/>
              <a:gd name="connsiteX36" fmla="*/ 1349828 w 1407886"/>
              <a:gd name="connsiteY36" fmla="*/ 1277257 h 1698171"/>
              <a:gd name="connsiteX37" fmla="*/ 1378857 w 1407886"/>
              <a:gd name="connsiteY37" fmla="*/ 1233714 h 1698171"/>
              <a:gd name="connsiteX38" fmla="*/ 1364343 w 1407886"/>
              <a:gd name="connsiteY38" fmla="*/ 841829 h 1698171"/>
              <a:gd name="connsiteX39" fmla="*/ 1393371 w 1407886"/>
              <a:gd name="connsiteY39" fmla="*/ 188686 h 1698171"/>
              <a:gd name="connsiteX40" fmla="*/ 1407886 w 1407886"/>
              <a:gd name="connsiteY40" fmla="*/ 145143 h 1698171"/>
              <a:gd name="connsiteX41" fmla="*/ 1364343 w 1407886"/>
              <a:gd name="connsiteY41" fmla="*/ 101600 h 1698171"/>
              <a:gd name="connsiteX42" fmla="*/ 1233714 w 1407886"/>
              <a:gd name="connsiteY42" fmla="*/ 29029 h 1698171"/>
              <a:gd name="connsiteX43" fmla="*/ 1175657 w 1407886"/>
              <a:gd name="connsiteY43" fmla="*/ 14514 h 1698171"/>
              <a:gd name="connsiteX44" fmla="*/ 885371 w 1407886"/>
              <a:gd name="connsiteY44" fmla="*/ 29029 h 1698171"/>
              <a:gd name="connsiteX45" fmla="*/ 798286 w 1407886"/>
              <a:gd name="connsiteY45" fmla="*/ 58057 h 1698171"/>
              <a:gd name="connsiteX46" fmla="*/ 653143 w 1407886"/>
              <a:gd name="connsiteY46" fmla="*/ 101600 h 1698171"/>
              <a:gd name="connsiteX47" fmla="*/ 595086 w 1407886"/>
              <a:gd name="connsiteY47" fmla="*/ 130629 h 1698171"/>
              <a:gd name="connsiteX48" fmla="*/ 508000 w 1407886"/>
              <a:gd name="connsiteY48" fmla="*/ 159657 h 1698171"/>
              <a:gd name="connsiteX49" fmla="*/ 391886 w 1407886"/>
              <a:gd name="connsiteY49" fmla="*/ 203200 h 1698171"/>
              <a:gd name="connsiteX50" fmla="*/ 348343 w 1407886"/>
              <a:gd name="connsiteY50" fmla="*/ 232229 h 1698171"/>
              <a:gd name="connsiteX51" fmla="*/ 232228 w 1407886"/>
              <a:gd name="connsiteY51" fmla="*/ 261257 h 1698171"/>
              <a:gd name="connsiteX52" fmla="*/ 145143 w 1407886"/>
              <a:gd name="connsiteY52" fmla="*/ 290286 h 1698171"/>
              <a:gd name="connsiteX53" fmla="*/ 101600 w 1407886"/>
              <a:gd name="connsiteY53" fmla="*/ 304800 h 1698171"/>
              <a:gd name="connsiteX54" fmla="*/ 58057 w 1407886"/>
              <a:gd name="connsiteY54" fmla="*/ 333829 h 1698171"/>
              <a:gd name="connsiteX55" fmla="*/ 14514 w 1407886"/>
              <a:gd name="connsiteY55" fmla="*/ 348343 h 1698171"/>
              <a:gd name="connsiteX56" fmla="*/ 14514 w 1407886"/>
              <a:gd name="connsiteY56" fmla="*/ 362857 h 169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07886" h="1698171">
                <a:moveTo>
                  <a:pt x="972457" y="0"/>
                </a:moveTo>
                <a:cubicBezTo>
                  <a:pt x="924076" y="4838"/>
                  <a:pt x="874691" y="3581"/>
                  <a:pt x="827314" y="14514"/>
                </a:cubicBezTo>
                <a:cubicBezTo>
                  <a:pt x="810317" y="18436"/>
                  <a:pt x="799373" y="35742"/>
                  <a:pt x="783771" y="43543"/>
                </a:cubicBezTo>
                <a:cubicBezTo>
                  <a:pt x="770087" y="50385"/>
                  <a:pt x="754742" y="53219"/>
                  <a:pt x="740228" y="58057"/>
                </a:cubicBezTo>
                <a:cubicBezTo>
                  <a:pt x="613039" y="185249"/>
                  <a:pt x="774370" y="29608"/>
                  <a:pt x="653143" y="130629"/>
                </a:cubicBezTo>
                <a:cubicBezTo>
                  <a:pt x="637374" y="143769"/>
                  <a:pt x="625369" y="161031"/>
                  <a:pt x="609600" y="174171"/>
                </a:cubicBezTo>
                <a:cubicBezTo>
                  <a:pt x="572083" y="205435"/>
                  <a:pt x="566156" y="203167"/>
                  <a:pt x="522514" y="217714"/>
                </a:cubicBezTo>
                <a:cubicBezTo>
                  <a:pt x="406395" y="295128"/>
                  <a:pt x="546709" y="193520"/>
                  <a:pt x="449943" y="290286"/>
                </a:cubicBezTo>
                <a:cubicBezTo>
                  <a:pt x="437608" y="302621"/>
                  <a:pt x="419801" y="308147"/>
                  <a:pt x="406400" y="319314"/>
                </a:cubicBezTo>
                <a:cubicBezTo>
                  <a:pt x="390631" y="332455"/>
                  <a:pt x="380800" y="352888"/>
                  <a:pt x="362857" y="362857"/>
                </a:cubicBezTo>
                <a:cubicBezTo>
                  <a:pt x="336109" y="377717"/>
                  <a:pt x="301231" y="374913"/>
                  <a:pt x="275771" y="391886"/>
                </a:cubicBezTo>
                <a:lnTo>
                  <a:pt x="232228" y="420914"/>
                </a:lnTo>
                <a:cubicBezTo>
                  <a:pt x="222552" y="435428"/>
                  <a:pt x="216328" y="452970"/>
                  <a:pt x="203200" y="464457"/>
                </a:cubicBezTo>
                <a:cubicBezTo>
                  <a:pt x="176944" y="487431"/>
                  <a:pt x="116114" y="522514"/>
                  <a:pt x="116114" y="522514"/>
                </a:cubicBezTo>
                <a:cubicBezTo>
                  <a:pt x="106438" y="537028"/>
                  <a:pt x="98675" y="553019"/>
                  <a:pt x="87086" y="566057"/>
                </a:cubicBezTo>
                <a:cubicBezTo>
                  <a:pt x="59812" y="596740"/>
                  <a:pt x="0" y="653143"/>
                  <a:pt x="0" y="653143"/>
                </a:cubicBezTo>
                <a:cubicBezTo>
                  <a:pt x="4838" y="691848"/>
                  <a:pt x="6341" y="731117"/>
                  <a:pt x="14514" y="769257"/>
                </a:cubicBezTo>
                <a:cubicBezTo>
                  <a:pt x="20925" y="799177"/>
                  <a:pt x="33867" y="827314"/>
                  <a:pt x="43543" y="856343"/>
                </a:cubicBezTo>
                <a:cubicBezTo>
                  <a:pt x="58559" y="901392"/>
                  <a:pt x="60180" y="913100"/>
                  <a:pt x="87086" y="957943"/>
                </a:cubicBezTo>
                <a:cubicBezTo>
                  <a:pt x="105036" y="987859"/>
                  <a:pt x="125791" y="1016000"/>
                  <a:pt x="145143" y="1045029"/>
                </a:cubicBezTo>
                <a:cubicBezTo>
                  <a:pt x="154819" y="1059543"/>
                  <a:pt x="168655" y="1072023"/>
                  <a:pt x="174171" y="1088571"/>
                </a:cubicBezTo>
                <a:cubicBezTo>
                  <a:pt x="195266" y="1151856"/>
                  <a:pt x="193895" y="1173200"/>
                  <a:pt x="232228" y="1219200"/>
                </a:cubicBezTo>
                <a:cubicBezTo>
                  <a:pt x="245369" y="1234969"/>
                  <a:pt x="262630" y="1246974"/>
                  <a:pt x="275771" y="1262743"/>
                </a:cubicBezTo>
                <a:cubicBezTo>
                  <a:pt x="311638" y="1305783"/>
                  <a:pt x="303404" y="1313637"/>
                  <a:pt x="333828" y="1364343"/>
                </a:cubicBezTo>
                <a:cubicBezTo>
                  <a:pt x="351778" y="1394259"/>
                  <a:pt x="362857" y="1432076"/>
                  <a:pt x="391886" y="1451429"/>
                </a:cubicBezTo>
                <a:lnTo>
                  <a:pt x="435428" y="1480457"/>
                </a:lnTo>
                <a:cubicBezTo>
                  <a:pt x="488647" y="1560284"/>
                  <a:pt x="435429" y="1492554"/>
                  <a:pt x="508000" y="1553029"/>
                </a:cubicBezTo>
                <a:cubicBezTo>
                  <a:pt x="558089" y="1594770"/>
                  <a:pt x="565268" y="1630176"/>
                  <a:pt x="638628" y="1654629"/>
                </a:cubicBezTo>
                <a:cubicBezTo>
                  <a:pt x="698720" y="1674659"/>
                  <a:pt x="669441" y="1660657"/>
                  <a:pt x="725714" y="1698171"/>
                </a:cubicBezTo>
                <a:cubicBezTo>
                  <a:pt x="769257" y="1693333"/>
                  <a:pt x="813383" y="1692249"/>
                  <a:pt x="856343" y="1683657"/>
                </a:cubicBezTo>
                <a:cubicBezTo>
                  <a:pt x="886347" y="1677656"/>
                  <a:pt x="913743" y="1662050"/>
                  <a:pt x="943428" y="1654629"/>
                </a:cubicBezTo>
                <a:cubicBezTo>
                  <a:pt x="1083476" y="1619617"/>
                  <a:pt x="1020422" y="1633424"/>
                  <a:pt x="1132114" y="1611086"/>
                </a:cubicBezTo>
                <a:cubicBezTo>
                  <a:pt x="1159872" y="1527811"/>
                  <a:pt x="1126750" y="1605542"/>
                  <a:pt x="1190171" y="1524000"/>
                </a:cubicBezTo>
                <a:cubicBezTo>
                  <a:pt x="1211590" y="1496461"/>
                  <a:pt x="1237195" y="1470012"/>
                  <a:pt x="1248228" y="1436914"/>
                </a:cubicBezTo>
                <a:cubicBezTo>
                  <a:pt x="1253066" y="1422400"/>
                  <a:pt x="1253185" y="1405318"/>
                  <a:pt x="1262743" y="1393371"/>
                </a:cubicBezTo>
                <a:cubicBezTo>
                  <a:pt x="1273640" y="1379750"/>
                  <a:pt x="1291772" y="1374019"/>
                  <a:pt x="1306286" y="1364343"/>
                </a:cubicBezTo>
                <a:cubicBezTo>
                  <a:pt x="1389482" y="1239546"/>
                  <a:pt x="1289732" y="1397449"/>
                  <a:pt x="1349828" y="1277257"/>
                </a:cubicBezTo>
                <a:cubicBezTo>
                  <a:pt x="1357629" y="1261655"/>
                  <a:pt x="1369181" y="1248228"/>
                  <a:pt x="1378857" y="1233714"/>
                </a:cubicBezTo>
                <a:cubicBezTo>
                  <a:pt x="1374019" y="1103086"/>
                  <a:pt x="1364343" y="972547"/>
                  <a:pt x="1364343" y="841829"/>
                </a:cubicBezTo>
                <a:cubicBezTo>
                  <a:pt x="1364343" y="708980"/>
                  <a:pt x="1342821" y="390884"/>
                  <a:pt x="1393371" y="188686"/>
                </a:cubicBezTo>
                <a:cubicBezTo>
                  <a:pt x="1397082" y="173843"/>
                  <a:pt x="1403048" y="159657"/>
                  <a:pt x="1407886" y="145143"/>
                </a:cubicBezTo>
                <a:cubicBezTo>
                  <a:pt x="1393372" y="130629"/>
                  <a:pt x="1380546" y="114202"/>
                  <a:pt x="1364343" y="101600"/>
                </a:cubicBezTo>
                <a:cubicBezTo>
                  <a:pt x="1303976" y="54648"/>
                  <a:pt x="1293055" y="45984"/>
                  <a:pt x="1233714" y="29029"/>
                </a:cubicBezTo>
                <a:cubicBezTo>
                  <a:pt x="1214534" y="23549"/>
                  <a:pt x="1195009" y="19352"/>
                  <a:pt x="1175657" y="14514"/>
                </a:cubicBezTo>
                <a:cubicBezTo>
                  <a:pt x="1078895" y="19352"/>
                  <a:pt x="981615" y="17924"/>
                  <a:pt x="885371" y="29029"/>
                </a:cubicBezTo>
                <a:cubicBezTo>
                  <a:pt x="854974" y="32536"/>
                  <a:pt x="827971" y="50636"/>
                  <a:pt x="798286" y="58057"/>
                </a:cubicBezTo>
                <a:cubicBezTo>
                  <a:pt x="756614" y="68475"/>
                  <a:pt x="688484" y="83929"/>
                  <a:pt x="653143" y="101600"/>
                </a:cubicBezTo>
                <a:cubicBezTo>
                  <a:pt x="633791" y="111276"/>
                  <a:pt x="615175" y="122593"/>
                  <a:pt x="595086" y="130629"/>
                </a:cubicBezTo>
                <a:cubicBezTo>
                  <a:pt x="566676" y="141993"/>
                  <a:pt x="535368" y="145973"/>
                  <a:pt x="508000" y="159657"/>
                </a:cubicBezTo>
                <a:cubicBezTo>
                  <a:pt x="432101" y="197607"/>
                  <a:pt x="470934" y="183438"/>
                  <a:pt x="391886" y="203200"/>
                </a:cubicBezTo>
                <a:cubicBezTo>
                  <a:pt x="377372" y="212876"/>
                  <a:pt x="363945" y="224428"/>
                  <a:pt x="348343" y="232229"/>
                </a:cubicBezTo>
                <a:cubicBezTo>
                  <a:pt x="313112" y="249845"/>
                  <a:pt x="268662" y="251320"/>
                  <a:pt x="232228" y="261257"/>
                </a:cubicBezTo>
                <a:cubicBezTo>
                  <a:pt x="202708" y="269308"/>
                  <a:pt x="174171" y="280610"/>
                  <a:pt x="145143" y="290286"/>
                </a:cubicBezTo>
                <a:lnTo>
                  <a:pt x="101600" y="304800"/>
                </a:lnTo>
                <a:cubicBezTo>
                  <a:pt x="87086" y="314476"/>
                  <a:pt x="73659" y="326028"/>
                  <a:pt x="58057" y="333829"/>
                </a:cubicBezTo>
                <a:cubicBezTo>
                  <a:pt x="44373" y="340671"/>
                  <a:pt x="27244" y="339857"/>
                  <a:pt x="14514" y="348343"/>
                </a:cubicBezTo>
                <a:cubicBezTo>
                  <a:pt x="10489" y="351027"/>
                  <a:pt x="14514" y="358019"/>
                  <a:pt x="14514" y="362857"/>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4" name="Freeform 3"/>
          <p:cNvSpPr/>
          <p:nvPr/>
        </p:nvSpPr>
        <p:spPr bwMode="auto">
          <a:xfrm>
            <a:off x="7256727" y="2206171"/>
            <a:ext cx="1480873" cy="914400"/>
          </a:xfrm>
          <a:custGeom>
            <a:avLst/>
            <a:gdLst>
              <a:gd name="connsiteX0" fmla="*/ 421330 w 1480873"/>
              <a:gd name="connsiteY0" fmla="*/ 87086 h 914400"/>
              <a:gd name="connsiteX1" fmla="*/ 116530 w 1480873"/>
              <a:gd name="connsiteY1" fmla="*/ 87086 h 914400"/>
              <a:gd name="connsiteX2" fmla="*/ 29444 w 1480873"/>
              <a:gd name="connsiteY2" fmla="*/ 116115 h 914400"/>
              <a:gd name="connsiteX3" fmla="*/ 416 w 1480873"/>
              <a:gd name="connsiteY3" fmla="*/ 203200 h 914400"/>
              <a:gd name="connsiteX4" fmla="*/ 29444 w 1480873"/>
              <a:gd name="connsiteY4" fmla="*/ 377372 h 914400"/>
              <a:gd name="connsiteX5" fmla="*/ 43959 w 1480873"/>
              <a:gd name="connsiteY5" fmla="*/ 420915 h 914400"/>
              <a:gd name="connsiteX6" fmla="*/ 160073 w 1480873"/>
              <a:gd name="connsiteY6" fmla="*/ 551543 h 914400"/>
              <a:gd name="connsiteX7" fmla="*/ 247159 w 1480873"/>
              <a:gd name="connsiteY7" fmla="*/ 624115 h 914400"/>
              <a:gd name="connsiteX8" fmla="*/ 276187 w 1480873"/>
              <a:gd name="connsiteY8" fmla="*/ 667658 h 914400"/>
              <a:gd name="connsiteX9" fmla="*/ 479387 w 1480873"/>
              <a:gd name="connsiteY9" fmla="*/ 783772 h 914400"/>
              <a:gd name="connsiteX10" fmla="*/ 537444 w 1480873"/>
              <a:gd name="connsiteY10" fmla="*/ 798286 h 914400"/>
              <a:gd name="connsiteX11" fmla="*/ 580987 w 1480873"/>
              <a:gd name="connsiteY11" fmla="*/ 812800 h 914400"/>
              <a:gd name="connsiteX12" fmla="*/ 697102 w 1480873"/>
              <a:gd name="connsiteY12" fmla="*/ 841829 h 914400"/>
              <a:gd name="connsiteX13" fmla="*/ 900302 w 1480873"/>
              <a:gd name="connsiteY13" fmla="*/ 899886 h 914400"/>
              <a:gd name="connsiteX14" fmla="*/ 958359 w 1480873"/>
              <a:gd name="connsiteY14" fmla="*/ 914400 h 914400"/>
              <a:gd name="connsiteX15" fmla="*/ 1147044 w 1480873"/>
              <a:gd name="connsiteY15" fmla="*/ 899886 h 914400"/>
              <a:gd name="connsiteX16" fmla="*/ 1190587 w 1480873"/>
              <a:gd name="connsiteY16" fmla="*/ 885372 h 914400"/>
              <a:gd name="connsiteX17" fmla="*/ 1277673 w 1480873"/>
              <a:gd name="connsiteY17" fmla="*/ 812800 h 914400"/>
              <a:gd name="connsiteX18" fmla="*/ 1306702 w 1480873"/>
              <a:gd name="connsiteY18" fmla="*/ 769258 h 914400"/>
              <a:gd name="connsiteX19" fmla="*/ 1350244 w 1480873"/>
              <a:gd name="connsiteY19" fmla="*/ 740229 h 914400"/>
              <a:gd name="connsiteX20" fmla="*/ 1364759 w 1480873"/>
              <a:gd name="connsiteY20" fmla="*/ 696686 h 914400"/>
              <a:gd name="connsiteX21" fmla="*/ 1422816 w 1480873"/>
              <a:gd name="connsiteY21" fmla="*/ 609600 h 914400"/>
              <a:gd name="connsiteX22" fmla="*/ 1437330 w 1480873"/>
              <a:gd name="connsiteY22" fmla="*/ 566058 h 914400"/>
              <a:gd name="connsiteX23" fmla="*/ 1466359 w 1480873"/>
              <a:gd name="connsiteY23" fmla="*/ 522515 h 914400"/>
              <a:gd name="connsiteX24" fmla="*/ 1480873 w 1480873"/>
              <a:gd name="connsiteY24" fmla="*/ 464458 h 914400"/>
              <a:gd name="connsiteX25" fmla="*/ 1451844 w 1480873"/>
              <a:gd name="connsiteY25" fmla="*/ 319315 h 914400"/>
              <a:gd name="connsiteX26" fmla="*/ 1335730 w 1480873"/>
              <a:gd name="connsiteY26" fmla="*/ 188686 h 914400"/>
              <a:gd name="connsiteX27" fmla="*/ 1292187 w 1480873"/>
              <a:gd name="connsiteY27" fmla="*/ 159658 h 914400"/>
              <a:gd name="connsiteX28" fmla="*/ 1248644 w 1480873"/>
              <a:gd name="connsiteY28" fmla="*/ 116115 h 914400"/>
              <a:gd name="connsiteX29" fmla="*/ 1219616 w 1480873"/>
              <a:gd name="connsiteY29" fmla="*/ 72572 h 914400"/>
              <a:gd name="connsiteX30" fmla="*/ 1088987 w 1480873"/>
              <a:gd name="connsiteY30" fmla="*/ 0 h 914400"/>
              <a:gd name="connsiteX31" fmla="*/ 929330 w 1480873"/>
              <a:gd name="connsiteY31" fmla="*/ 14515 h 914400"/>
              <a:gd name="connsiteX32" fmla="*/ 522930 w 1480873"/>
              <a:gd name="connsiteY32" fmla="*/ 29029 h 914400"/>
              <a:gd name="connsiteX33" fmla="*/ 464873 w 1480873"/>
              <a:gd name="connsiteY33" fmla="*/ 43543 h 914400"/>
              <a:gd name="connsiteX34" fmla="*/ 319730 w 1480873"/>
              <a:gd name="connsiteY34" fmla="*/ 58058 h 914400"/>
              <a:gd name="connsiteX35" fmla="*/ 261673 w 1480873"/>
              <a:gd name="connsiteY35" fmla="*/ 72572 h 914400"/>
              <a:gd name="connsiteX36" fmla="*/ 160073 w 1480873"/>
              <a:gd name="connsiteY36" fmla="*/ 101600 h 914400"/>
              <a:gd name="connsiteX37" fmla="*/ 29444 w 1480873"/>
              <a:gd name="connsiteY37" fmla="*/ 8708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80873" h="914400">
                <a:moveTo>
                  <a:pt x="421330" y="87086"/>
                </a:moveTo>
                <a:cubicBezTo>
                  <a:pt x="290645" y="60949"/>
                  <a:pt x="316976" y="59752"/>
                  <a:pt x="116530" y="87086"/>
                </a:cubicBezTo>
                <a:cubicBezTo>
                  <a:pt x="86212" y="91220"/>
                  <a:pt x="29444" y="116115"/>
                  <a:pt x="29444" y="116115"/>
                </a:cubicBezTo>
                <a:cubicBezTo>
                  <a:pt x="19768" y="145143"/>
                  <a:pt x="-3379" y="172838"/>
                  <a:pt x="416" y="203200"/>
                </a:cubicBezTo>
                <a:cubicBezTo>
                  <a:pt x="12194" y="297430"/>
                  <a:pt x="8134" y="302788"/>
                  <a:pt x="29444" y="377372"/>
                </a:cubicBezTo>
                <a:cubicBezTo>
                  <a:pt x="33647" y="392083"/>
                  <a:pt x="37117" y="407231"/>
                  <a:pt x="43959" y="420915"/>
                </a:cubicBezTo>
                <a:cubicBezTo>
                  <a:pt x="69861" y="472719"/>
                  <a:pt x="121600" y="513070"/>
                  <a:pt x="160073" y="551543"/>
                </a:cubicBezTo>
                <a:cubicBezTo>
                  <a:pt x="215952" y="607422"/>
                  <a:pt x="186536" y="583699"/>
                  <a:pt x="247159" y="624115"/>
                </a:cubicBezTo>
                <a:cubicBezTo>
                  <a:pt x="256835" y="638629"/>
                  <a:pt x="263059" y="656171"/>
                  <a:pt x="276187" y="667658"/>
                </a:cubicBezTo>
                <a:cubicBezTo>
                  <a:pt x="310738" y="697890"/>
                  <a:pt x="441889" y="774398"/>
                  <a:pt x="479387" y="783772"/>
                </a:cubicBezTo>
                <a:cubicBezTo>
                  <a:pt x="498739" y="788610"/>
                  <a:pt x="518264" y="792806"/>
                  <a:pt x="537444" y="798286"/>
                </a:cubicBezTo>
                <a:cubicBezTo>
                  <a:pt x="552155" y="802489"/>
                  <a:pt x="566227" y="808774"/>
                  <a:pt x="580987" y="812800"/>
                </a:cubicBezTo>
                <a:cubicBezTo>
                  <a:pt x="619477" y="823297"/>
                  <a:pt x="659253" y="829212"/>
                  <a:pt x="697102" y="841829"/>
                </a:cubicBezTo>
                <a:cubicBezTo>
                  <a:pt x="822037" y="883475"/>
                  <a:pt x="754501" y="863437"/>
                  <a:pt x="900302" y="899886"/>
                </a:cubicBezTo>
                <a:lnTo>
                  <a:pt x="958359" y="914400"/>
                </a:lnTo>
                <a:cubicBezTo>
                  <a:pt x="1021254" y="909562"/>
                  <a:pt x="1084450" y="907710"/>
                  <a:pt x="1147044" y="899886"/>
                </a:cubicBezTo>
                <a:cubicBezTo>
                  <a:pt x="1162225" y="897988"/>
                  <a:pt x="1176903" y="892214"/>
                  <a:pt x="1190587" y="885372"/>
                </a:cubicBezTo>
                <a:cubicBezTo>
                  <a:pt x="1223207" y="869062"/>
                  <a:pt x="1254745" y="840314"/>
                  <a:pt x="1277673" y="812800"/>
                </a:cubicBezTo>
                <a:cubicBezTo>
                  <a:pt x="1288840" y="799399"/>
                  <a:pt x="1294367" y="781593"/>
                  <a:pt x="1306702" y="769258"/>
                </a:cubicBezTo>
                <a:cubicBezTo>
                  <a:pt x="1319037" y="756923"/>
                  <a:pt x="1335730" y="749905"/>
                  <a:pt x="1350244" y="740229"/>
                </a:cubicBezTo>
                <a:cubicBezTo>
                  <a:pt x="1355082" y="725715"/>
                  <a:pt x="1357329" y="710060"/>
                  <a:pt x="1364759" y="696686"/>
                </a:cubicBezTo>
                <a:cubicBezTo>
                  <a:pt x="1381702" y="666188"/>
                  <a:pt x="1422816" y="609600"/>
                  <a:pt x="1422816" y="609600"/>
                </a:cubicBezTo>
                <a:cubicBezTo>
                  <a:pt x="1427654" y="595086"/>
                  <a:pt x="1430488" y="579742"/>
                  <a:pt x="1437330" y="566058"/>
                </a:cubicBezTo>
                <a:cubicBezTo>
                  <a:pt x="1445131" y="550456"/>
                  <a:pt x="1459487" y="538549"/>
                  <a:pt x="1466359" y="522515"/>
                </a:cubicBezTo>
                <a:cubicBezTo>
                  <a:pt x="1474217" y="504180"/>
                  <a:pt x="1476035" y="483810"/>
                  <a:pt x="1480873" y="464458"/>
                </a:cubicBezTo>
                <a:cubicBezTo>
                  <a:pt x="1475523" y="427007"/>
                  <a:pt x="1472112" y="359851"/>
                  <a:pt x="1451844" y="319315"/>
                </a:cubicBezTo>
                <a:cubicBezTo>
                  <a:pt x="1430029" y="275686"/>
                  <a:pt x="1364584" y="207921"/>
                  <a:pt x="1335730" y="188686"/>
                </a:cubicBezTo>
                <a:cubicBezTo>
                  <a:pt x="1321216" y="179010"/>
                  <a:pt x="1305588" y="170825"/>
                  <a:pt x="1292187" y="159658"/>
                </a:cubicBezTo>
                <a:cubicBezTo>
                  <a:pt x="1276418" y="146517"/>
                  <a:pt x="1261785" y="131884"/>
                  <a:pt x="1248644" y="116115"/>
                </a:cubicBezTo>
                <a:cubicBezTo>
                  <a:pt x="1237477" y="102714"/>
                  <a:pt x="1232744" y="84059"/>
                  <a:pt x="1219616" y="72572"/>
                </a:cubicBezTo>
                <a:cubicBezTo>
                  <a:pt x="1158193" y="18827"/>
                  <a:pt x="1148791" y="19936"/>
                  <a:pt x="1088987" y="0"/>
                </a:cubicBezTo>
                <a:cubicBezTo>
                  <a:pt x="1035768" y="4838"/>
                  <a:pt x="982698" y="11778"/>
                  <a:pt x="929330" y="14515"/>
                </a:cubicBezTo>
                <a:cubicBezTo>
                  <a:pt x="793955" y="21457"/>
                  <a:pt x="658219" y="20574"/>
                  <a:pt x="522930" y="29029"/>
                </a:cubicBezTo>
                <a:cubicBezTo>
                  <a:pt x="503021" y="30273"/>
                  <a:pt x="484620" y="40722"/>
                  <a:pt x="464873" y="43543"/>
                </a:cubicBezTo>
                <a:cubicBezTo>
                  <a:pt x="416739" y="50419"/>
                  <a:pt x="368111" y="53220"/>
                  <a:pt x="319730" y="58058"/>
                </a:cubicBezTo>
                <a:cubicBezTo>
                  <a:pt x="300378" y="62896"/>
                  <a:pt x="280853" y="67092"/>
                  <a:pt x="261673" y="72572"/>
                </a:cubicBezTo>
                <a:cubicBezTo>
                  <a:pt x="115916" y="114216"/>
                  <a:pt x="341568" y="56227"/>
                  <a:pt x="160073" y="101600"/>
                </a:cubicBezTo>
                <a:lnTo>
                  <a:pt x="29444" y="87086"/>
                </a:ln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5" name="Rectangle 4"/>
          <p:cNvSpPr/>
          <p:nvPr/>
        </p:nvSpPr>
        <p:spPr>
          <a:xfrm>
            <a:off x="3003911" y="5051646"/>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4724400" y="4191000"/>
            <a:ext cx="582211"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5284840" y="4393724"/>
            <a:ext cx="575799"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5860639" y="4335666"/>
            <a:ext cx="556563"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ight Arrow 8"/>
          <p:cNvSpPr/>
          <p:nvPr/>
        </p:nvSpPr>
        <p:spPr bwMode="auto">
          <a:xfrm>
            <a:off x="2133600" y="756556"/>
            <a:ext cx="1295400" cy="25762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3040826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9459" name="Rectangle 3"/>
          <p:cNvSpPr>
            <a:spLocks noGrp="1" noChangeArrowheads="1"/>
          </p:cNvSpPr>
          <p:nvPr>
            <p:ph type="body" idx="1"/>
          </p:nvPr>
        </p:nvSpPr>
        <p:spPr>
          <a:xfrm>
            <a:off x="152399" y="152400"/>
            <a:ext cx="3962401" cy="3857624"/>
          </a:xfrm>
        </p:spPr>
        <p:txBody>
          <a:bodyPr/>
          <a:lstStyle/>
          <a:p>
            <a:pPr eaLnBrk="1" hangingPunct="1">
              <a:defRPr/>
            </a:pPr>
            <a:r>
              <a:rPr lang="en-US" dirty="0" smtClean="0"/>
              <a:t>Which one is A, B, and C?</a:t>
            </a:r>
          </a:p>
          <a:p>
            <a:pPr eaLnBrk="1" hangingPunct="1">
              <a:defRPr/>
            </a:pPr>
            <a:r>
              <a:rPr lang="en-US" sz="2800" dirty="0" smtClean="0">
                <a:solidFill>
                  <a:srgbClr val="FF99FF"/>
                </a:solidFill>
              </a:rPr>
              <a:t>A.) mRNA, DNA, Sugar Complex</a:t>
            </a:r>
          </a:p>
          <a:p>
            <a:pPr eaLnBrk="1" hangingPunct="1">
              <a:defRPr/>
            </a:pPr>
            <a:r>
              <a:rPr lang="en-US" sz="2800" dirty="0" smtClean="0">
                <a:solidFill>
                  <a:srgbClr val="FF9900"/>
                </a:solidFill>
              </a:rPr>
              <a:t>B.) </a:t>
            </a:r>
            <a:r>
              <a:rPr lang="en-US" sz="2800" dirty="0" smtClean="0">
                <a:solidFill>
                  <a:schemeClr val="bg1"/>
                </a:solidFill>
              </a:rPr>
              <a:t>Hydrogen Bond, mRNA, DNA wrap.</a:t>
            </a:r>
          </a:p>
          <a:p>
            <a:pPr eaLnBrk="1" hangingPunct="1">
              <a:defRPr/>
            </a:pPr>
            <a:r>
              <a:rPr lang="en-US" sz="2800" dirty="0" smtClean="0">
                <a:solidFill>
                  <a:srgbClr val="66FFCC"/>
                </a:solidFill>
              </a:rPr>
              <a:t>C.) </a:t>
            </a:r>
            <a:r>
              <a:rPr lang="en-US" sz="2800" dirty="0" smtClean="0">
                <a:solidFill>
                  <a:schemeClr val="bg1"/>
                </a:solidFill>
              </a:rPr>
              <a:t>Phosphate Group, 5 Carbon Sugar, Nitrogen Base</a:t>
            </a:r>
          </a:p>
          <a:p>
            <a:pPr eaLnBrk="1" hangingPunct="1">
              <a:defRPr/>
            </a:pPr>
            <a:r>
              <a:rPr lang="en-US" sz="2800" dirty="0" smtClean="0">
                <a:solidFill>
                  <a:srgbClr val="9933FF"/>
                </a:solidFill>
              </a:rPr>
              <a:t>D.) </a:t>
            </a:r>
            <a:r>
              <a:rPr lang="en-US" sz="2800" dirty="0" smtClean="0">
                <a:solidFill>
                  <a:schemeClr val="bg1"/>
                </a:solidFill>
              </a:rPr>
              <a:t>Enzymes, Helix, Ribosomal Unit.</a:t>
            </a:r>
          </a:p>
        </p:txBody>
      </p:sp>
      <p:pic>
        <p:nvPicPr>
          <p:cNvPr id="167939" name="Picture 5" descr="dna_molecu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28600"/>
            <a:ext cx="4419600" cy="6172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0185"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2" name="Freeform 1"/>
          <p:cNvSpPr/>
          <p:nvPr/>
        </p:nvSpPr>
        <p:spPr bwMode="auto">
          <a:xfrm>
            <a:off x="6545943" y="246743"/>
            <a:ext cx="1320800" cy="638628"/>
          </a:xfrm>
          <a:custGeom>
            <a:avLst/>
            <a:gdLst>
              <a:gd name="connsiteX0" fmla="*/ 290286 w 1320800"/>
              <a:gd name="connsiteY0" fmla="*/ 101600 h 638628"/>
              <a:gd name="connsiteX1" fmla="*/ 174171 w 1320800"/>
              <a:gd name="connsiteY1" fmla="*/ 130628 h 638628"/>
              <a:gd name="connsiteX2" fmla="*/ 87086 w 1320800"/>
              <a:gd name="connsiteY2" fmla="*/ 188686 h 638628"/>
              <a:gd name="connsiteX3" fmla="*/ 43543 w 1320800"/>
              <a:gd name="connsiteY3" fmla="*/ 217714 h 638628"/>
              <a:gd name="connsiteX4" fmla="*/ 0 w 1320800"/>
              <a:gd name="connsiteY4" fmla="*/ 246743 h 638628"/>
              <a:gd name="connsiteX5" fmla="*/ 14514 w 1320800"/>
              <a:gd name="connsiteY5" fmla="*/ 319314 h 638628"/>
              <a:gd name="connsiteX6" fmla="*/ 58057 w 1320800"/>
              <a:gd name="connsiteY6" fmla="*/ 348343 h 638628"/>
              <a:gd name="connsiteX7" fmla="*/ 145143 w 1320800"/>
              <a:gd name="connsiteY7" fmla="*/ 420914 h 638628"/>
              <a:gd name="connsiteX8" fmla="*/ 217714 w 1320800"/>
              <a:gd name="connsiteY8" fmla="*/ 478971 h 638628"/>
              <a:gd name="connsiteX9" fmla="*/ 304800 w 1320800"/>
              <a:gd name="connsiteY9" fmla="*/ 551543 h 638628"/>
              <a:gd name="connsiteX10" fmla="*/ 362857 w 1320800"/>
              <a:gd name="connsiteY10" fmla="*/ 580571 h 638628"/>
              <a:gd name="connsiteX11" fmla="*/ 508000 w 1320800"/>
              <a:gd name="connsiteY11" fmla="*/ 624114 h 638628"/>
              <a:gd name="connsiteX12" fmla="*/ 551543 w 1320800"/>
              <a:gd name="connsiteY12" fmla="*/ 638628 h 638628"/>
              <a:gd name="connsiteX13" fmla="*/ 827314 w 1320800"/>
              <a:gd name="connsiteY13" fmla="*/ 595086 h 638628"/>
              <a:gd name="connsiteX14" fmla="*/ 870857 w 1320800"/>
              <a:gd name="connsiteY14" fmla="*/ 580571 h 638628"/>
              <a:gd name="connsiteX15" fmla="*/ 914400 w 1320800"/>
              <a:gd name="connsiteY15" fmla="*/ 566057 h 638628"/>
              <a:gd name="connsiteX16" fmla="*/ 1103086 w 1320800"/>
              <a:gd name="connsiteY16" fmla="*/ 522514 h 638628"/>
              <a:gd name="connsiteX17" fmla="*/ 1146628 w 1320800"/>
              <a:gd name="connsiteY17" fmla="*/ 493486 h 638628"/>
              <a:gd name="connsiteX18" fmla="*/ 1233714 w 1320800"/>
              <a:gd name="connsiteY18" fmla="*/ 449943 h 638628"/>
              <a:gd name="connsiteX19" fmla="*/ 1262743 w 1320800"/>
              <a:gd name="connsiteY19" fmla="*/ 406400 h 638628"/>
              <a:gd name="connsiteX20" fmla="*/ 1306286 w 1320800"/>
              <a:gd name="connsiteY20" fmla="*/ 377371 h 638628"/>
              <a:gd name="connsiteX21" fmla="*/ 1320800 w 1320800"/>
              <a:gd name="connsiteY21" fmla="*/ 333828 h 638628"/>
              <a:gd name="connsiteX22" fmla="*/ 1291771 w 1320800"/>
              <a:gd name="connsiteY22" fmla="*/ 203200 h 638628"/>
              <a:gd name="connsiteX23" fmla="*/ 1248228 w 1320800"/>
              <a:gd name="connsiteY23" fmla="*/ 174171 h 638628"/>
              <a:gd name="connsiteX24" fmla="*/ 1190171 w 1320800"/>
              <a:gd name="connsiteY24" fmla="*/ 116114 h 638628"/>
              <a:gd name="connsiteX25" fmla="*/ 1117600 w 1320800"/>
              <a:gd name="connsiteY25" fmla="*/ 43543 h 638628"/>
              <a:gd name="connsiteX26" fmla="*/ 1030514 w 1320800"/>
              <a:gd name="connsiteY26" fmla="*/ 14514 h 638628"/>
              <a:gd name="connsiteX27" fmla="*/ 986971 w 1320800"/>
              <a:gd name="connsiteY27" fmla="*/ 0 h 638628"/>
              <a:gd name="connsiteX28" fmla="*/ 914400 w 1320800"/>
              <a:gd name="connsiteY28" fmla="*/ 14514 h 638628"/>
              <a:gd name="connsiteX29" fmla="*/ 870857 w 1320800"/>
              <a:gd name="connsiteY29" fmla="*/ 43543 h 638628"/>
              <a:gd name="connsiteX30" fmla="*/ 783771 w 1320800"/>
              <a:gd name="connsiteY30" fmla="*/ 72571 h 638628"/>
              <a:gd name="connsiteX31" fmla="*/ 783771 w 1320800"/>
              <a:gd name="connsiteY31" fmla="*/ 72571 h 638628"/>
              <a:gd name="connsiteX32" fmla="*/ 667657 w 1320800"/>
              <a:gd name="connsiteY32" fmla="*/ 101600 h 638628"/>
              <a:gd name="connsiteX33" fmla="*/ 159657 w 1320800"/>
              <a:gd name="connsiteY33" fmla="*/ 101600 h 638628"/>
              <a:gd name="connsiteX34" fmla="*/ 72571 w 1320800"/>
              <a:gd name="connsiteY34" fmla="*/ 130628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0800" h="638628">
                <a:moveTo>
                  <a:pt x="290286" y="101600"/>
                </a:moveTo>
                <a:cubicBezTo>
                  <a:pt x="270182" y="105621"/>
                  <a:pt x="199275" y="116681"/>
                  <a:pt x="174171" y="130628"/>
                </a:cubicBezTo>
                <a:cubicBezTo>
                  <a:pt x="143674" y="147571"/>
                  <a:pt x="116114" y="169334"/>
                  <a:pt x="87086" y="188686"/>
                </a:cubicBezTo>
                <a:lnTo>
                  <a:pt x="43543" y="217714"/>
                </a:lnTo>
                <a:lnTo>
                  <a:pt x="0" y="246743"/>
                </a:lnTo>
                <a:cubicBezTo>
                  <a:pt x="4838" y="270933"/>
                  <a:pt x="2275" y="297895"/>
                  <a:pt x="14514" y="319314"/>
                </a:cubicBezTo>
                <a:cubicBezTo>
                  <a:pt x="23169" y="334460"/>
                  <a:pt x="44656" y="337176"/>
                  <a:pt x="58057" y="348343"/>
                </a:cubicBezTo>
                <a:cubicBezTo>
                  <a:pt x="169805" y="441467"/>
                  <a:pt x="37041" y="348848"/>
                  <a:pt x="145143" y="420914"/>
                </a:cubicBezTo>
                <a:cubicBezTo>
                  <a:pt x="210062" y="518295"/>
                  <a:pt x="133586" y="422886"/>
                  <a:pt x="217714" y="478971"/>
                </a:cubicBezTo>
                <a:cubicBezTo>
                  <a:pt x="397830" y="599047"/>
                  <a:pt x="138596" y="456569"/>
                  <a:pt x="304800" y="551543"/>
                </a:cubicBezTo>
                <a:cubicBezTo>
                  <a:pt x="323586" y="562278"/>
                  <a:pt x="342768" y="572535"/>
                  <a:pt x="362857" y="580571"/>
                </a:cubicBezTo>
                <a:cubicBezTo>
                  <a:pt x="449092" y="615065"/>
                  <a:pt x="433150" y="602729"/>
                  <a:pt x="508000" y="624114"/>
                </a:cubicBezTo>
                <a:cubicBezTo>
                  <a:pt x="522711" y="628317"/>
                  <a:pt x="537029" y="633790"/>
                  <a:pt x="551543" y="638628"/>
                </a:cubicBezTo>
                <a:cubicBezTo>
                  <a:pt x="770728" y="621768"/>
                  <a:pt x="680389" y="644061"/>
                  <a:pt x="827314" y="595086"/>
                </a:cubicBezTo>
                <a:lnTo>
                  <a:pt x="870857" y="580571"/>
                </a:lnTo>
                <a:lnTo>
                  <a:pt x="914400" y="566057"/>
                </a:lnTo>
                <a:cubicBezTo>
                  <a:pt x="1015888" y="498397"/>
                  <a:pt x="891837" y="571263"/>
                  <a:pt x="1103086" y="522514"/>
                </a:cubicBezTo>
                <a:cubicBezTo>
                  <a:pt x="1120083" y="518592"/>
                  <a:pt x="1131026" y="501287"/>
                  <a:pt x="1146628" y="493486"/>
                </a:cubicBezTo>
                <a:cubicBezTo>
                  <a:pt x="1266816" y="433392"/>
                  <a:pt x="1108922" y="533136"/>
                  <a:pt x="1233714" y="449943"/>
                </a:cubicBezTo>
                <a:cubicBezTo>
                  <a:pt x="1243390" y="435429"/>
                  <a:pt x="1250408" y="418735"/>
                  <a:pt x="1262743" y="406400"/>
                </a:cubicBezTo>
                <a:cubicBezTo>
                  <a:pt x="1275078" y="394065"/>
                  <a:pt x="1295389" y="390993"/>
                  <a:pt x="1306286" y="377371"/>
                </a:cubicBezTo>
                <a:cubicBezTo>
                  <a:pt x="1315843" y="365424"/>
                  <a:pt x="1315962" y="348342"/>
                  <a:pt x="1320800" y="333828"/>
                </a:cubicBezTo>
                <a:cubicBezTo>
                  <a:pt x="1320651" y="332932"/>
                  <a:pt x="1306817" y="222007"/>
                  <a:pt x="1291771" y="203200"/>
                </a:cubicBezTo>
                <a:cubicBezTo>
                  <a:pt x="1280874" y="189578"/>
                  <a:pt x="1262742" y="183847"/>
                  <a:pt x="1248228" y="174171"/>
                </a:cubicBezTo>
                <a:cubicBezTo>
                  <a:pt x="1216561" y="79168"/>
                  <a:pt x="1260543" y="172412"/>
                  <a:pt x="1190171" y="116114"/>
                </a:cubicBezTo>
                <a:cubicBezTo>
                  <a:pt x="1111549" y="53217"/>
                  <a:pt x="1215575" y="87087"/>
                  <a:pt x="1117600" y="43543"/>
                </a:cubicBezTo>
                <a:cubicBezTo>
                  <a:pt x="1089638" y="31116"/>
                  <a:pt x="1059543" y="24190"/>
                  <a:pt x="1030514" y="14514"/>
                </a:cubicBezTo>
                <a:lnTo>
                  <a:pt x="986971" y="0"/>
                </a:lnTo>
                <a:cubicBezTo>
                  <a:pt x="962781" y="4838"/>
                  <a:pt x="937499" y="5852"/>
                  <a:pt x="914400" y="14514"/>
                </a:cubicBezTo>
                <a:cubicBezTo>
                  <a:pt x="898067" y="20639"/>
                  <a:pt x="886798" y="36458"/>
                  <a:pt x="870857" y="43543"/>
                </a:cubicBezTo>
                <a:cubicBezTo>
                  <a:pt x="842895" y="55970"/>
                  <a:pt x="812800" y="62895"/>
                  <a:pt x="783771" y="72571"/>
                </a:cubicBezTo>
                <a:lnTo>
                  <a:pt x="783771" y="72571"/>
                </a:lnTo>
                <a:lnTo>
                  <a:pt x="667657" y="101600"/>
                </a:lnTo>
                <a:cubicBezTo>
                  <a:pt x="460198" y="90075"/>
                  <a:pt x="364943" y="74824"/>
                  <a:pt x="159657" y="101600"/>
                </a:cubicBezTo>
                <a:cubicBezTo>
                  <a:pt x="129315" y="105558"/>
                  <a:pt x="72571" y="130628"/>
                  <a:pt x="72571" y="130628"/>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3" name="Freeform 2"/>
          <p:cNvSpPr/>
          <p:nvPr/>
        </p:nvSpPr>
        <p:spPr bwMode="auto">
          <a:xfrm>
            <a:off x="7155543" y="609600"/>
            <a:ext cx="1407886" cy="1698171"/>
          </a:xfrm>
          <a:custGeom>
            <a:avLst/>
            <a:gdLst>
              <a:gd name="connsiteX0" fmla="*/ 972457 w 1407886"/>
              <a:gd name="connsiteY0" fmla="*/ 0 h 1698171"/>
              <a:gd name="connsiteX1" fmla="*/ 827314 w 1407886"/>
              <a:gd name="connsiteY1" fmla="*/ 14514 h 1698171"/>
              <a:gd name="connsiteX2" fmla="*/ 783771 w 1407886"/>
              <a:gd name="connsiteY2" fmla="*/ 43543 h 1698171"/>
              <a:gd name="connsiteX3" fmla="*/ 740228 w 1407886"/>
              <a:gd name="connsiteY3" fmla="*/ 58057 h 1698171"/>
              <a:gd name="connsiteX4" fmla="*/ 653143 w 1407886"/>
              <a:gd name="connsiteY4" fmla="*/ 130629 h 1698171"/>
              <a:gd name="connsiteX5" fmla="*/ 609600 w 1407886"/>
              <a:gd name="connsiteY5" fmla="*/ 174171 h 1698171"/>
              <a:gd name="connsiteX6" fmla="*/ 522514 w 1407886"/>
              <a:gd name="connsiteY6" fmla="*/ 217714 h 1698171"/>
              <a:gd name="connsiteX7" fmla="*/ 449943 w 1407886"/>
              <a:gd name="connsiteY7" fmla="*/ 290286 h 1698171"/>
              <a:gd name="connsiteX8" fmla="*/ 406400 w 1407886"/>
              <a:gd name="connsiteY8" fmla="*/ 319314 h 1698171"/>
              <a:gd name="connsiteX9" fmla="*/ 362857 w 1407886"/>
              <a:gd name="connsiteY9" fmla="*/ 362857 h 1698171"/>
              <a:gd name="connsiteX10" fmla="*/ 275771 w 1407886"/>
              <a:gd name="connsiteY10" fmla="*/ 391886 h 1698171"/>
              <a:gd name="connsiteX11" fmla="*/ 232228 w 1407886"/>
              <a:gd name="connsiteY11" fmla="*/ 420914 h 1698171"/>
              <a:gd name="connsiteX12" fmla="*/ 203200 w 1407886"/>
              <a:gd name="connsiteY12" fmla="*/ 464457 h 1698171"/>
              <a:gd name="connsiteX13" fmla="*/ 116114 w 1407886"/>
              <a:gd name="connsiteY13" fmla="*/ 522514 h 1698171"/>
              <a:gd name="connsiteX14" fmla="*/ 87086 w 1407886"/>
              <a:gd name="connsiteY14" fmla="*/ 566057 h 1698171"/>
              <a:gd name="connsiteX15" fmla="*/ 0 w 1407886"/>
              <a:gd name="connsiteY15" fmla="*/ 653143 h 1698171"/>
              <a:gd name="connsiteX16" fmla="*/ 14514 w 1407886"/>
              <a:gd name="connsiteY16" fmla="*/ 769257 h 1698171"/>
              <a:gd name="connsiteX17" fmla="*/ 43543 w 1407886"/>
              <a:gd name="connsiteY17" fmla="*/ 856343 h 1698171"/>
              <a:gd name="connsiteX18" fmla="*/ 87086 w 1407886"/>
              <a:gd name="connsiteY18" fmla="*/ 957943 h 1698171"/>
              <a:gd name="connsiteX19" fmla="*/ 145143 w 1407886"/>
              <a:gd name="connsiteY19" fmla="*/ 1045029 h 1698171"/>
              <a:gd name="connsiteX20" fmla="*/ 174171 w 1407886"/>
              <a:gd name="connsiteY20" fmla="*/ 1088571 h 1698171"/>
              <a:gd name="connsiteX21" fmla="*/ 232228 w 1407886"/>
              <a:gd name="connsiteY21" fmla="*/ 1219200 h 1698171"/>
              <a:gd name="connsiteX22" fmla="*/ 275771 w 1407886"/>
              <a:gd name="connsiteY22" fmla="*/ 1262743 h 1698171"/>
              <a:gd name="connsiteX23" fmla="*/ 333828 w 1407886"/>
              <a:gd name="connsiteY23" fmla="*/ 1364343 h 1698171"/>
              <a:gd name="connsiteX24" fmla="*/ 391886 w 1407886"/>
              <a:gd name="connsiteY24" fmla="*/ 1451429 h 1698171"/>
              <a:gd name="connsiteX25" fmla="*/ 435428 w 1407886"/>
              <a:gd name="connsiteY25" fmla="*/ 1480457 h 1698171"/>
              <a:gd name="connsiteX26" fmla="*/ 508000 w 1407886"/>
              <a:gd name="connsiteY26" fmla="*/ 1553029 h 1698171"/>
              <a:gd name="connsiteX27" fmla="*/ 638628 w 1407886"/>
              <a:gd name="connsiteY27" fmla="*/ 1654629 h 1698171"/>
              <a:gd name="connsiteX28" fmla="*/ 725714 w 1407886"/>
              <a:gd name="connsiteY28" fmla="*/ 1698171 h 1698171"/>
              <a:gd name="connsiteX29" fmla="*/ 856343 w 1407886"/>
              <a:gd name="connsiteY29" fmla="*/ 1683657 h 1698171"/>
              <a:gd name="connsiteX30" fmla="*/ 943428 w 1407886"/>
              <a:gd name="connsiteY30" fmla="*/ 1654629 h 1698171"/>
              <a:gd name="connsiteX31" fmla="*/ 1132114 w 1407886"/>
              <a:gd name="connsiteY31" fmla="*/ 1611086 h 1698171"/>
              <a:gd name="connsiteX32" fmla="*/ 1190171 w 1407886"/>
              <a:gd name="connsiteY32" fmla="*/ 1524000 h 1698171"/>
              <a:gd name="connsiteX33" fmla="*/ 1248228 w 1407886"/>
              <a:gd name="connsiteY33" fmla="*/ 1436914 h 1698171"/>
              <a:gd name="connsiteX34" fmla="*/ 1262743 w 1407886"/>
              <a:gd name="connsiteY34" fmla="*/ 1393371 h 1698171"/>
              <a:gd name="connsiteX35" fmla="*/ 1306286 w 1407886"/>
              <a:gd name="connsiteY35" fmla="*/ 1364343 h 1698171"/>
              <a:gd name="connsiteX36" fmla="*/ 1349828 w 1407886"/>
              <a:gd name="connsiteY36" fmla="*/ 1277257 h 1698171"/>
              <a:gd name="connsiteX37" fmla="*/ 1378857 w 1407886"/>
              <a:gd name="connsiteY37" fmla="*/ 1233714 h 1698171"/>
              <a:gd name="connsiteX38" fmla="*/ 1364343 w 1407886"/>
              <a:gd name="connsiteY38" fmla="*/ 841829 h 1698171"/>
              <a:gd name="connsiteX39" fmla="*/ 1393371 w 1407886"/>
              <a:gd name="connsiteY39" fmla="*/ 188686 h 1698171"/>
              <a:gd name="connsiteX40" fmla="*/ 1407886 w 1407886"/>
              <a:gd name="connsiteY40" fmla="*/ 145143 h 1698171"/>
              <a:gd name="connsiteX41" fmla="*/ 1364343 w 1407886"/>
              <a:gd name="connsiteY41" fmla="*/ 101600 h 1698171"/>
              <a:gd name="connsiteX42" fmla="*/ 1233714 w 1407886"/>
              <a:gd name="connsiteY42" fmla="*/ 29029 h 1698171"/>
              <a:gd name="connsiteX43" fmla="*/ 1175657 w 1407886"/>
              <a:gd name="connsiteY43" fmla="*/ 14514 h 1698171"/>
              <a:gd name="connsiteX44" fmla="*/ 885371 w 1407886"/>
              <a:gd name="connsiteY44" fmla="*/ 29029 h 1698171"/>
              <a:gd name="connsiteX45" fmla="*/ 798286 w 1407886"/>
              <a:gd name="connsiteY45" fmla="*/ 58057 h 1698171"/>
              <a:gd name="connsiteX46" fmla="*/ 653143 w 1407886"/>
              <a:gd name="connsiteY46" fmla="*/ 101600 h 1698171"/>
              <a:gd name="connsiteX47" fmla="*/ 595086 w 1407886"/>
              <a:gd name="connsiteY47" fmla="*/ 130629 h 1698171"/>
              <a:gd name="connsiteX48" fmla="*/ 508000 w 1407886"/>
              <a:gd name="connsiteY48" fmla="*/ 159657 h 1698171"/>
              <a:gd name="connsiteX49" fmla="*/ 391886 w 1407886"/>
              <a:gd name="connsiteY49" fmla="*/ 203200 h 1698171"/>
              <a:gd name="connsiteX50" fmla="*/ 348343 w 1407886"/>
              <a:gd name="connsiteY50" fmla="*/ 232229 h 1698171"/>
              <a:gd name="connsiteX51" fmla="*/ 232228 w 1407886"/>
              <a:gd name="connsiteY51" fmla="*/ 261257 h 1698171"/>
              <a:gd name="connsiteX52" fmla="*/ 145143 w 1407886"/>
              <a:gd name="connsiteY52" fmla="*/ 290286 h 1698171"/>
              <a:gd name="connsiteX53" fmla="*/ 101600 w 1407886"/>
              <a:gd name="connsiteY53" fmla="*/ 304800 h 1698171"/>
              <a:gd name="connsiteX54" fmla="*/ 58057 w 1407886"/>
              <a:gd name="connsiteY54" fmla="*/ 333829 h 1698171"/>
              <a:gd name="connsiteX55" fmla="*/ 14514 w 1407886"/>
              <a:gd name="connsiteY55" fmla="*/ 348343 h 1698171"/>
              <a:gd name="connsiteX56" fmla="*/ 14514 w 1407886"/>
              <a:gd name="connsiteY56" fmla="*/ 362857 h 169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07886" h="1698171">
                <a:moveTo>
                  <a:pt x="972457" y="0"/>
                </a:moveTo>
                <a:cubicBezTo>
                  <a:pt x="924076" y="4838"/>
                  <a:pt x="874691" y="3581"/>
                  <a:pt x="827314" y="14514"/>
                </a:cubicBezTo>
                <a:cubicBezTo>
                  <a:pt x="810317" y="18436"/>
                  <a:pt x="799373" y="35742"/>
                  <a:pt x="783771" y="43543"/>
                </a:cubicBezTo>
                <a:cubicBezTo>
                  <a:pt x="770087" y="50385"/>
                  <a:pt x="754742" y="53219"/>
                  <a:pt x="740228" y="58057"/>
                </a:cubicBezTo>
                <a:cubicBezTo>
                  <a:pt x="613039" y="185249"/>
                  <a:pt x="774370" y="29608"/>
                  <a:pt x="653143" y="130629"/>
                </a:cubicBezTo>
                <a:cubicBezTo>
                  <a:pt x="637374" y="143769"/>
                  <a:pt x="625369" y="161031"/>
                  <a:pt x="609600" y="174171"/>
                </a:cubicBezTo>
                <a:cubicBezTo>
                  <a:pt x="572083" y="205435"/>
                  <a:pt x="566156" y="203167"/>
                  <a:pt x="522514" y="217714"/>
                </a:cubicBezTo>
                <a:cubicBezTo>
                  <a:pt x="406395" y="295128"/>
                  <a:pt x="546709" y="193520"/>
                  <a:pt x="449943" y="290286"/>
                </a:cubicBezTo>
                <a:cubicBezTo>
                  <a:pt x="437608" y="302621"/>
                  <a:pt x="419801" y="308147"/>
                  <a:pt x="406400" y="319314"/>
                </a:cubicBezTo>
                <a:cubicBezTo>
                  <a:pt x="390631" y="332455"/>
                  <a:pt x="380800" y="352888"/>
                  <a:pt x="362857" y="362857"/>
                </a:cubicBezTo>
                <a:cubicBezTo>
                  <a:pt x="336109" y="377717"/>
                  <a:pt x="301231" y="374913"/>
                  <a:pt x="275771" y="391886"/>
                </a:cubicBezTo>
                <a:lnTo>
                  <a:pt x="232228" y="420914"/>
                </a:lnTo>
                <a:cubicBezTo>
                  <a:pt x="222552" y="435428"/>
                  <a:pt x="216328" y="452970"/>
                  <a:pt x="203200" y="464457"/>
                </a:cubicBezTo>
                <a:cubicBezTo>
                  <a:pt x="176944" y="487431"/>
                  <a:pt x="116114" y="522514"/>
                  <a:pt x="116114" y="522514"/>
                </a:cubicBezTo>
                <a:cubicBezTo>
                  <a:pt x="106438" y="537028"/>
                  <a:pt x="98675" y="553019"/>
                  <a:pt x="87086" y="566057"/>
                </a:cubicBezTo>
                <a:cubicBezTo>
                  <a:pt x="59812" y="596740"/>
                  <a:pt x="0" y="653143"/>
                  <a:pt x="0" y="653143"/>
                </a:cubicBezTo>
                <a:cubicBezTo>
                  <a:pt x="4838" y="691848"/>
                  <a:pt x="6341" y="731117"/>
                  <a:pt x="14514" y="769257"/>
                </a:cubicBezTo>
                <a:cubicBezTo>
                  <a:pt x="20925" y="799177"/>
                  <a:pt x="33867" y="827314"/>
                  <a:pt x="43543" y="856343"/>
                </a:cubicBezTo>
                <a:cubicBezTo>
                  <a:pt x="58559" y="901392"/>
                  <a:pt x="60180" y="913100"/>
                  <a:pt x="87086" y="957943"/>
                </a:cubicBezTo>
                <a:cubicBezTo>
                  <a:pt x="105036" y="987859"/>
                  <a:pt x="125791" y="1016000"/>
                  <a:pt x="145143" y="1045029"/>
                </a:cubicBezTo>
                <a:cubicBezTo>
                  <a:pt x="154819" y="1059543"/>
                  <a:pt x="168655" y="1072023"/>
                  <a:pt x="174171" y="1088571"/>
                </a:cubicBezTo>
                <a:cubicBezTo>
                  <a:pt x="195266" y="1151856"/>
                  <a:pt x="193895" y="1173200"/>
                  <a:pt x="232228" y="1219200"/>
                </a:cubicBezTo>
                <a:cubicBezTo>
                  <a:pt x="245369" y="1234969"/>
                  <a:pt x="262630" y="1246974"/>
                  <a:pt x="275771" y="1262743"/>
                </a:cubicBezTo>
                <a:cubicBezTo>
                  <a:pt x="311638" y="1305783"/>
                  <a:pt x="303404" y="1313637"/>
                  <a:pt x="333828" y="1364343"/>
                </a:cubicBezTo>
                <a:cubicBezTo>
                  <a:pt x="351778" y="1394259"/>
                  <a:pt x="362857" y="1432076"/>
                  <a:pt x="391886" y="1451429"/>
                </a:cubicBezTo>
                <a:lnTo>
                  <a:pt x="435428" y="1480457"/>
                </a:lnTo>
                <a:cubicBezTo>
                  <a:pt x="488647" y="1560284"/>
                  <a:pt x="435429" y="1492554"/>
                  <a:pt x="508000" y="1553029"/>
                </a:cubicBezTo>
                <a:cubicBezTo>
                  <a:pt x="558089" y="1594770"/>
                  <a:pt x="565268" y="1630176"/>
                  <a:pt x="638628" y="1654629"/>
                </a:cubicBezTo>
                <a:cubicBezTo>
                  <a:pt x="698720" y="1674659"/>
                  <a:pt x="669441" y="1660657"/>
                  <a:pt x="725714" y="1698171"/>
                </a:cubicBezTo>
                <a:cubicBezTo>
                  <a:pt x="769257" y="1693333"/>
                  <a:pt x="813383" y="1692249"/>
                  <a:pt x="856343" y="1683657"/>
                </a:cubicBezTo>
                <a:cubicBezTo>
                  <a:pt x="886347" y="1677656"/>
                  <a:pt x="913743" y="1662050"/>
                  <a:pt x="943428" y="1654629"/>
                </a:cubicBezTo>
                <a:cubicBezTo>
                  <a:pt x="1083476" y="1619617"/>
                  <a:pt x="1020422" y="1633424"/>
                  <a:pt x="1132114" y="1611086"/>
                </a:cubicBezTo>
                <a:cubicBezTo>
                  <a:pt x="1159872" y="1527811"/>
                  <a:pt x="1126750" y="1605542"/>
                  <a:pt x="1190171" y="1524000"/>
                </a:cubicBezTo>
                <a:cubicBezTo>
                  <a:pt x="1211590" y="1496461"/>
                  <a:pt x="1237195" y="1470012"/>
                  <a:pt x="1248228" y="1436914"/>
                </a:cubicBezTo>
                <a:cubicBezTo>
                  <a:pt x="1253066" y="1422400"/>
                  <a:pt x="1253185" y="1405318"/>
                  <a:pt x="1262743" y="1393371"/>
                </a:cubicBezTo>
                <a:cubicBezTo>
                  <a:pt x="1273640" y="1379750"/>
                  <a:pt x="1291772" y="1374019"/>
                  <a:pt x="1306286" y="1364343"/>
                </a:cubicBezTo>
                <a:cubicBezTo>
                  <a:pt x="1389482" y="1239546"/>
                  <a:pt x="1289732" y="1397449"/>
                  <a:pt x="1349828" y="1277257"/>
                </a:cubicBezTo>
                <a:cubicBezTo>
                  <a:pt x="1357629" y="1261655"/>
                  <a:pt x="1369181" y="1248228"/>
                  <a:pt x="1378857" y="1233714"/>
                </a:cubicBezTo>
                <a:cubicBezTo>
                  <a:pt x="1374019" y="1103086"/>
                  <a:pt x="1364343" y="972547"/>
                  <a:pt x="1364343" y="841829"/>
                </a:cubicBezTo>
                <a:cubicBezTo>
                  <a:pt x="1364343" y="708980"/>
                  <a:pt x="1342821" y="390884"/>
                  <a:pt x="1393371" y="188686"/>
                </a:cubicBezTo>
                <a:cubicBezTo>
                  <a:pt x="1397082" y="173843"/>
                  <a:pt x="1403048" y="159657"/>
                  <a:pt x="1407886" y="145143"/>
                </a:cubicBezTo>
                <a:cubicBezTo>
                  <a:pt x="1393372" y="130629"/>
                  <a:pt x="1380546" y="114202"/>
                  <a:pt x="1364343" y="101600"/>
                </a:cubicBezTo>
                <a:cubicBezTo>
                  <a:pt x="1303976" y="54648"/>
                  <a:pt x="1293055" y="45984"/>
                  <a:pt x="1233714" y="29029"/>
                </a:cubicBezTo>
                <a:cubicBezTo>
                  <a:pt x="1214534" y="23549"/>
                  <a:pt x="1195009" y="19352"/>
                  <a:pt x="1175657" y="14514"/>
                </a:cubicBezTo>
                <a:cubicBezTo>
                  <a:pt x="1078895" y="19352"/>
                  <a:pt x="981615" y="17924"/>
                  <a:pt x="885371" y="29029"/>
                </a:cubicBezTo>
                <a:cubicBezTo>
                  <a:pt x="854974" y="32536"/>
                  <a:pt x="827971" y="50636"/>
                  <a:pt x="798286" y="58057"/>
                </a:cubicBezTo>
                <a:cubicBezTo>
                  <a:pt x="756614" y="68475"/>
                  <a:pt x="688484" y="83929"/>
                  <a:pt x="653143" y="101600"/>
                </a:cubicBezTo>
                <a:cubicBezTo>
                  <a:pt x="633791" y="111276"/>
                  <a:pt x="615175" y="122593"/>
                  <a:pt x="595086" y="130629"/>
                </a:cubicBezTo>
                <a:cubicBezTo>
                  <a:pt x="566676" y="141993"/>
                  <a:pt x="535368" y="145973"/>
                  <a:pt x="508000" y="159657"/>
                </a:cubicBezTo>
                <a:cubicBezTo>
                  <a:pt x="432101" y="197607"/>
                  <a:pt x="470934" y="183438"/>
                  <a:pt x="391886" y="203200"/>
                </a:cubicBezTo>
                <a:cubicBezTo>
                  <a:pt x="377372" y="212876"/>
                  <a:pt x="363945" y="224428"/>
                  <a:pt x="348343" y="232229"/>
                </a:cubicBezTo>
                <a:cubicBezTo>
                  <a:pt x="313112" y="249845"/>
                  <a:pt x="268662" y="251320"/>
                  <a:pt x="232228" y="261257"/>
                </a:cubicBezTo>
                <a:cubicBezTo>
                  <a:pt x="202708" y="269308"/>
                  <a:pt x="174171" y="280610"/>
                  <a:pt x="145143" y="290286"/>
                </a:cubicBezTo>
                <a:lnTo>
                  <a:pt x="101600" y="304800"/>
                </a:lnTo>
                <a:cubicBezTo>
                  <a:pt x="87086" y="314476"/>
                  <a:pt x="73659" y="326028"/>
                  <a:pt x="58057" y="333829"/>
                </a:cubicBezTo>
                <a:cubicBezTo>
                  <a:pt x="44373" y="340671"/>
                  <a:pt x="27244" y="339857"/>
                  <a:pt x="14514" y="348343"/>
                </a:cubicBezTo>
                <a:cubicBezTo>
                  <a:pt x="10489" y="351027"/>
                  <a:pt x="14514" y="358019"/>
                  <a:pt x="14514" y="362857"/>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4" name="Freeform 3"/>
          <p:cNvSpPr/>
          <p:nvPr/>
        </p:nvSpPr>
        <p:spPr bwMode="auto">
          <a:xfrm>
            <a:off x="7256727" y="2206171"/>
            <a:ext cx="1480873" cy="914400"/>
          </a:xfrm>
          <a:custGeom>
            <a:avLst/>
            <a:gdLst>
              <a:gd name="connsiteX0" fmla="*/ 421330 w 1480873"/>
              <a:gd name="connsiteY0" fmla="*/ 87086 h 914400"/>
              <a:gd name="connsiteX1" fmla="*/ 116530 w 1480873"/>
              <a:gd name="connsiteY1" fmla="*/ 87086 h 914400"/>
              <a:gd name="connsiteX2" fmla="*/ 29444 w 1480873"/>
              <a:gd name="connsiteY2" fmla="*/ 116115 h 914400"/>
              <a:gd name="connsiteX3" fmla="*/ 416 w 1480873"/>
              <a:gd name="connsiteY3" fmla="*/ 203200 h 914400"/>
              <a:gd name="connsiteX4" fmla="*/ 29444 w 1480873"/>
              <a:gd name="connsiteY4" fmla="*/ 377372 h 914400"/>
              <a:gd name="connsiteX5" fmla="*/ 43959 w 1480873"/>
              <a:gd name="connsiteY5" fmla="*/ 420915 h 914400"/>
              <a:gd name="connsiteX6" fmla="*/ 160073 w 1480873"/>
              <a:gd name="connsiteY6" fmla="*/ 551543 h 914400"/>
              <a:gd name="connsiteX7" fmla="*/ 247159 w 1480873"/>
              <a:gd name="connsiteY7" fmla="*/ 624115 h 914400"/>
              <a:gd name="connsiteX8" fmla="*/ 276187 w 1480873"/>
              <a:gd name="connsiteY8" fmla="*/ 667658 h 914400"/>
              <a:gd name="connsiteX9" fmla="*/ 479387 w 1480873"/>
              <a:gd name="connsiteY9" fmla="*/ 783772 h 914400"/>
              <a:gd name="connsiteX10" fmla="*/ 537444 w 1480873"/>
              <a:gd name="connsiteY10" fmla="*/ 798286 h 914400"/>
              <a:gd name="connsiteX11" fmla="*/ 580987 w 1480873"/>
              <a:gd name="connsiteY11" fmla="*/ 812800 h 914400"/>
              <a:gd name="connsiteX12" fmla="*/ 697102 w 1480873"/>
              <a:gd name="connsiteY12" fmla="*/ 841829 h 914400"/>
              <a:gd name="connsiteX13" fmla="*/ 900302 w 1480873"/>
              <a:gd name="connsiteY13" fmla="*/ 899886 h 914400"/>
              <a:gd name="connsiteX14" fmla="*/ 958359 w 1480873"/>
              <a:gd name="connsiteY14" fmla="*/ 914400 h 914400"/>
              <a:gd name="connsiteX15" fmla="*/ 1147044 w 1480873"/>
              <a:gd name="connsiteY15" fmla="*/ 899886 h 914400"/>
              <a:gd name="connsiteX16" fmla="*/ 1190587 w 1480873"/>
              <a:gd name="connsiteY16" fmla="*/ 885372 h 914400"/>
              <a:gd name="connsiteX17" fmla="*/ 1277673 w 1480873"/>
              <a:gd name="connsiteY17" fmla="*/ 812800 h 914400"/>
              <a:gd name="connsiteX18" fmla="*/ 1306702 w 1480873"/>
              <a:gd name="connsiteY18" fmla="*/ 769258 h 914400"/>
              <a:gd name="connsiteX19" fmla="*/ 1350244 w 1480873"/>
              <a:gd name="connsiteY19" fmla="*/ 740229 h 914400"/>
              <a:gd name="connsiteX20" fmla="*/ 1364759 w 1480873"/>
              <a:gd name="connsiteY20" fmla="*/ 696686 h 914400"/>
              <a:gd name="connsiteX21" fmla="*/ 1422816 w 1480873"/>
              <a:gd name="connsiteY21" fmla="*/ 609600 h 914400"/>
              <a:gd name="connsiteX22" fmla="*/ 1437330 w 1480873"/>
              <a:gd name="connsiteY22" fmla="*/ 566058 h 914400"/>
              <a:gd name="connsiteX23" fmla="*/ 1466359 w 1480873"/>
              <a:gd name="connsiteY23" fmla="*/ 522515 h 914400"/>
              <a:gd name="connsiteX24" fmla="*/ 1480873 w 1480873"/>
              <a:gd name="connsiteY24" fmla="*/ 464458 h 914400"/>
              <a:gd name="connsiteX25" fmla="*/ 1451844 w 1480873"/>
              <a:gd name="connsiteY25" fmla="*/ 319315 h 914400"/>
              <a:gd name="connsiteX26" fmla="*/ 1335730 w 1480873"/>
              <a:gd name="connsiteY26" fmla="*/ 188686 h 914400"/>
              <a:gd name="connsiteX27" fmla="*/ 1292187 w 1480873"/>
              <a:gd name="connsiteY27" fmla="*/ 159658 h 914400"/>
              <a:gd name="connsiteX28" fmla="*/ 1248644 w 1480873"/>
              <a:gd name="connsiteY28" fmla="*/ 116115 h 914400"/>
              <a:gd name="connsiteX29" fmla="*/ 1219616 w 1480873"/>
              <a:gd name="connsiteY29" fmla="*/ 72572 h 914400"/>
              <a:gd name="connsiteX30" fmla="*/ 1088987 w 1480873"/>
              <a:gd name="connsiteY30" fmla="*/ 0 h 914400"/>
              <a:gd name="connsiteX31" fmla="*/ 929330 w 1480873"/>
              <a:gd name="connsiteY31" fmla="*/ 14515 h 914400"/>
              <a:gd name="connsiteX32" fmla="*/ 522930 w 1480873"/>
              <a:gd name="connsiteY32" fmla="*/ 29029 h 914400"/>
              <a:gd name="connsiteX33" fmla="*/ 464873 w 1480873"/>
              <a:gd name="connsiteY33" fmla="*/ 43543 h 914400"/>
              <a:gd name="connsiteX34" fmla="*/ 319730 w 1480873"/>
              <a:gd name="connsiteY34" fmla="*/ 58058 h 914400"/>
              <a:gd name="connsiteX35" fmla="*/ 261673 w 1480873"/>
              <a:gd name="connsiteY35" fmla="*/ 72572 h 914400"/>
              <a:gd name="connsiteX36" fmla="*/ 160073 w 1480873"/>
              <a:gd name="connsiteY36" fmla="*/ 101600 h 914400"/>
              <a:gd name="connsiteX37" fmla="*/ 29444 w 1480873"/>
              <a:gd name="connsiteY37" fmla="*/ 8708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80873" h="914400">
                <a:moveTo>
                  <a:pt x="421330" y="87086"/>
                </a:moveTo>
                <a:cubicBezTo>
                  <a:pt x="290645" y="60949"/>
                  <a:pt x="316976" y="59752"/>
                  <a:pt x="116530" y="87086"/>
                </a:cubicBezTo>
                <a:cubicBezTo>
                  <a:pt x="86212" y="91220"/>
                  <a:pt x="29444" y="116115"/>
                  <a:pt x="29444" y="116115"/>
                </a:cubicBezTo>
                <a:cubicBezTo>
                  <a:pt x="19768" y="145143"/>
                  <a:pt x="-3379" y="172838"/>
                  <a:pt x="416" y="203200"/>
                </a:cubicBezTo>
                <a:cubicBezTo>
                  <a:pt x="12194" y="297430"/>
                  <a:pt x="8134" y="302788"/>
                  <a:pt x="29444" y="377372"/>
                </a:cubicBezTo>
                <a:cubicBezTo>
                  <a:pt x="33647" y="392083"/>
                  <a:pt x="37117" y="407231"/>
                  <a:pt x="43959" y="420915"/>
                </a:cubicBezTo>
                <a:cubicBezTo>
                  <a:pt x="69861" y="472719"/>
                  <a:pt x="121600" y="513070"/>
                  <a:pt x="160073" y="551543"/>
                </a:cubicBezTo>
                <a:cubicBezTo>
                  <a:pt x="215952" y="607422"/>
                  <a:pt x="186536" y="583699"/>
                  <a:pt x="247159" y="624115"/>
                </a:cubicBezTo>
                <a:cubicBezTo>
                  <a:pt x="256835" y="638629"/>
                  <a:pt x="263059" y="656171"/>
                  <a:pt x="276187" y="667658"/>
                </a:cubicBezTo>
                <a:cubicBezTo>
                  <a:pt x="310738" y="697890"/>
                  <a:pt x="441889" y="774398"/>
                  <a:pt x="479387" y="783772"/>
                </a:cubicBezTo>
                <a:cubicBezTo>
                  <a:pt x="498739" y="788610"/>
                  <a:pt x="518264" y="792806"/>
                  <a:pt x="537444" y="798286"/>
                </a:cubicBezTo>
                <a:cubicBezTo>
                  <a:pt x="552155" y="802489"/>
                  <a:pt x="566227" y="808774"/>
                  <a:pt x="580987" y="812800"/>
                </a:cubicBezTo>
                <a:cubicBezTo>
                  <a:pt x="619477" y="823297"/>
                  <a:pt x="659253" y="829212"/>
                  <a:pt x="697102" y="841829"/>
                </a:cubicBezTo>
                <a:cubicBezTo>
                  <a:pt x="822037" y="883475"/>
                  <a:pt x="754501" y="863437"/>
                  <a:pt x="900302" y="899886"/>
                </a:cubicBezTo>
                <a:lnTo>
                  <a:pt x="958359" y="914400"/>
                </a:lnTo>
                <a:cubicBezTo>
                  <a:pt x="1021254" y="909562"/>
                  <a:pt x="1084450" y="907710"/>
                  <a:pt x="1147044" y="899886"/>
                </a:cubicBezTo>
                <a:cubicBezTo>
                  <a:pt x="1162225" y="897988"/>
                  <a:pt x="1176903" y="892214"/>
                  <a:pt x="1190587" y="885372"/>
                </a:cubicBezTo>
                <a:cubicBezTo>
                  <a:pt x="1223207" y="869062"/>
                  <a:pt x="1254745" y="840314"/>
                  <a:pt x="1277673" y="812800"/>
                </a:cubicBezTo>
                <a:cubicBezTo>
                  <a:pt x="1288840" y="799399"/>
                  <a:pt x="1294367" y="781593"/>
                  <a:pt x="1306702" y="769258"/>
                </a:cubicBezTo>
                <a:cubicBezTo>
                  <a:pt x="1319037" y="756923"/>
                  <a:pt x="1335730" y="749905"/>
                  <a:pt x="1350244" y="740229"/>
                </a:cubicBezTo>
                <a:cubicBezTo>
                  <a:pt x="1355082" y="725715"/>
                  <a:pt x="1357329" y="710060"/>
                  <a:pt x="1364759" y="696686"/>
                </a:cubicBezTo>
                <a:cubicBezTo>
                  <a:pt x="1381702" y="666188"/>
                  <a:pt x="1422816" y="609600"/>
                  <a:pt x="1422816" y="609600"/>
                </a:cubicBezTo>
                <a:cubicBezTo>
                  <a:pt x="1427654" y="595086"/>
                  <a:pt x="1430488" y="579742"/>
                  <a:pt x="1437330" y="566058"/>
                </a:cubicBezTo>
                <a:cubicBezTo>
                  <a:pt x="1445131" y="550456"/>
                  <a:pt x="1459487" y="538549"/>
                  <a:pt x="1466359" y="522515"/>
                </a:cubicBezTo>
                <a:cubicBezTo>
                  <a:pt x="1474217" y="504180"/>
                  <a:pt x="1476035" y="483810"/>
                  <a:pt x="1480873" y="464458"/>
                </a:cubicBezTo>
                <a:cubicBezTo>
                  <a:pt x="1475523" y="427007"/>
                  <a:pt x="1472112" y="359851"/>
                  <a:pt x="1451844" y="319315"/>
                </a:cubicBezTo>
                <a:cubicBezTo>
                  <a:pt x="1430029" y="275686"/>
                  <a:pt x="1364584" y="207921"/>
                  <a:pt x="1335730" y="188686"/>
                </a:cubicBezTo>
                <a:cubicBezTo>
                  <a:pt x="1321216" y="179010"/>
                  <a:pt x="1305588" y="170825"/>
                  <a:pt x="1292187" y="159658"/>
                </a:cubicBezTo>
                <a:cubicBezTo>
                  <a:pt x="1276418" y="146517"/>
                  <a:pt x="1261785" y="131884"/>
                  <a:pt x="1248644" y="116115"/>
                </a:cubicBezTo>
                <a:cubicBezTo>
                  <a:pt x="1237477" y="102714"/>
                  <a:pt x="1232744" y="84059"/>
                  <a:pt x="1219616" y="72572"/>
                </a:cubicBezTo>
                <a:cubicBezTo>
                  <a:pt x="1158193" y="18827"/>
                  <a:pt x="1148791" y="19936"/>
                  <a:pt x="1088987" y="0"/>
                </a:cubicBezTo>
                <a:cubicBezTo>
                  <a:pt x="1035768" y="4838"/>
                  <a:pt x="982698" y="11778"/>
                  <a:pt x="929330" y="14515"/>
                </a:cubicBezTo>
                <a:cubicBezTo>
                  <a:pt x="793955" y="21457"/>
                  <a:pt x="658219" y="20574"/>
                  <a:pt x="522930" y="29029"/>
                </a:cubicBezTo>
                <a:cubicBezTo>
                  <a:pt x="503021" y="30273"/>
                  <a:pt x="484620" y="40722"/>
                  <a:pt x="464873" y="43543"/>
                </a:cubicBezTo>
                <a:cubicBezTo>
                  <a:pt x="416739" y="50419"/>
                  <a:pt x="368111" y="53220"/>
                  <a:pt x="319730" y="58058"/>
                </a:cubicBezTo>
                <a:cubicBezTo>
                  <a:pt x="300378" y="62896"/>
                  <a:pt x="280853" y="67092"/>
                  <a:pt x="261673" y="72572"/>
                </a:cubicBezTo>
                <a:cubicBezTo>
                  <a:pt x="115916" y="114216"/>
                  <a:pt x="341568" y="56227"/>
                  <a:pt x="160073" y="101600"/>
                </a:cubicBezTo>
                <a:lnTo>
                  <a:pt x="29444" y="87086"/>
                </a:ln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5" name="Rectangle 4"/>
          <p:cNvSpPr/>
          <p:nvPr/>
        </p:nvSpPr>
        <p:spPr>
          <a:xfrm>
            <a:off x="3003911" y="5051646"/>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4724400" y="4191000"/>
            <a:ext cx="582211"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5284840" y="4393724"/>
            <a:ext cx="575799"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5860639" y="4335666"/>
            <a:ext cx="556563"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ight Arrow 8"/>
          <p:cNvSpPr/>
          <p:nvPr/>
        </p:nvSpPr>
        <p:spPr bwMode="auto">
          <a:xfrm>
            <a:off x="2133600" y="756556"/>
            <a:ext cx="1295400" cy="25762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42800931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9459" name="Rectangle 3"/>
          <p:cNvSpPr>
            <a:spLocks noGrp="1" noChangeArrowheads="1"/>
          </p:cNvSpPr>
          <p:nvPr>
            <p:ph type="body" idx="1"/>
          </p:nvPr>
        </p:nvSpPr>
        <p:spPr>
          <a:xfrm>
            <a:off x="152399" y="152400"/>
            <a:ext cx="3962401" cy="3857624"/>
          </a:xfrm>
        </p:spPr>
        <p:txBody>
          <a:bodyPr/>
          <a:lstStyle/>
          <a:p>
            <a:pPr eaLnBrk="1" hangingPunct="1">
              <a:defRPr/>
            </a:pPr>
            <a:r>
              <a:rPr lang="en-US" dirty="0" smtClean="0"/>
              <a:t>Which one is A, B, and C?</a:t>
            </a:r>
          </a:p>
          <a:p>
            <a:pPr eaLnBrk="1" hangingPunct="1">
              <a:defRPr/>
            </a:pPr>
            <a:r>
              <a:rPr lang="en-US" sz="2800" dirty="0" smtClean="0">
                <a:solidFill>
                  <a:srgbClr val="FF99FF"/>
                </a:solidFill>
              </a:rPr>
              <a:t>A.) mRNA, DNA, Sugar Complex</a:t>
            </a:r>
          </a:p>
          <a:p>
            <a:pPr eaLnBrk="1" hangingPunct="1">
              <a:defRPr/>
            </a:pPr>
            <a:r>
              <a:rPr lang="en-US" sz="2800" dirty="0" smtClean="0">
                <a:solidFill>
                  <a:srgbClr val="FF9900"/>
                </a:solidFill>
              </a:rPr>
              <a:t>B.) Hydrogen Bond, mRNA, DNA wrap.</a:t>
            </a:r>
          </a:p>
          <a:p>
            <a:pPr eaLnBrk="1" hangingPunct="1">
              <a:defRPr/>
            </a:pPr>
            <a:r>
              <a:rPr lang="en-US" sz="2800" dirty="0" smtClean="0">
                <a:solidFill>
                  <a:srgbClr val="66FFCC"/>
                </a:solidFill>
              </a:rPr>
              <a:t>C.) </a:t>
            </a:r>
            <a:r>
              <a:rPr lang="en-US" sz="2800" dirty="0" smtClean="0">
                <a:solidFill>
                  <a:schemeClr val="bg1"/>
                </a:solidFill>
              </a:rPr>
              <a:t>Phosphate Group, 5 Carbon Sugar, Nitrogen Base</a:t>
            </a:r>
          </a:p>
          <a:p>
            <a:pPr eaLnBrk="1" hangingPunct="1">
              <a:defRPr/>
            </a:pPr>
            <a:r>
              <a:rPr lang="en-US" sz="2800" dirty="0" smtClean="0">
                <a:solidFill>
                  <a:srgbClr val="9933FF"/>
                </a:solidFill>
              </a:rPr>
              <a:t>D.) </a:t>
            </a:r>
            <a:r>
              <a:rPr lang="en-US" sz="2800" dirty="0" smtClean="0">
                <a:solidFill>
                  <a:schemeClr val="bg1"/>
                </a:solidFill>
              </a:rPr>
              <a:t>Enzymes, Helix, Ribosomal Unit.</a:t>
            </a:r>
          </a:p>
        </p:txBody>
      </p:sp>
      <p:pic>
        <p:nvPicPr>
          <p:cNvPr id="167939" name="Picture 5" descr="dna_molecu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28600"/>
            <a:ext cx="4419600" cy="6172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0185"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2" name="Freeform 1"/>
          <p:cNvSpPr/>
          <p:nvPr/>
        </p:nvSpPr>
        <p:spPr bwMode="auto">
          <a:xfrm>
            <a:off x="6545943" y="246743"/>
            <a:ext cx="1320800" cy="638628"/>
          </a:xfrm>
          <a:custGeom>
            <a:avLst/>
            <a:gdLst>
              <a:gd name="connsiteX0" fmla="*/ 290286 w 1320800"/>
              <a:gd name="connsiteY0" fmla="*/ 101600 h 638628"/>
              <a:gd name="connsiteX1" fmla="*/ 174171 w 1320800"/>
              <a:gd name="connsiteY1" fmla="*/ 130628 h 638628"/>
              <a:gd name="connsiteX2" fmla="*/ 87086 w 1320800"/>
              <a:gd name="connsiteY2" fmla="*/ 188686 h 638628"/>
              <a:gd name="connsiteX3" fmla="*/ 43543 w 1320800"/>
              <a:gd name="connsiteY3" fmla="*/ 217714 h 638628"/>
              <a:gd name="connsiteX4" fmla="*/ 0 w 1320800"/>
              <a:gd name="connsiteY4" fmla="*/ 246743 h 638628"/>
              <a:gd name="connsiteX5" fmla="*/ 14514 w 1320800"/>
              <a:gd name="connsiteY5" fmla="*/ 319314 h 638628"/>
              <a:gd name="connsiteX6" fmla="*/ 58057 w 1320800"/>
              <a:gd name="connsiteY6" fmla="*/ 348343 h 638628"/>
              <a:gd name="connsiteX7" fmla="*/ 145143 w 1320800"/>
              <a:gd name="connsiteY7" fmla="*/ 420914 h 638628"/>
              <a:gd name="connsiteX8" fmla="*/ 217714 w 1320800"/>
              <a:gd name="connsiteY8" fmla="*/ 478971 h 638628"/>
              <a:gd name="connsiteX9" fmla="*/ 304800 w 1320800"/>
              <a:gd name="connsiteY9" fmla="*/ 551543 h 638628"/>
              <a:gd name="connsiteX10" fmla="*/ 362857 w 1320800"/>
              <a:gd name="connsiteY10" fmla="*/ 580571 h 638628"/>
              <a:gd name="connsiteX11" fmla="*/ 508000 w 1320800"/>
              <a:gd name="connsiteY11" fmla="*/ 624114 h 638628"/>
              <a:gd name="connsiteX12" fmla="*/ 551543 w 1320800"/>
              <a:gd name="connsiteY12" fmla="*/ 638628 h 638628"/>
              <a:gd name="connsiteX13" fmla="*/ 827314 w 1320800"/>
              <a:gd name="connsiteY13" fmla="*/ 595086 h 638628"/>
              <a:gd name="connsiteX14" fmla="*/ 870857 w 1320800"/>
              <a:gd name="connsiteY14" fmla="*/ 580571 h 638628"/>
              <a:gd name="connsiteX15" fmla="*/ 914400 w 1320800"/>
              <a:gd name="connsiteY15" fmla="*/ 566057 h 638628"/>
              <a:gd name="connsiteX16" fmla="*/ 1103086 w 1320800"/>
              <a:gd name="connsiteY16" fmla="*/ 522514 h 638628"/>
              <a:gd name="connsiteX17" fmla="*/ 1146628 w 1320800"/>
              <a:gd name="connsiteY17" fmla="*/ 493486 h 638628"/>
              <a:gd name="connsiteX18" fmla="*/ 1233714 w 1320800"/>
              <a:gd name="connsiteY18" fmla="*/ 449943 h 638628"/>
              <a:gd name="connsiteX19" fmla="*/ 1262743 w 1320800"/>
              <a:gd name="connsiteY19" fmla="*/ 406400 h 638628"/>
              <a:gd name="connsiteX20" fmla="*/ 1306286 w 1320800"/>
              <a:gd name="connsiteY20" fmla="*/ 377371 h 638628"/>
              <a:gd name="connsiteX21" fmla="*/ 1320800 w 1320800"/>
              <a:gd name="connsiteY21" fmla="*/ 333828 h 638628"/>
              <a:gd name="connsiteX22" fmla="*/ 1291771 w 1320800"/>
              <a:gd name="connsiteY22" fmla="*/ 203200 h 638628"/>
              <a:gd name="connsiteX23" fmla="*/ 1248228 w 1320800"/>
              <a:gd name="connsiteY23" fmla="*/ 174171 h 638628"/>
              <a:gd name="connsiteX24" fmla="*/ 1190171 w 1320800"/>
              <a:gd name="connsiteY24" fmla="*/ 116114 h 638628"/>
              <a:gd name="connsiteX25" fmla="*/ 1117600 w 1320800"/>
              <a:gd name="connsiteY25" fmla="*/ 43543 h 638628"/>
              <a:gd name="connsiteX26" fmla="*/ 1030514 w 1320800"/>
              <a:gd name="connsiteY26" fmla="*/ 14514 h 638628"/>
              <a:gd name="connsiteX27" fmla="*/ 986971 w 1320800"/>
              <a:gd name="connsiteY27" fmla="*/ 0 h 638628"/>
              <a:gd name="connsiteX28" fmla="*/ 914400 w 1320800"/>
              <a:gd name="connsiteY28" fmla="*/ 14514 h 638628"/>
              <a:gd name="connsiteX29" fmla="*/ 870857 w 1320800"/>
              <a:gd name="connsiteY29" fmla="*/ 43543 h 638628"/>
              <a:gd name="connsiteX30" fmla="*/ 783771 w 1320800"/>
              <a:gd name="connsiteY30" fmla="*/ 72571 h 638628"/>
              <a:gd name="connsiteX31" fmla="*/ 783771 w 1320800"/>
              <a:gd name="connsiteY31" fmla="*/ 72571 h 638628"/>
              <a:gd name="connsiteX32" fmla="*/ 667657 w 1320800"/>
              <a:gd name="connsiteY32" fmla="*/ 101600 h 638628"/>
              <a:gd name="connsiteX33" fmla="*/ 159657 w 1320800"/>
              <a:gd name="connsiteY33" fmla="*/ 101600 h 638628"/>
              <a:gd name="connsiteX34" fmla="*/ 72571 w 1320800"/>
              <a:gd name="connsiteY34" fmla="*/ 130628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0800" h="638628">
                <a:moveTo>
                  <a:pt x="290286" y="101600"/>
                </a:moveTo>
                <a:cubicBezTo>
                  <a:pt x="270182" y="105621"/>
                  <a:pt x="199275" y="116681"/>
                  <a:pt x="174171" y="130628"/>
                </a:cubicBezTo>
                <a:cubicBezTo>
                  <a:pt x="143674" y="147571"/>
                  <a:pt x="116114" y="169334"/>
                  <a:pt x="87086" y="188686"/>
                </a:cubicBezTo>
                <a:lnTo>
                  <a:pt x="43543" y="217714"/>
                </a:lnTo>
                <a:lnTo>
                  <a:pt x="0" y="246743"/>
                </a:lnTo>
                <a:cubicBezTo>
                  <a:pt x="4838" y="270933"/>
                  <a:pt x="2275" y="297895"/>
                  <a:pt x="14514" y="319314"/>
                </a:cubicBezTo>
                <a:cubicBezTo>
                  <a:pt x="23169" y="334460"/>
                  <a:pt x="44656" y="337176"/>
                  <a:pt x="58057" y="348343"/>
                </a:cubicBezTo>
                <a:cubicBezTo>
                  <a:pt x="169805" y="441467"/>
                  <a:pt x="37041" y="348848"/>
                  <a:pt x="145143" y="420914"/>
                </a:cubicBezTo>
                <a:cubicBezTo>
                  <a:pt x="210062" y="518295"/>
                  <a:pt x="133586" y="422886"/>
                  <a:pt x="217714" y="478971"/>
                </a:cubicBezTo>
                <a:cubicBezTo>
                  <a:pt x="397830" y="599047"/>
                  <a:pt x="138596" y="456569"/>
                  <a:pt x="304800" y="551543"/>
                </a:cubicBezTo>
                <a:cubicBezTo>
                  <a:pt x="323586" y="562278"/>
                  <a:pt x="342768" y="572535"/>
                  <a:pt x="362857" y="580571"/>
                </a:cubicBezTo>
                <a:cubicBezTo>
                  <a:pt x="449092" y="615065"/>
                  <a:pt x="433150" y="602729"/>
                  <a:pt x="508000" y="624114"/>
                </a:cubicBezTo>
                <a:cubicBezTo>
                  <a:pt x="522711" y="628317"/>
                  <a:pt x="537029" y="633790"/>
                  <a:pt x="551543" y="638628"/>
                </a:cubicBezTo>
                <a:cubicBezTo>
                  <a:pt x="770728" y="621768"/>
                  <a:pt x="680389" y="644061"/>
                  <a:pt x="827314" y="595086"/>
                </a:cubicBezTo>
                <a:lnTo>
                  <a:pt x="870857" y="580571"/>
                </a:lnTo>
                <a:lnTo>
                  <a:pt x="914400" y="566057"/>
                </a:lnTo>
                <a:cubicBezTo>
                  <a:pt x="1015888" y="498397"/>
                  <a:pt x="891837" y="571263"/>
                  <a:pt x="1103086" y="522514"/>
                </a:cubicBezTo>
                <a:cubicBezTo>
                  <a:pt x="1120083" y="518592"/>
                  <a:pt x="1131026" y="501287"/>
                  <a:pt x="1146628" y="493486"/>
                </a:cubicBezTo>
                <a:cubicBezTo>
                  <a:pt x="1266816" y="433392"/>
                  <a:pt x="1108922" y="533136"/>
                  <a:pt x="1233714" y="449943"/>
                </a:cubicBezTo>
                <a:cubicBezTo>
                  <a:pt x="1243390" y="435429"/>
                  <a:pt x="1250408" y="418735"/>
                  <a:pt x="1262743" y="406400"/>
                </a:cubicBezTo>
                <a:cubicBezTo>
                  <a:pt x="1275078" y="394065"/>
                  <a:pt x="1295389" y="390993"/>
                  <a:pt x="1306286" y="377371"/>
                </a:cubicBezTo>
                <a:cubicBezTo>
                  <a:pt x="1315843" y="365424"/>
                  <a:pt x="1315962" y="348342"/>
                  <a:pt x="1320800" y="333828"/>
                </a:cubicBezTo>
                <a:cubicBezTo>
                  <a:pt x="1320651" y="332932"/>
                  <a:pt x="1306817" y="222007"/>
                  <a:pt x="1291771" y="203200"/>
                </a:cubicBezTo>
                <a:cubicBezTo>
                  <a:pt x="1280874" y="189578"/>
                  <a:pt x="1262742" y="183847"/>
                  <a:pt x="1248228" y="174171"/>
                </a:cubicBezTo>
                <a:cubicBezTo>
                  <a:pt x="1216561" y="79168"/>
                  <a:pt x="1260543" y="172412"/>
                  <a:pt x="1190171" y="116114"/>
                </a:cubicBezTo>
                <a:cubicBezTo>
                  <a:pt x="1111549" y="53217"/>
                  <a:pt x="1215575" y="87087"/>
                  <a:pt x="1117600" y="43543"/>
                </a:cubicBezTo>
                <a:cubicBezTo>
                  <a:pt x="1089638" y="31116"/>
                  <a:pt x="1059543" y="24190"/>
                  <a:pt x="1030514" y="14514"/>
                </a:cubicBezTo>
                <a:lnTo>
                  <a:pt x="986971" y="0"/>
                </a:lnTo>
                <a:cubicBezTo>
                  <a:pt x="962781" y="4838"/>
                  <a:pt x="937499" y="5852"/>
                  <a:pt x="914400" y="14514"/>
                </a:cubicBezTo>
                <a:cubicBezTo>
                  <a:pt x="898067" y="20639"/>
                  <a:pt x="886798" y="36458"/>
                  <a:pt x="870857" y="43543"/>
                </a:cubicBezTo>
                <a:cubicBezTo>
                  <a:pt x="842895" y="55970"/>
                  <a:pt x="812800" y="62895"/>
                  <a:pt x="783771" y="72571"/>
                </a:cubicBezTo>
                <a:lnTo>
                  <a:pt x="783771" y="72571"/>
                </a:lnTo>
                <a:lnTo>
                  <a:pt x="667657" y="101600"/>
                </a:lnTo>
                <a:cubicBezTo>
                  <a:pt x="460198" y="90075"/>
                  <a:pt x="364943" y="74824"/>
                  <a:pt x="159657" y="101600"/>
                </a:cubicBezTo>
                <a:cubicBezTo>
                  <a:pt x="129315" y="105558"/>
                  <a:pt x="72571" y="130628"/>
                  <a:pt x="72571" y="130628"/>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3" name="Freeform 2"/>
          <p:cNvSpPr/>
          <p:nvPr/>
        </p:nvSpPr>
        <p:spPr bwMode="auto">
          <a:xfrm>
            <a:off x="7155543" y="609600"/>
            <a:ext cx="1407886" cy="1698171"/>
          </a:xfrm>
          <a:custGeom>
            <a:avLst/>
            <a:gdLst>
              <a:gd name="connsiteX0" fmla="*/ 972457 w 1407886"/>
              <a:gd name="connsiteY0" fmla="*/ 0 h 1698171"/>
              <a:gd name="connsiteX1" fmla="*/ 827314 w 1407886"/>
              <a:gd name="connsiteY1" fmla="*/ 14514 h 1698171"/>
              <a:gd name="connsiteX2" fmla="*/ 783771 w 1407886"/>
              <a:gd name="connsiteY2" fmla="*/ 43543 h 1698171"/>
              <a:gd name="connsiteX3" fmla="*/ 740228 w 1407886"/>
              <a:gd name="connsiteY3" fmla="*/ 58057 h 1698171"/>
              <a:gd name="connsiteX4" fmla="*/ 653143 w 1407886"/>
              <a:gd name="connsiteY4" fmla="*/ 130629 h 1698171"/>
              <a:gd name="connsiteX5" fmla="*/ 609600 w 1407886"/>
              <a:gd name="connsiteY5" fmla="*/ 174171 h 1698171"/>
              <a:gd name="connsiteX6" fmla="*/ 522514 w 1407886"/>
              <a:gd name="connsiteY6" fmla="*/ 217714 h 1698171"/>
              <a:gd name="connsiteX7" fmla="*/ 449943 w 1407886"/>
              <a:gd name="connsiteY7" fmla="*/ 290286 h 1698171"/>
              <a:gd name="connsiteX8" fmla="*/ 406400 w 1407886"/>
              <a:gd name="connsiteY8" fmla="*/ 319314 h 1698171"/>
              <a:gd name="connsiteX9" fmla="*/ 362857 w 1407886"/>
              <a:gd name="connsiteY9" fmla="*/ 362857 h 1698171"/>
              <a:gd name="connsiteX10" fmla="*/ 275771 w 1407886"/>
              <a:gd name="connsiteY10" fmla="*/ 391886 h 1698171"/>
              <a:gd name="connsiteX11" fmla="*/ 232228 w 1407886"/>
              <a:gd name="connsiteY11" fmla="*/ 420914 h 1698171"/>
              <a:gd name="connsiteX12" fmla="*/ 203200 w 1407886"/>
              <a:gd name="connsiteY12" fmla="*/ 464457 h 1698171"/>
              <a:gd name="connsiteX13" fmla="*/ 116114 w 1407886"/>
              <a:gd name="connsiteY13" fmla="*/ 522514 h 1698171"/>
              <a:gd name="connsiteX14" fmla="*/ 87086 w 1407886"/>
              <a:gd name="connsiteY14" fmla="*/ 566057 h 1698171"/>
              <a:gd name="connsiteX15" fmla="*/ 0 w 1407886"/>
              <a:gd name="connsiteY15" fmla="*/ 653143 h 1698171"/>
              <a:gd name="connsiteX16" fmla="*/ 14514 w 1407886"/>
              <a:gd name="connsiteY16" fmla="*/ 769257 h 1698171"/>
              <a:gd name="connsiteX17" fmla="*/ 43543 w 1407886"/>
              <a:gd name="connsiteY17" fmla="*/ 856343 h 1698171"/>
              <a:gd name="connsiteX18" fmla="*/ 87086 w 1407886"/>
              <a:gd name="connsiteY18" fmla="*/ 957943 h 1698171"/>
              <a:gd name="connsiteX19" fmla="*/ 145143 w 1407886"/>
              <a:gd name="connsiteY19" fmla="*/ 1045029 h 1698171"/>
              <a:gd name="connsiteX20" fmla="*/ 174171 w 1407886"/>
              <a:gd name="connsiteY20" fmla="*/ 1088571 h 1698171"/>
              <a:gd name="connsiteX21" fmla="*/ 232228 w 1407886"/>
              <a:gd name="connsiteY21" fmla="*/ 1219200 h 1698171"/>
              <a:gd name="connsiteX22" fmla="*/ 275771 w 1407886"/>
              <a:gd name="connsiteY22" fmla="*/ 1262743 h 1698171"/>
              <a:gd name="connsiteX23" fmla="*/ 333828 w 1407886"/>
              <a:gd name="connsiteY23" fmla="*/ 1364343 h 1698171"/>
              <a:gd name="connsiteX24" fmla="*/ 391886 w 1407886"/>
              <a:gd name="connsiteY24" fmla="*/ 1451429 h 1698171"/>
              <a:gd name="connsiteX25" fmla="*/ 435428 w 1407886"/>
              <a:gd name="connsiteY25" fmla="*/ 1480457 h 1698171"/>
              <a:gd name="connsiteX26" fmla="*/ 508000 w 1407886"/>
              <a:gd name="connsiteY26" fmla="*/ 1553029 h 1698171"/>
              <a:gd name="connsiteX27" fmla="*/ 638628 w 1407886"/>
              <a:gd name="connsiteY27" fmla="*/ 1654629 h 1698171"/>
              <a:gd name="connsiteX28" fmla="*/ 725714 w 1407886"/>
              <a:gd name="connsiteY28" fmla="*/ 1698171 h 1698171"/>
              <a:gd name="connsiteX29" fmla="*/ 856343 w 1407886"/>
              <a:gd name="connsiteY29" fmla="*/ 1683657 h 1698171"/>
              <a:gd name="connsiteX30" fmla="*/ 943428 w 1407886"/>
              <a:gd name="connsiteY30" fmla="*/ 1654629 h 1698171"/>
              <a:gd name="connsiteX31" fmla="*/ 1132114 w 1407886"/>
              <a:gd name="connsiteY31" fmla="*/ 1611086 h 1698171"/>
              <a:gd name="connsiteX32" fmla="*/ 1190171 w 1407886"/>
              <a:gd name="connsiteY32" fmla="*/ 1524000 h 1698171"/>
              <a:gd name="connsiteX33" fmla="*/ 1248228 w 1407886"/>
              <a:gd name="connsiteY33" fmla="*/ 1436914 h 1698171"/>
              <a:gd name="connsiteX34" fmla="*/ 1262743 w 1407886"/>
              <a:gd name="connsiteY34" fmla="*/ 1393371 h 1698171"/>
              <a:gd name="connsiteX35" fmla="*/ 1306286 w 1407886"/>
              <a:gd name="connsiteY35" fmla="*/ 1364343 h 1698171"/>
              <a:gd name="connsiteX36" fmla="*/ 1349828 w 1407886"/>
              <a:gd name="connsiteY36" fmla="*/ 1277257 h 1698171"/>
              <a:gd name="connsiteX37" fmla="*/ 1378857 w 1407886"/>
              <a:gd name="connsiteY37" fmla="*/ 1233714 h 1698171"/>
              <a:gd name="connsiteX38" fmla="*/ 1364343 w 1407886"/>
              <a:gd name="connsiteY38" fmla="*/ 841829 h 1698171"/>
              <a:gd name="connsiteX39" fmla="*/ 1393371 w 1407886"/>
              <a:gd name="connsiteY39" fmla="*/ 188686 h 1698171"/>
              <a:gd name="connsiteX40" fmla="*/ 1407886 w 1407886"/>
              <a:gd name="connsiteY40" fmla="*/ 145143 h 1698171"/>
              <a:gd name="connsiteX41" fmla="*/ 1364343 w 1407886"/>
              <a:gd name="connsiteY41" fmla="*/ 101600 h 1698171"/>
              <a:gd name="connsiteX42" fmla="*/ 1233714 w 1407886"/>
              <a:gd name="connsiteY42" fmla="*/ 29029 h 1698171"/>
              <a:gd name="connsiteX43" fmla="*/ 1175657 w 1407886"/>
              <a:gd name="connsiteY43" fmla="*/ 14514 h 1698171"/>
              <a:gd name="connsiteX44" fmla="*/ 885371 w 1407886"/>
              <a:gd name="connsiteY44" fmla="*/ 29029 h 1698171"/>
              <a:gd name="connsiteX45" fmla="*/ 798286 w 1407886"/>
              <a:gd name="connsiteY45" fmla="*/ 58057 h 1698171"/>
              <a:gd name="connsiteX46" fmla="*/ 653143 w 1407886"/>
              <a:gd name="connsiteY46" fmla="*/ 101600 h 1698171"/>
              <a:gd name="connsiteX47" fmla="*/ 595086 w 1407886"/>
              <a:gd name="connsiteY47" fmla="*/ 130629 h 1698171"/>
              <a:gd name="connsiteX48" fmla="*/ 508000 w 1407886"/>
              <a:gd name="connsiteY48" fmla="*/ 159657 h 1698171"/>
              <a:gd name="connsiteX49" fmla="*/ 391886 w 1407886"/>
              <a:gd name="connsiteY49" fmla="*/ 203200 h 1698171"/>
              <a:gd name="connsiteX50" fmla="*/ 348343 w 1407886"/>
              <a:gd name="connsiteY50" fmla="*/ 232229 h 1698171"/>
              <a:gd name="connsiteX51" fmla="*/ 232228 w 1407886"/>
              <a:gd name="connsiteY51" fmla="*/ 261257 h 1698171"/>
              <a:gd name="connsiteX52" fmla="*/ 145143 w 1407886"/>
              <a:gd name="connsiteY52" fmla="*/ 290286 h 1698171"/>
              <a:gd name="connsiteX53" fmla="*/ 101600 w 1407886"/>
              <a:gd name="connsiteY53" fmla="*/ 304800 h 1698171"/>
              <a:gd name="connsiteX54" fmla="*/ 58057 w 1407886"/>
              <a:gd name="connsiteY54" fmla="*/ 333829 h 1698171"/>
              <a:gd name="connsiteX55" fmla="*/ 14514 w 1407886"/>
              <a:gd name="connsiteY55" fmla="*/ 348343 h 1698171"/>
              <a:gd name="connsiteX56" fmla="*/ 14514 w 1407886"/>
              <a:gd name="connsiteY56" fmla="*/ 362857 h 169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07886" h="1698171">
                <a:moveTo>
                  <a:pt x="972457" y="0"/>
                </a:moveTo>
                <a:cubicBezTo>
                  <a:pt x="924076" y="4838"/>
                  <a:pt x="874691" y="3581"/>
                  <a:pt x="827314" y="14514"/>
                </a:cubicBezTo>
                <a:cubicBezTo>
                  <a:pt x="810317" y="18436"/>
                  <a:pt x="799373" y="35742"/>
                  <a:pt x="783771" y="43543"/>
                </a:cubicBezTo>
                <a:cubicBezTo>
                  <a:pt x="770087" y="50385"/>
                  <a:pt x="754742" y="53219"/>
                  <a:pt x="740228" y="58057"/>
                </a:cubicBezTo>
                <a:cubicBezTo>
                  <a:pt x="613039" y="185249"/>
                  <a:pt x="774370" y="29608"/>
                  <a:pt x="653143" y="130629"/>
                </a:cubicBezTo>
                <a:cubicBezTo>
                  <a:pt x="637374" y="143769"/>
                  <a:pt x="625369" y="161031"/>
                  <a:pt x="609600" y="174171"/>
                </a:cubicBezTo>
                <a:cubicBezTo>
                  <a:pt x="572083" y="205435"/>
                  <a:pt x="566156" y="203167"/>
                  <a:pt x="522514" y="217714"/>
                </a:cubicBezTo>
                <a:cubicBezTo>
                  <a:pt x="406395" y="295128"/>
                  <a:pt x="546709" y="193520"/>
                  <a:pt x="449943" y="290286"/>
                </a:cubicBezTo>
                <a:cubicBezTo>
                  <a:pt x="437608" y="302621"/>
                  <a:pt x="419801" y="308147"/>
                  <a:pt x="406400" y="319314"/>
                </a:cubicBezTo>
                <a:cubicBezTo>
                  <a:pt x="390631" y="332455"/>
                  <a:pt x="380800" y="352888"/>
                  <a:pt x="362857" y="362857"/>
                </a:cubicBezTo>
                <a:cubicBezTo>
                  <a:pt x="336109" y="377717"/>
                  <a:pt x="301231" y="374913"/>
                  <a:pt x="275771" y="391886"/>
                </a:cubicBezTo>
                <a:lnTo>
                  <a:pt x="232228" y="420914"/>
                </a:lnTo>
                <a:cubicBezTo>
                  <a:pt x="222552" y="435428"/>
                  <a:pt x="216328" y="452970"/>
                  <a:pt x="203200" y="464457"/>
                </a:cubicBezTo>
                <a:cubicBezTo>
                  <a:pt x="176944" y="487431"/>
                  <a:pt x="116114" y="522514"/>
                  <a:pt x="116114" y="522514"/>
                </a:cubicBezTo>
                <a:cubicBezTo>
                  <a:pt x="106438" y="537028"/>
                  <a:pt x="98675" y="553019"/>
                  <a:pt x="87086" y="566057"/>
                </a:cubicBezTo>
                <a:cubicBezTo>
                  <a:pt x="59812" y="596740"/>
                  <a:pt x="0" y="653143"/>
                  <a:pt x="0" y="653143"/>
                </a:cubicBezTo>
                <a:cubicBezTo>
                  <a:pt x="4838" y="691848"/>
                  <a:pt x="6341" y="731117"/>
                  <a:pt x="14514" y="769257"/>
                </a:cubicBezTo>
                <a:cubicBezTo>
                  <a:pt x="20925" y="799177"/>
                  <a:pt x="33867" y="827314"/>
                  <a:pt x="43543" y="856343"/>
                </a:cubicBezTo>
                <a:cubicBezTo>
                  <a:pt x="58559" y="901392"/>
                  <a:pt x="60180" y="913100"/>
                  <a:pt x="87086" y="957943"/>
                </a:cubicBezTo>
                <a:cubicBezTo>
                  <a:pt x="105036" y="987859"/>
                  <a:pt x="125791" y="1016000"/>
                  <a:pt x="145143" y="1045029"/>
                </a:cubicBezTo>
                <a:cubicBezTo>
                  <a:pt x="154819" y="1059543"/>
                  <a:pt x="168655" y="1072023"/>
                  <a:pt x="174171" y="1088571"/>
                </a:cubicBezTo>
                <a:cubicBezTo>
                  <a:pt x="195266" y="1151856"/>
                  <a:pt x="193895" y="1173200"/>
                  <a:pt x="232228" y="1219200"/>
                </a:cubicBezTo>
                <a:cubicBezTo>
                  <a:pt x="245369" y="1234969"/>
                  <a:pt x="262630" y="1246974"/>
                  <a:pt x="275771" y="1262743"/>
                </a:cubicBezTo>
                <a:cubicBezTo>
                  <a:pt x="311638" y="1305783"/>
                  <a:pt x="303404" y="1313637"/>
                  <a:pt x="333828" y="1364343"/>
                </a:cubicBezTo>
                <a:cubicBezTo>
                  <a:pt x="351778" y="1394259"/>
                  <a:pt x="362857" y="1432076"/>
                  <a:pt x="391886" y="1451429"/>
                </a:cubicBezTo>
                <a:lnTo>
                  <a:pt x="435428" y="1480457"/>
                </a:lnTo>
                <a:cubicBezTo>
                  <a:pt x="488647" y="1560284"/>
                  <a:pt x="435429" y="1492554"/>
                  <a:pt x="508000" y="1553029"/>
                </a:cubicBezTo>
                <a:cubicBezTo>
                  <a:pt x="558089" y="1594770"/>
                  <a:pt x="565268" y="1630176"/>
                  <a:pt x="638628" y="1654629"/>
                </a:cubicBezTo>
                <a:cubicBezTo>
                  <a:pt x="698720" y="1674659"/>
                  <a:pt x="669441" y="1660657"/>
                  <a:pt x="725714" y="1698171"/>
                </a:cubicBezTo>
                <a:cubicBezTo>
                  <a:pt x="769257" y="1693333"/>
                  <a:pt x="813383" y="1692249"/>
                  <a:pt x="856343" y="1683657"/>
                </a:cubicBezTo>
                <a:cubicBezTo>
                  <a:pt x="886347" y="1677656"/>
                  <a:pt x="913743" y="1662050"/>
                  <a:pt x="943428" y="1654629"/>
                </a:cubicBezTo>
                <a:cubicBezTo>
                  <a:pt x="1083476" y="1619617"/>
                  <a:pt x="1020422" y="1633424"/>
                  <a:pt x="1132114" y="1611086"/>
                </a:cubicBezTo>
                <a:cubicBezTo>
                  <a:pt x="1159872" y="1527811"/>
                  <a:pt x="1126750" y="1605542"/>
                  <a:pt x="1190171" y="1524000"/>
                </a:cubicBezTo>
                <a:cubicBezTo>
                  <a:pt x="1211590" y="1496461"/>
                  <a:pt x="1237195" y="1470012"/>
                  <a:pt x="1248228" y="1436914"/>
                </a:cubicBezTo>
                <a:cubicBezTo>
                  <a:pt x="1253066" y="1422400"/>
                  <a:pt x="1253185" y="1405318"/>
                  <a:pt x="1262743" y="1393371"/>
                </a:cubicBezTo>
                <a:cubicBezTo>
                  <a:pt x="1273640" y="1379750"/>
                  <a:pt x="1291772" y="1374019"/>
                  <a:pt x="1306286" y="1364343"/>
                </a:cubicBezTo>
                <a:cubicBezTo>
                  <a:pt x="1389482" y="1239546"/>
                  <a:pt x="1289732" y="1397449"/>
                  <a:pt x="1349828" y="1277257"/>
                </a:cubicBezTo>
                <a:cubicBezTo>
                  <a:pt x="1357629" y="1261655"/>
                  <a:pt x="1369181" y="1248228"/>
                  <a:pt x="1378857" y="1233714"/>
                </a:cubicBezTo>
                <a:cubicBezTo>
                  <a:pt x="1374019" y="1103086"/>
                  <a:pt x="1364343" y="972547"/>
                  <a:pt x="1364343" y="841829"/>
                </a:cubicBezTo>
                <a:cubicBezTo>
                  <a:pt x="1364343" y="708980"/>
                  <a:pt x="1342821" y="390884"/>
                  <a:pt x="1393371" y="188686"/>
                </a:cubicBezTo>
                <a:cubicBezTo>
                  <a:pt x="1397082" y="173843"/>
                  <a:pt x="1403048" y="159657"/>
                  <a:pt x="1407886" y="145143"/>
                </a:cubicBezTo>
                <a:cubicBezTo>
                  <a:pt x="1393372" y="130629"/>
                  <a:pt x="1380546" y="114202"/>
                  <a:pt x="1364343" y="101600"/>
                </a:cubicBezTo>
                <a:cubicBezTo>
                  <a:pt x="1303976" y="54648"/>
                  <a:pt x="1293055" y="45984"/>
                  <a:pt x="1233714" y="29029"/>
                </a:cubicBezTo>
                <a:cubicBezTo>
                  <a:pt x="1214534" y="23549"/>
                  <a:pt x="1195009" y="19352"/>
                  <a:pt x="1175657" y="14514"/>
                </a:cubicBezTo>
                <a:cubicBezTo>
                  <a:pt x="1078895" y="19352"/>
                  <a:pt x="981615" y="17924"/>
                  <a:pt x="885371" y="29029"/>
                </a:cubicBezTo>
                <a:cubicBezTo>
                  <a:pt x="854974" y="32536"/>
                  <a:pt x="827971" y="50636"/>
                  <a:pt x="798286" y="58057"/>
                </a:cubicBezTo>
                <a:cubicBezTo>
                  <a:pt x="756614" y="68475"/>
                  <a:pt x="688484" y="83929"/>
                  <a:pt x="653143" y="101600"/>
                </a:cubicBezTo>
                <a:cubicBezTo>
                  <a:pt x="633791" y="111276"/>
                  <a:pt x="615175" y="122593"/>
                  <a:pt x="595086" y="130629"/>
                </a:cubicBezTo>
                <a:cubicBezTo>
                  <a:pt x="566676" y="141993"/>
                  <a:pt x="535368" y="145973"/>
                  <a:pt x="508000" y="159657"/>
                </a:cubicBezTo>
                <a:cubicBezTo>
                  <a:pt x="432101" y="197607"/>
                  <a:pt x="470934" y="183438"/>
                  <a:pt x="391886" y="203200"/>
                </a:cubicBezTo>
                <a:cubicBezTo>
                  <a:pt x="377372" y="212876"/>
                  <a:pt x="363945" y="224428"/>
                  <a:pt x="348343" y="232229"/>
                </a:cubicBezTo>
                <a:cubicBezTo>
                  <a:pt x="313112" y="249845"/>
                  <a:pt x="268662" y="251320"/>
                  <a:pt x="232228" y="261257"/>
                </a:cubicBezTo>
                <a:cubicBezTo>
                  <a:pt x="202708" y="269308"/>
                  <a:pt x="174171" y="280610"/>
                  <a:pt x="145143" y="290286"/>
                </a:cubicBezTo>
                <a:lnTo>
                  <a:pt x="101600" y="304800"/>
                </a:lnTo>
                <a:cubicBezTo>
                  <a:pt x="87086" y="314476"/>
                  <a:pt x="73659" y="326028"/>
                  <a:pt x="58057" y="333829"/>
                </a:cubicBezTo>
                <a:cubicBezTo>
                  <a:pt x="44373" y="340671"/>
                  <a:pt x="27244" y="339857"/>
                  <a:pt x="14514" y="348343"/>
                </a:cubicBezTo>
                <a:cubicBezTo>
                  <a:pt x="10489" y="351027"/>
                  <a:pt x="14514" y="358019"/>
                  <a:pt x="14514" y="362857"/>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4" name="Freeform 3"/>
          <p:cNvSpPr/>
          <p:nvPr/>
        </p:nvSpPr>
        <p:spPr bwMode="auto">
          <a:xfrm>
            <a:off x="7256727" y="2206171"/>
            <a:ext cx="1480873" cy="914400"/>
          </a:xfrm>
          <a:custGeom>
            <a:avLst/>
            <a:gdLst>
              <a:gd name="connsiteX0" fmla="*/ 421330 w 1480873"/>
              <a:gd name="connsiteY0" fmla="*/ 87086 h 914400"/>
              <a:gd name="connsiteX1" fmla="*/ 116530 w 1480873"/>
              <a:gd name="connsiteY1" fmla="*/ 87086 h 914400"/>
              <a:gd name="connsiteX2" fmla="*/ 29444 w 1480873"/>
              <a:gd name="connsiteY2" fmla="*/ 116115 h 914400"/>
              <a:gd name="connsiteX3" fmla="*/ 416 w 1480873"/>
              <a:gd name="connsiteY3" fmla="*/ 203200 h 914400"/>
              <a:gd name="connsiteX4" fmla="*/ 29444 w 1480873"/>
              <a:gd name="connsiteY4" fmla="*/ 377372 h 914400"/>
              <a:gd name="connsiteX5" fmla="*/ 43959 w 1480873"/>
              <a:gd name="connsiteY5" fmla="*/ 420915 h 914400"/>
              <a:gd name="connsiteX6" fmla="*/ 160073 w 1480873"/>
              <a:gd name="connsiteY6" fmla="*/ 551543 h 914400"/>
              <a:gd name="connsiteX7" fmla="*/ 247159 w 1480873"/>
              <a:gd name="connsiteY7" fmla="*/ 624115 h 914400"/>
              <a:gd name="connsiteX8" fmla="*/ 276187 w 1480873"/>
              <a:gd name="connsiteY8" fmla="*/ 667658 h 914400"/>
              <a:gd name="connsiteX9" fmla="*/ 479387 w 1480873"/>
              <a:gd name="connsiteY9" fmla="*/ 783772 h 914400"/>
              <a:gd name="connsiteX10" fmla="*/ 537444 w 1480873"/>
              <a:gd name="connsiteY10" fmla="*/ 798286 h 914400"/>
              <a:gd name="connsiteX11" fmla="*/ 580987 w 1480873"/>
              <a:gd name="connsiteY11" fmla="*/ 812800 h 914400"/>
              <a:gd name="connsiteX12" fmla="*/ 697102 w 1480873"/>
              <a:gd name="connsiteY12" fmla="*/ 841829 h 914400"/>
              <a:gd name="connsiteX13" fmla="*/ 900302 w 1480873"/>
              <a:gd name="connsiteY13" fmla="*/ 899886 h 914400"/>
              <a:gd name="connsiteX14" fmla="*/ 958359 w 1480873"/>
              <a:gd name="connsiteY14" fmla="*/ 914400 h 914400"/>
              <a:gd name="connsiteX15" fmla="*/ 1147044 w 1480873"/>
              <a:gd name="connsiteY15" fmla="*/ 899886 h 914400"/>
              <a:gd name="connsiteX16" fmla="*/ 1190587 w 1480873"/>
              <a:gd name="connsiteY16" fmla="*/ 885372 h 914400"/>
              <a:gd name="connsiteX17" fmla="*/ 1277673 w 1480873"/>
              <a:gd name="connsiteY17" fmla="*/ 812800 h 914400"/>
              <a:gd name="connsiteX18" fmla="*/ 1306702 w 1480873"/>
              <a:gd name="connsiteY18" fmla="*/ 769258 h 914400"/>
              <a:gd name="connsiteX19" fmla="*/ 1350244 w 1480873"/>
              <a:gd name="connsiteY19" fmla="*/ 740229 h 914400"/>
              <a:gd name="connsiteX20" fmla="*/ 1364759 w 1480873"/>
              <a:gd name="connsiteY20" fmla="*/ 696686 h 914400"/>
              <a:gd name="connsiteX21" fmla="*/ 1422816 w 1480873"/>
              <a:gd name="connsiteY21" fmla="*/ 609600 h 914400"/>
              <a:gd name="connsiteX22" fmla="*/ 1437330 w 1480873"/>
              <a:gd name="connsiteY22" fmla="*/ 566058 h 914400"/>
              <a:gd name="connsiteX23" fmla="*/ 1466359 w 1480873"/>
              <a:gd name="connsiteY23" fmla="*/ 522515 h 914400"/>
              <a:gd name="connsiteX24" fmla="*/ 1480873 w 1480873"/>
              <a:gd name="connsiteY24" fmla="*/ 464458 h 914400"/>
              <a:gd name="connsiteX25" fmla="*/ 1451844 w 1480873"/>
              <a:gd name="connsiteY25" fmla="*/ 319315 h 914400"/>
              <a:gd name="connsiteX26" fmla="*/ 1335730 w 1480873"/>
              <a:gd name="connsiteY26" fmla="*/ 188686 h 914400"/>
              <a:gd name="connsiteX27" fmla="*/ 1292187 w 1480873"/>
              <a:gd name="connsiteY27" fmla="*/ 159658 h 914400"/>
              <a:gd name="connsiteX28" fmla="*/ 1248644 w 1480873"/>
              <a:gd name="connsiteY28" fmla="*/ 116115 h 914400"/>
              <a:gd name="connsiteX29" fmla="*/ 1219616 w 1480873"/>
              <a:gd name="connsiteY29" fmla="*/ 72572 h 914400"/>
              <a:gd name="connsiteX30" fmla="*/ 1088987 w 1480873"/>
              <a:gd name="connsiteY30" fmla="*/ 0 h 914400"/>
              <a:gd name="connsiteX31" fmla="*/ 929330 w 1480873"/>
              <a:gd name="connsiteY31" fmla="*/ 14515 h 914400"/>
              <a:gd name="connsiteX32" fmla="*/ 522930 w 1480873"/>
              <a:gd name="connsiteY32" fmla="*/ 29029 h 914400"/>
              <a:gd name="connsiteX33" fmla="*/ 464873 w 1480873"/>
              <a:gd name="connsiteY33" fmla="*/ 43543 h 914400"/>
              <a:gd name="connsiteX34" fmla="*/ 319730 w 1480873"/>
              <a:gd name="connsiteY34" fmla="*/ 58058 h 914400"/>
              <a:gd name="connsiteX35" fmla="*/ 261673 w 1480873"/>
              <a:gd name="connsiteY35" fmla="*/ 72572 h 914400"/>
              <a:gd name="connsiteX36" fmla="*/ 160073 w 1480873"/>
              <a:gd name="connsiteY36" fmla="*/ 101600 h 914400"/>
              <a:gd name="connsiteX37" fmla="*/ 29444 w 1480873"/>
              <a:gd name="connsiteY37" fmla="*/ 8708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80873" h="914400">
                <a:moveTo>
                  <a:pt x="421330" y="87086"/>
                </a:moveTo>
                <a:cubicBezTo>
                  <a:pt x="290645" y="60949"/>
                  <a:pt x="316976" y="59752"/>
                  <a:pt x="116530" y="87086"/>
                </a:cubicBezTo>
                <a:cubicBezTo>
                  <a:pt x="86212" y="91220"/>
                  <a:pt x="29444" y="116115"/>
                  <a:pt x="29444" y="116115"/>
                </a:cubicBezTo>
                <a:cubicBezTo>
                  <a:pt x="19768" y="145143"/>
                  <a:pt x="-3379" y="172838"/>
                  <a:pt x="416" y="203200"/>
                </a:cubicBezTo>
                <a:cubicBezTo>
                  <a:pt x="12194" y="297430"/>
                  <a:pt x="8134" y="302788"/>
                  <a:pt x="29444" y="377372"/>
                </a:cubicBezTo>
                <a:cubicBezTo>
                  <a:pt x="33647" y="392083"/>
                  <a:pt x="37117" y="407231"/>
                  <a:pt x="43959" y="420915"/>
                </a:cubicBezTo>
                <a:cubicBezTo>
                  <a:pt x="69861" y="472719"/>
                  <a:pt x="121600" y="513070"/>
                  <a:pt x="160073" y="551543"/>
                </a:cubicBezTo>
                <a:cubicBezTo>
                  <a:pt x="215952" y="607422"/>
                  <a:pt x="186536" y="583699"/>
                  <a:pt x="247159" y="624115"/>
                </a:cubicBezTo>
                <a:cubicBezTo>
                  <a:pt x="256835" y="638629"/>
                  <a:pt x="263059" y="656171"/>
                  <a:pt x="276187" y="667658"/>
                </a:cubicBezTo>
                <a:cubicBezTo>
                  <a:pt x="310738" y="697890"/>
                  <a:pt x="441889" y="774398"/>
                  <a:pt x="479387" y="783772"/>
                </a:cubicBezTo>
                <a:cubicBezTo>
                  <a:pt x="498739" y="788610"/>
                  <a:pt x="518264" y="792806"/>
                  <a:pt x="537444" y="798286"/>
                </a:cubicBezTo>
                <a:cubicBezTo>
                  <a:pt x="552155" y="802489"/>
                  <a:pt x="566227" y="808774"/>
                  <a:pt x="580987" y="812800"/>
                </a:cubicBezTo>
                <a:cubicBezTo>
                  <a:pt x="619477" y="823297"/>
                  <a:pt x="659253" y="829212"/>
                  <a:pt x="697102" y="841829"/>
                </a:cubicBezTo>
                <a:cubicBezTo>
                  <a:pt x="822037" y="883475"/>
                  <a:pt x="754501" y="863437"/>
                  <a:pt x="900302" y="899886"/>
                </a:cubicBezTo>
                <a:lnTo>
                  <a:pt x="958359" y="914400"/>
                </a:lnTo>
                <a:cubicBezTo>
                  <a:pt x="1021254" y="909562"/>
                  <a:pt x="1084450" y="907710"/>
                  <a:pt x="1147044" y="899886"/>
                </a:cubicBezTo>
                <a:cubicBezTo>
                  <a:pt x="1162225" y="897988"/>
                  <a:pt x="1176903" y="892214"/>
                  <a:pt x="1190587" y="885372"/>
                </a:cubicBezTo>
                <a:cubicBezTo>
                  <a:pt x="1223207" y="869062"/>
                  <a:pt x="1254745" y="840314"/>
                  <a:pt x="1277673" y="812800"/>
                </a:cubicBezTo>
                <a:cubicBezTo>
                  <a:pt x="1288840" y="799399"/>
                  <a:pt x="1294367" y="781593"/>
                  <a:pt x="1306702" y="769258"/>
                </a:cubicBezTo>
                <a:cubicBezTo>
                  <a:pt x="1319037" y="756923"/>
                  <a:pt x="1335730" y="749905"/>
                  <a:pt x="1350244" y="740229"/>
                </a:cubicBezTo>
                <a:cubicBezTo>
                  <a:pt x="1355082" y="725715"/>
                  <a:pt x="1357329" y="710060"/>
                  <a:pt x="1364759" y="696686"/>
                </a:cubicBezTo>
                <a:cubicBezTo>
                  <a:pt x="1381702" y="666188"/>
                  <a:pt x="1422816" y="609600"/>
                  <a:pt x="1422816" y="609600"/>
                </a:cubicBezTo>
                <a:cubicBezTo>
                  <a:pt x="1427654" y="595086"/>
                  <a:pt x="1430488" y="579742"/>
                  <a:pt x="1437330" y="566058"/>
                </a:cubicBezTo>
                <a:cubicBezTo>
                  <a:pt x="1445131" y="550456"/>
                  <a:pt x="1459487" y="538549"/>
                  <a:pt x="1466359" y="522515"/>
                </a:cubicBezTo>
                <a:cubicBezTo>
                  <a:pt x="1474217" y="504180"/>
                  <a:pt x="1476035" y="483810"/>
                  <a:pt x="1480873" y="464458"/>
                </a:cubicBezTo>
                <a:cubicBezTo>
                  <a:pt x="1475523" y="427007"/>
                  <a:pt x="1472112" y="359851"/>
                  <a:pt x="1451844" y="319315"/>
                </a:cubicBezTo>
                <a:cubicBezTo>
                  <a:pt x="1430029" y="275686"/>
                  <a:pt x="1364584" y="207921"/>
                  <a:pt x="1335730" y="188686"/>
                </a:cubicBezTo>
                <a:cubicBezTo>
                  <a:pt x="1321216" y="179010"/>
                  <a:pt x="1305588" y="170825"/>
                  <a:pt x="1292187" y="159658"/>
                </a:cubicBezTo>
                <a:cubicBezTo>
                  <a:pt x="1276418" y="146517"/>
                  <a:pt x="1261785" y="131884"/>
                  <a:pt x="1248644" y="116115"/>
                </a:cubicBezTo>
                <a:cubicBezTo>
                  <a:pt x="1237477" y="102714"/>
                  <a:pt x="1232744" y="84059"/>
                  <a:pt x="1219616" y="72572"/>
                </a:cubicBezTo>
                <a:cubicBezTo>
                  <a:pt x="1158193" y="18827"/>
                  <a:pt x="1148791" y="19936"/>
                  <a:pt x="1088987" y="0"/>
                </a:cubicBezTo>
                <a:cubicBezTo>
                  <a:pt x="1035768" y="4838"/>
                  <a:pt x="982698" y="11778"/>
                  <a:pt x="929330" y="14515"/>
                </a:cubicBezTo>
                <a:cubicBezTo>
                  <a:pt x="793955" y="21457"/>
                  <a:pt x="658219" y="20574"/>
                  <a:pt x="522930" y="29029"/>
                </a:cubicBezTo>
                <a:cubicBezTo>
                  <a:pt x="503021" y="30273"/>
                  <a:pt x="484620" y="40722"/>
                  <a:pt x="464873" y="43543"/>
                </a:cubicBezTo>
                <a:cubicBezTo>
                  <a:pt x="416739" y="50419"/>
                  <a:pt x="368111" y="53220"/>
                  <a:pt x="319730" y="58058"/>
                </a:cubicBezTo>
                <a:cubicBezTo>
                  <a:pt x="300378" y="62896"/>
                  <a:pt x="280853" y="67092"/>
                  <a:pt x="261673" y="72572"/>
                </a:cubicBezTo>
                <a:cubicBezTo>
                  <a:pt x="115916" y="114216"/>
                  <a:pt x="341568" y="56227"/>
                  <a:pt x="160073" y="101600"/>
                </a:cubicBezTo>
                <a:lnTo>
                  <a:pt x="29444" y="87086"/>
                </a:ln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5" name="Rectangle 4"/>
          <p:cNvSpPr/>
          <p:nvPr/>
        </p:nvSpPr>
        <p:spPr>
          <a:xfrm>
            <a:off x="3003911" y="5051646"/>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4724400" y="4191000"/>
            <a:ext cx="582211"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5284840" y="4393724"/>
            <a:ext cx="575799"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5860639" y="4335666"/>
            <a:ext cx="556563"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ight Arrow 8"/>
          <p:cNvSpPr/>
          <p:nvPr/>
        </p:nvSpPr>
        <p:spPr bwMode="auto">
          <a:xfrm>
            <a:off x="2133600" y="756556"/>
            <a:ext cx="1295400" cy="25762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42800931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9459" name="Rectangle 3"/>
          <p:cNvSpPr>
            <a:spLocks noGrp="1" noChangeArrowheads="1"/>
          </p:cNvSpPr>
          <p:nvPr>
            <p:ph type="body" idx="1"/>
          </p:nvPr>
        </p:nvSpPr>
        <p:spPr>
          <a:xfrm>
            <a:off x="152399" y="152400"/>
            <a:ext cx="3962401" cy="3857624"/>
          </a:xfrm>
        </p:spPr>
        <p:txBody>
          <a:bodyPr/>
          <a:lstStyle/>
          <a:p>
            <a:pPr eaLnBrk="1" hangingPunct="1">
              <a:defRPr/>
            </a:pPr>
            <a:r>
              <a:rPr lang="en-US" dirty="0" smtClean="0"/>
              <a:t>Which one is A, B, and C?</a:t>
            </a:r>
          </a:p>
          <a:p>
            <a:pPr eaLnBrk="1" hangingPunct="1">
              <a:defRPr/>
            </a:pPr>
            <a:r>
              <a:rPr lang="en-US" sz="2800" dirty="0" smtClean="0">
                <a:solidFill>
                  <a:srgbClr val="FF99FF"/>
                </a:solidFill>
              </a:rPr>
              <a:t>A.) mRNA, DNA, Sugar Complex</a:t>
            </a:r>
          </a:p>
          <a:p>
            <a:pPr eaLnBrk="1" hangingPunct="1">
              <a:defRPr/>
            </a:pPr>
            <a:r>
              <a:rPr lang="en-US" sz="2800" dirty="0" smtClean="0">
                <a:solidFill>
                  <a:srgbClr val="FF9900"/>
                </a:solidFill>
              </a:rPr>
              <a:t>B.) Hydrogen Bond, mRNA, DNA wrap.</a:t>
            </a:r>
          </a:p>
          <a:p>
            <a:pPr eaLnBrk="1" hangingPunct="1">
              <a:defRPr/>
            </a:pPr>
            <a:r>
              <a:rPr lang="en-US" sz="2800" dirty="0" smtClean="0">
                <a:solidFill>
                  <a:srgbClr val="66FFCC"/>
                </a:solidFill>
              </a:rPr>
              <a:t>C.) Phosphate Group, 5 Carbon Sugar, Nitrogen Base</a:t>
            </a:r>
          </a:p>
          <a:p>
            <a:pPr eaLnBrk="1" hangingPunct="1">
              <a:defRPr/>
            </a:pPr>
            <a:r>
              <a:rPr lang="en-US" sz="2800" dirty="0" smtClean="0">
                <a:solidFill>
                  <a:srgbClr val="9933FF"/>
                </a:solidFill>
              </a:rPr>
              <a:t>D.) </a:t>
            </a:r>
            <a:r>
              <a:rPr lang="en-US" sz="2800" dirty="0" smtClean="0">
                <a:solidFill>
                  <a:schemeClr val="bg1"/>
                </a:solidFill>
              </a:rPr>
              <a:t>Enzymes, Helix, Ribosomal Unit.</a:t>
            </a:r>
          </a:p>
        </p:txBody>
      </p:sp>
      <p:pic>
        <p:nvPicPr>
          <p:cNvPr id="167939" name="Picture 5" descr="dna_molecu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28600"/>
            <a:ext cx="4419600" cy="6172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0185"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2" name="Freeform 1"/>
          <p:cNvSpPr/>
          <p:nvPr/>
        </p:nvSpPr>
        <p:spPr bwMode="auto">
          <a:xfrm>
            <a:off x="6545943" y="246743"/>
            <a:ext cx="1320800" cy="638628"/>
          </a:xfrm>
          <a:custGeom>
            <a:avLst/>
            <a:gdLst>
              <a:gd name="connsiteX0" fmla="*/ 290286 w 1320800"/>
              <a:gd name="connsiteY0" fmla="*/ 101600 h 638628"/>
              <a:gd name="connsiteX1" fmla="*/ 174171 w 1320800"/>
              <a:gd name="connsiteY1" fmla="*/ 130628 h 638628"/>
              <a:gd name="connsiteX2" fmla="*/ 87086 w 1320800"/>
              <a:gd name="connsiteY2" fmla="*/ 188686 h 638628"/>
              <a:gd name="connsiteX3" fmla="*/ 43543 w 1320800"/>
              <a:gd name="connsiteY3" fmla="*/ 217714 h 638628"/>
              <a:gd name="connsiteX4" fmla="*/ 0 w 1320800"/>
              <a:gd name="connsiteY4" fmla="*/ 246743 h 638628"/>
              <a:gd name="connsiteX5" fmla="*/ 14514 w 1320800"/>
              <a:gd name="connsiteY5" fmla="*/ 319314 h 638628"/>
              <a:gd name="connsiteX6" fmla="*/ 58057 w 1320800"/>
              <a:gd name="connsiteY6" fmla="*/ 348343 h 638628"/>
              <a:gd name="connsiteX7" fmla="*/ 145143 w 1320800"/>
              <a:gd name="connsiteY7" fmla="*/ 420914 h 638628"/>
              <a:gd name="connsiteX8" fmla="*/ 217714 w 1320800"/>
              <a:gd name="connsiteY8" fmla="*/ 478971 h 638628"/>
              <a:gd name="connsiteX9" fmla="*/ 304800 w 1320800"/>
              <a:gd name="connsiteY9" fmla="*/ 551543 h 638628"/>
              <a:gd name="connsiteX10" fmla="*/ 362857 w 1320800"/>
              <a:gd name="connsiteY10" fmla="*/ 580571 h 638628"/>
              <a:gd name="connsiteX11" fmla="*/ 508000 w 1320800"/>
              <a:gd name="connsiteY11" fmla="*/ 624114 h 638628"/>
              <a:gd name="connsiteX12" fmla="*/ 551543 w 1320800"/>
              <a:gd name="connsiteY12" fmla="*/ 638628 h 638628"/>
              <a:gd name="connsiteX13" fmla="*/ 827314 w 1320800"/>
              <a:gd name="connsiteY13" fmla="*/ 595086 h 638628"/>
              <a:gd name="connsiteX14" fmla="*/ 870857 w 1320800"/>
              <a:gd name="connsiteY14" fmla="*/ 580571 h 638628"/>
              <a:gd name="connsiteX15" fmla="*/ 914400 w 1320800"/>
              <a:gd name="connsiteY15" fmla="*/ 566057 h 638628"/>
              <a:gd name="connsiteX16" fmla="*/ 1103086 w 1320800"/>
              <a:gd name="connsiteY16" fmla="*/ 522514 h 638628"/>
              <a:gd name="connsiteX17" fmla="*/ 1146628 w 1320800"/>
              <a:gd name="connsiteY17" fmla="*/ 493486 h 638628"/>
              <a:gd name="connsiteX18" fmla="*/ 1233714 w 1320800"/>
              <a:gd name="connsiteY18" fmla="*/ 449943 h 638628"/>
              <a:gd name="connsiteX19" fmla="*/ 1262743 w 1320800"/>
              <a:gd name="connsiteY19" fmla="*/ 406400 h 638628"/>
              <a:gd name="connsiteX20" fmla="*/ 1306286 w 1320800"/>
              <a:gd name="connsiteY20" fmla="*/ 377371 h 638628"/>
              <a:gd name="connsiteX21" fmla="*/ 1320800 w 1320800"/>
              <a:gd name="connsiteY21" fmla="*/ 333828 h 638628"/>
              <a:gd name="connsiteX22" fmla="*/ 1291771 w 1320800"/>
              <a:gd name="connsiteY22" fmla="*/ 203200 h 638628"/>
              <a:gd name="connsiteX23" fmla="*/ 1248228 w 1320800"/>
              <a:gd name="connsiteY23" fmla="*/ 174171 h 638628"/>
              <a:gd name="connsiteX24" fmla="*/ 1190171 w 1320800"/>
              <a:gd name="connsiteY24" fmla="*/ 116114 h 638628"/>
              <a:gd name="connsiteX25" fmla="*/ 1117600 w 1320800"/>
              <a:gd name="connsiteY25" fmla="*/ 43543 h 638628"/>
              <a:gd name="connsiteX26" fmla="*/ 1030514 w 1320800"/>
              <a:gd name="connsiteY26" fmla="*/ 14514 h 638628"/>
              <a:gd name="connsiteX27" fmla="*/ 986971 w 1320800"/>
              <a:gd name="connsiteY27" fmla="*/ 0 h 638628"/>
              <a:gd name="connsiteX28" fmla="*/ 914400 w 1320800"/>
              <a:gd name="connsiteY28" fmla="*/ 14514 h 638628"/>
              <a:gd name="connsiteX29" fmla="*/ 870857 w 1320800"/>
              <a:gd name="connsiteY29" fmla="*/ 43543 h 638628"/>
              <a:gd name="connsiteX30" fmla="*/ 783771 w 1320800"/>
              <a:gd name="connsiteY30" fmla="*/ 72571 h 638628"/>
              <a:gd name="connsiteX31" fmla="*/ 783771 w 1320800"/>
              <a:gd name="connsiteY31" fmla="*/ 72571 h 638628"/>
              <a:gd name="connsiteX32" fmla="*/ 667657 w 1320800"/>
              <a:gd name="connsiteY32" fmla="*/ 101600 h 638628"/>
              <a:gd name="connsiteX33" fmla="*/ 159657 w 1320800"/>
              <a:gd name="connsiteY33" fmla="*/ 101600 h 638628"/>
              <a:gd name="connsiteX34" fmla="*/ 72571 w 1320800"/>
              <a:gd name="connsiteY34" fmla="*/ 130628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0800" h="638628">
                <a:moveTo>
                  <a:pt x="290286" y="101600"/>
                </a:moveTo>
                <a:cubicBezTo>
                  <a:pt x="270182" y="105621"/>
                  <a:pt x="199275" y="116681"/>
                  <a:pt x="174171" y="130628"/>
                </a:cubicBezTo>
                <a:cubicBezTo>
                  <a:pt x="143674" y="147571"/>
                  <a:pt x="116114" y="169334"/>
                  <a:pt x="87086" y="188686"/>
                </a:cubicBezTo>
                <a:lnTo>
                  <a:pt x="43543" y="217714"/>
                </a:lnTo>
                <a:lnTo>
                  <a:pt x="0" y="246743"/>
                </a:lnTo>
                <a:cubicBezTo>
                  <a:pt x="4838" y="270933"/>
                  <a:pt x="2275" y="297895"/>
                  <a:pt x="14514" y="319314"/>
                </a:cubicBezTo>
                <a:cubicBezTo>
                  <a:pt x="23169" y="334460"/>
                  <a:pt x="44656" y="337176"/>
                  <a:pt x="58057" y="348343"/>
                </a:cubicBezTo>
                <a:cubicBezTo>
                  <a:pt x="169805" y="441467"/>
                  <a:pt x="37041" y="348848"/>
                  <a:pt x="145143" y="420914"/>
                </a:cubicBezTo>
                <a:cubicBezTo>
                  <a:pt x="210062" y="518295"/>
                  <a:pt x="133586" y="422886"/>
                  <a:pt x="217714" y="478971"/>
                </a:cubicBezTo>
                <a:cubicBezTo>
                  <a:pt x="397830" y="599047"/>
                  <a:pt x="138596" y="456569"/>
                  <a:pt x="304800" y="551543"/>
                </a:cubicBezTo>
                <a:cubicBezTo>
                  <a:pt x="323586" y="562278"/>
                  <a:pt x="342768" y="572535"/>
                  <a:pt x="362857" y="580571"/>
                </a:cubicBezTo>
                <a:cubicBezTo>
                  <a:pt x="449092" y="615065"/>
                  <a:pt x="433150" y="602729"/>
                  <a:pt x="508000" y="624114"/>
                </a:cubicBezTo>
                <a:cubicBezTo>
                  <a:pt x="522711" y="628317"/>
                  <a:pt x="537029" y="633790"/>
                  <a:pt x="551543" y="638628"/>
                </a:cubicBezTo>
                <a:cubicBezTo>
                  <a:pt x="770728" y="621768"/>
                  <a:pt x="680389" y="644061"/>
                  <a:pt x="827314" y="595086"/>
                </a:cubicBezTo>
                <a:lnTo>
                  <a:pt x="870857" y="580571"/>
                </a:lnTo>
                <a:lnTo>
                  <a:pt x="914400" y="566057"/>
                </a:lnTo>
                <a:cubicBezTo>
                  <a:pt x="1015888" y="498397"/>
                  <a:pt x="891837" y="571263"/>
                  <a:pt x="1103086" y="522514"/>
                </a:cubicBezTo>
                <a:cubicBezTo>
                  <a:pt x="1120083" y="518592"/>
                  <a:pt x="1131026" y="501287"/>
                  <a:pt x="1146628" y="493486"/>
                </a:cubicBezTo>
                <a:cubicBezTo>
                  <a:pt x="1266816" y="433392"/>
                  <a:pt x="1108922" y="533136"/>
                  <a:pt x="1233714" y="449943"/>
                </a:cubicBezTo>
                <a:cubicBezTo>
                  <a:pt x="1243390" y="435429"/>
                  <a:pt x="1250408" y="418735"/>
                  <a:pt x="1262743" y="406400"/>
                </a:cubicBezTo>
                <a:cubicBezTo>
                  <a:pt x="1275078" y="394065"/>
                  <a:pt x="1295389" y="390993"/>
                  <a:pt x="1306286" y="377371"/>
                </a:cubicBezTo>
                <a:cubicBezTo>
                  <a:pt x="1315843" y="365424"/>
                  <a:pt x="1315962" y="348342"/>
                  <a:pt x="1320800" y="333828"/>
                </a:cubicBezTo>
                <a:cubicBezTo>
                  <a:pt x="1320651" y="332932"/>
                  <a:pt x="1306817" y="222007"/>
                  <a:pt x="1291771" y="203200"/>
                </a:cubicBezTo>
                <a:cubicBezTo>
                  <a:pt x="1280874" y="189578"/>
                  <a:pt x="1262742" y="183847"/>
                  <a:pt x="1248228" y="174171"/>
                </a:cubicBezTo>
                <a:cubicBezTo>
                  <a:pt x="1216561" y="79168"/>
                  <a:pt x="1260543" y="172412"/>
                  <a:pt x="1190171" y="116114"/>
                </a:cubicBezTo>
                <a:cubicBezTo>
                  <a:pt x="1111549" y="53217"/>
                  <a:pt x="1215575" y="87087"/>
                  <a:pt x="1117600" y="43543"/>
                </a:cubicBezTo>
                <a:cubicBezTo>
                  <a:pt x="1089638" y="31116"/>
                  <a:pt x="1059543" y="24190"/>
                  <a:pt x="1030514" y="14514"/>
                </a:cubicBezTo>
                <a:lnTo>
                  <a:pt x="986971" y="0"/>
                </a:lnTo>
                <a:cubicBezTo>
                  <a:pt x="962781" y="4838"/>
                  <a:pt x="937499" y="5852"/>
                  <a:pt x="914400" y="14514"/>
                </a:cubicBezTo>
                <a:cubicBezTo>
                  <a:pt x="898067" y="20639"/>
                  <a:pt x="886798" y="36458"/>
                  <a:pt x="870857" y="43543"/>
                </a:cubicBezTo>
                <a:cubicBezTo>
                  <a:pt x="842895" y="55970"/>
                  <a:pt x="812800" y="62895"/>
                  <a:pt x="783771" y="72571"/>
                </a:cubicBezTo>
                <a:lnTo>
                  <a:pt x="783771" y="72571"/>
                </a:lnTo>
                <a:lnTo>
                  <a:pt x="667657" y="101600"/>
                </a:lnTo>
                <a:cubicBezTo>
                  <a:pt x="460198" y="90075"/>
                  <a:pt x="364943" y="74824"/>
                  <a:pt x="159657" y="101600"/>
                </a:cubicBezTo>
                <a:cubicBezTo>
                  <a:pt x="129315" y="105558"/>
                  <a:pt x="72571" y="130628"/>
                  <a:pt x="72571" y="130628"/>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3" name="Freeform 2"/>
          <p:cNvSpPr/>
          <p:nvPr/>
        </p:nvSpPr>
        <p:spPr bwMode="auto">
          <a:xfrm>
            <a:off x="7155543" y="609600"/>
            <a:ext cx="1407886" cy="1698171"/>
          </a:xfrm>
          <a:custGeom>
            <a:avLst/>
            <a:gdLst>
              <a:gd name="connsiteX0" fmla="*/ 972457 w 1407886"/>
              <a:gd name="connsiteY0" fmla="*/ 0 h 1698171"/>
              <a:gd name="connsiteX1" fmla="*/ 827314 w 1407886"/>
              <a:gd name="connsiteY1" fmla="*/ 14514 h 1698171"/>
              <a:gd name="connsiteX2" fmla="*/ 783771 w 1407886"/>
              <a:gd name="connsiteY2" fmla="*/ 43543 h 1698171"/>
              <a:gd name="connsiteX3" fmla="*/ 740228 w 1407886"/>
              <a:gd name="connsiteY3" fmla="*/ 58057 h 1698171"/>
              <a:gd name="connsiteX4" fmla="*/ 653143 w 1407886"/>
              <a:gd name="connsiteY4" fmla="*/ 130629 h 1698171"/>
              <a:gd name="connsiteX5" fmla="*/ 609600 w 1407886"/>
              <a:gd name="connsiteY5" fmla="*/ 174171 h 1698171"/>
              <a:gd name="connsiteX6" fmla="*/ 522514 w 1407886"/>
              <a:gd name="connsiteY6" fmla="*/ 217714 h 1698171"/>
              <a:gd name="connsiteX7" fmla="*/ 449943 w 1407886"/>
              <a:gd name="connsiteY7" fmla="*/ 290286 h 1698171"/>
              <a:gd name="connsiteX8" fmla="*/ 406400 w 1407886"/>
              <a:gd name="connsiteY8" fmla="*/ 319314 h 1698171"/>
              <a:gd name="connsiteX9" fmla="*/ 362857 w 1407886"/>
              <a:gd name="connsiteY9" fmla="*/ 362857 h 1698171"/>
              <a:gd name="connsiteX10" fmla="*/ 275771 w 1407886"/>
              <a:gd name="connsiteY10" fmla="*/ 391886 h 1698171"/>
              <a:gd name="connsiteX11" fmla="*/ 232228 w 1407886"/>
              <a:gd name="connsiteY11" fmla="*/ 420914 h 1698171"/>
              <a:gd name="connsiteX12" fmla="*/ 203200 w 1407886"/>
              <a:gd name="connsiteY12" fmla="*/ 464457 h 1698171"/>
              <a:gd name="connsiteX13" fmla="*/ 116114 w 1407886"/>
              <a:gd name="connsiteY13" fmla="*/ 522514 h 1698171"/>
              <a:gd name="connsiteX14" fmla="*/ 87086 w 1407886"/>
              <a:gd name="connsiteY14" fmla="*/ 566057 h 1698171"/>
              <a:gd name="connsiteX15" fmla="*/ 0 w 1407886"/>
              <a:gd name="connsiteY15" fmla="*/ 653143 h 1698171"/>
              <a:gd name="connsiteX16" fmla="*/ 14514 w 1407886"/>
              <a:gd name="connsiteY16" fmla="*/ 769257 h 1698171"/>
              <a:gd name="connsiteX17" fmla="*/ 43543 w 1407886"/>
              <a:gd name="connsiteY17" fmla="*/ 856343 h 1698171"/>
              <a:gd name="connsiteX18" fmla="*/ 87086 w 1407886"/>
              <a:gd name="connsiteY18" fmla="*/ 957943 h 1698171"/>
              <a:gd name="connsiteX19" fmla="*/ 145143 w 1407886"/>
              <a:gd name="connsiteY19" fmla="*/ 1045029 h 1698171"/>
              <a:gd name="connsiteX20" fmla="*/ 174171 w 1407886"/>
              <a:gd name="connsiteY20" fmla="*/ 1088571 h 1698171"/>
              <a:gd name="connsiteX21" fmla="*/ 232228 w 1407886"/>
              <a:gd name="connsiteY21" fmla="*/ 1219200 h 1698171"/>
              <a:gd name="connsiteX22" fmla="*/ 275771 w 1407886"/>
              <a:gd name="connsiteY22" fmla="*/ 1262743 h 1698171"/>
              <a:gd name="connsiteX23" fmla="*/ 333828 w 1407886"/>
              <a:gd name="connsiteY23" fmla="*/ 1364343 h 1698171"/>
              <a:gd name="connsiteX24" fmla="*/ 391886 w 1407886"/>
              <a:gd name="connsiteY24" fmla="*/ 1451429 h 1698171"/>
              <a:gd name="connsiteX25" fmla="*/ 435428 w 1407886"/>
              <a:gd name="connsiteY25" fmla="*/ 1480457 h 1698171"/>
              <a:gd name="connsiteX26" fmla="*/ 508000 w 1407886"/>
              <a:gd name="connsiteY26" fmla="*/ 1553029 h 1698171"/>
              <a:gd name="connsiteX27" fmla="*/ 638628 w 1407886"/>
              <a:gd name="connsiteY27" fmla="*/ 1654629 h 1698171"/>
              <a:gd name="connsiteX28" fmla="*/ 725714 w 1407886"/>
              <a:gd name="connsiteY28" fmla="*/ 1698171 h 1698171"/>
              <a:gd name="connsiteX29" fmla="*/ 856343 w 1407886"/>
              <a:gd name="connsiteY29" fmla="*/ 1683657 h 1698171"/>
              <a:gd name="connsiteX30" fmla="*/ 943428 w 1407886"/>
              <a:gd name="connsiteY30" fmla="*/ 1654629 h 1698171"/>
              <a:gd name="connsiteX31" fmla="*/ 1132114 w 1407886"/>
              <a:gd name="connsiteY31" fmla="*/ 1611086 h 1698171"/>
              <a:gd name="connsiteX32" fmla="*/ 1190171 w 1407886"/>
              <a:gd name="connsiteY32" fmla="*/ 1524000 h 1698171"/>
              <a:gd name="connsiteX33" fmla="*/ 1248228 w 1407886"/>
              <a:gd name="connsiteY33" fmla="*/ 1436914 h 1698171"/>
              <a:gd name="connsiteX34" fmla="*/ 1262743 w 1407886"/>
              <a:gd name="connsiteY34" fmla="*/ 1393371 h 1698171"/>
              <a:gd name="connsiteX35" fmla="*/ 1306286 w 1407886"/>
              <a:gd name="connsiteY35" fmla="*/ 1364343 h 1698171"/>
              <a:gd name="connsiteX36" fmla="*/ 1349828 w 1407886"/>
              <a:gd name="connsiteY36" fmla="*/ 1277257 h 1698171"/>
              <a:gd name="connsiteX37" fmla="*/ 1378857 w 1407886"/>
              <a:gd name="connsiteY37" fmla="*/ 1233714 h 1698171"/>
              <a:gd name="connsiteX38" fmla="*/ 1364343 w 1407886"/>
              <a:gd name="connsiteY38" fmla="*/ 841829 h 1698171"/>
              <a:gd name="connsiteX39" fmla="*/ 1393371 w 1407886"/>
              <a:gd name="connsiteY39" fmla="*/ 188686 h 1698171"/>
              <a:gd name="connsiteX40" fmla="*/ 1407886 w 1407886"/>
              <a:gd name="connsiteY40" fmla="*/ 145143 h 1698171"/>
              <a:gd name="connsiteX41" fmla="*/ 1364343 w 1407886"/>
              <a:gd name="connsiteY41" fmla="*/ 101600 h 1698171"/>
              <a:gd name="connsiteX42" fmla="*/ 1233714 w 1407886"/>
              <a:gd name="connsiteY42" fmla="*/ 29029 h 1698171"/>
              <a:gd name="connsiteX43" fmla="*/ 1175657 w 1407886"/>
              <a:gd name="connsiteY43" fmla="*/ 14514 h 1698171"/>
              <a:gd name="connsiteX44" fmla="*/ 885371 w 1407886"/>
              <a:gd name="connsiteY44" fmla="*/ 29029 h 1698171"/>
              <a:gd name="connsiteX45" fmla="*/ 798286 w 1407886"/>
              <a:gd name="connsiteY45" fmla="*/ 58057 h 1698171"/>
              <a:gd name="connsiteX46" fmla="*/ 653143 w 1407886"/>
              <a:gd name="connsiteY46" fmla="*/ 101600 h 1698171"/>
              <a:gd name="connsiteX47" fmla="*/ 595086 w 1407886"/>
              <a:gd name="connsiteY47" fmla="*/ 130629 h 1698171"/>
              <a:gd name="connsiteX48" fmla="*/ 508000 w 1407886"/>
              <a:gd name="connsiteY48" fmla="*/ 159657 h 1698171"/>
              <a:gd name="connsiteX49" fmla="*/ 391886 w 1407886"/>
              <a:gd name="connsiteY49" fmla="*/ 203200 h 1698171"/>
              <a:gd name="connsiteX50" fmla="*/ 348343 w 1407886"/>
              <a:gd name="connsiteY50" fmla="*/ 232229 h 1698171"/>
              <a:gd name="connsiteX51" fmla="*/ 232228 w 1407886"/>
              <a:gd name="connsiteY51" fmla="*/ 261257 h 1698171"/>
              <a:gd name="connsiteX52" fmla="*/ 145143 w 1407886"/>
              <a:gd name="connsiteY52" fmla="*/ 290286 h 1698171"/>
              <a:gd name="connsiteX53" fmla="*/ 101600 w 1407886"/>
              <a:gd name="connsiteY53" fmla="*/ 304800 h 1698171"/>
              <a:gd name="connsiteX54" fmla="*/ 58057 w 1407886"/>
              <a:gd name="connsiteY54" fmla="*/ 333829 h 1698171"/>
              <a:gd name="connsiteX55" fmla="*/ 14514 w 1407886"/>
              <a:gd name="connsiteY55" fmla="*/ 348343 h 1698171"/>
              <a:gd name="connsiteX56" fmla="*/ 14514 w 1407886"/>
              <a:gd name="connsiteY56" fmla="*/ 362857 h 169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07886" h="1698171">
                <a:moveTo>
                  <a:pt x="972457" y="0"/>
                </a:moveTo>
                <a:cubicBezTo>
                  <a:pt x="924076" y="4838"/>
                  <a:pt x="874691" y="3581"/>
                  <a:pt x="827314" y="14514"/>
                </a:cubicBezTo>
                <a:cubicBezTo>
                  <a:pt x="810317" y="18436"/>
                  <a:pt x="799373" y="35742"/>
                  <a:pt x="783771" y="43543"/>
                </a:cubicBezTo>
                <a:cubicBezTo>
                  <a:pt x="770087" y="50385"/>
                  <a:pt x="754742" y="53219"/>
                  <a:pt x="740228" y="58057"/>
                </a:cubicBezTo>
                <a:cubicBezTo>
                  <a:pt x="613039" y="185249"/>
                  <a:pt x="774370" y="29608"/>
                  <a:pt x="653143" y="130629"/>
                </a:cubicBezTo>
                <a:cubicBezTo>
                  <a:pt x="637374" y="143769"/>
                  <a:pt x="625369" y="161031"/>
                  <a:pt x="609600" y="174171"/>
                </a:cubicBezTo>
                <a:cubicBezTo>
                  <a:pt x="572083" y="205435"/>
                  <a:pt x="566156" y="203167"/>
                  <a:pt x="522514" y="217714"/>
                </a:cubicBezTo>
                <a:cubicBezTo>
                  <a:pt x="406395" y="295128"/>
                  <a:pt x="546709" y="193520"/>
                  <a:pt x="449943" y="290286"/>
                </a:cubicBezTo>
                <a:cubicBezTo>
                  <a:pt x="437608" y="302621"/>
                  <a:pt x="419801" y="308147"/>
                  <a:pt x="406400" y="319314"/>
                </a:cubicBezTo>
                <a:cubicBezTo>
                  <a:pt x="390631" y="332455"/>
                  <a:pt x="380800" y="352888"/>
                  <a:pt x="362857" y="362857"/>
                </a:cubicBezTo>
                <a:cubicBezTo>
                  <a:pt x="336109" y="377717"/>
                  <a:pt x="301231" y="374913"/>
                  <a:pt x="275771" y="391886"/>
                </a:cubicBezTo>
                <a:lnTo>
                  <a:pt x="232228" y="420914"/>
                </a:lnTo>
                <a:cubicBezTo>
                  <a:pt x="222552" y="435428"/>
                  <a:pt x="216328" y="452970"/>
                  <a:pt x="203200" y="464457"/>
                </a:cubicBezTo>
                <a:cubicBezTo>
                  <a:pt x="176944" y="487431"/>
                  <a:pt x="116114" y="522514"/>
                  <a:pt x="116114" y="522514"/>
                </a:cubicBezTo>
                <a:cubicBezTo>
                  <a:pt x="106438" y="537028"/>
                  <a:pt x="98675" y="553019"/>
                  <a:pt x="87086" y="566057"/>
                </a:cubicBezTo>
                <a:cubicBezTo>
                  <a:pt x="59812" y="596740"/>
                  <a:pt x="0" y="653143"/>
                  <a:pt x="0" y="653143"/>
                </a:cubicBezTo>
                <a:cubicBezTo>
                  <a:pt x="4838" y="691848"/>
                  <a:pt x="6341" y="731117"/>
                  <a:pt x="14514" y="769257"/>
                </a:cubicBezTo>
                <a:cubicBezTo>
                  <a:pt x="20925" y="799177"/>
                  <a:pt x="33867" y="827314"/>
                  <a:pt x="43543" y="856343"/>
                </a:cubicBezTo>
                <a:cubicBezTo>
                  <a:pt x="58559" y="901392"/>
                  <a:pt x="60180" y="913100"/>
                  <a:pt x="87086" y="957943"/>
                </a:cubicBezTo>
                <a:cubicBezTo>
                  <a:pt x="105036" y="987859"/>
                  <a:pt x="125791" y="1016000"/>
                  <a:pt x="145143" y="1045029"/>
                </a:cubicBezTo>
                <a:cubicBezTo>
                  <a:pt x="154819" y="1059543"/>
                  <a:pt x="168655" y="1072023"/>
                  <a:pt x="174171" y="1088571"/>
                </a:cubicBezTo>
                <a:cubicBezTo>
                  <a:pt x="195266" y="1151856"/>
                  <a:pt x="193895" y="1173200"/>
                  <a:pt x="232228" y="1219200"/>
                </a:cubicBezTo>
                <a:cubicBezTo>
                  <a:pt x="245369" y="1234969"/>
                  <a:pt x="262630" y="1246974"/>
                  <a:pt x="275771" y="1262743"/>
                </a:cubicBezTo>
                <a:cubicBezTo>
                  <a:pt x="311638" y="1305783"/>
                  <a:pt x="303404" y="1313637"/>
                  <a:pt x="333828" y="1364343"/>
                </a:cubicBezTo>
                <a:cubicBezTo>
                  <a:pt x="351778" y="1394259"/>
                  <a:pt x="362857" y="1432076"/>
                  <a:pt x="391886" y="1451429"/>
                </a:cubicBezTo>
                <a:lnTo>
                  <a:pt x="435428" y="1480457"/>
                </a:lnTo>
                <a:cubicBezTo>
                  <a:pt x="488647" y="1560284"/>
                  <a:pt x="435429" y="1492554"/>
                  <a:pt x="508000" y="1553029"/>
                </a:cubicBezTo>
                <a:cubicBezTo>
                  <a:pt x="558089" y="1594770"/>
                  <a:pt x="565268" y="1630176"/>
                  <a:pt x="638628" y="1654629"/>
                </a:cubicBezTo>
                <a:cubicBezTo>
                  <a:pt x="698720" y="1674659"/>
                  <a:pt x="669441" y="1660657"/>
                  <a:pt x="725714" y="1698171"/>
                </a:cubicBezTo>
                <a:cubicBezTo>
                  <a:pt x="769257" y="1693333"/>
                  <a:pt x="813383" y="1692249"/>
                  <a:pt x="856343" y="1683657"/>
                </a:cubicBezTo>
                <a:cubicBezTo>
                  <a:pt x="886347" y="1677656"/>
                  <a:pt x="913743" y="1662050"/>
                  <a:pt x="943428" y="1654629"/>
                </a:cubicBezTo>
                <a:cubicBezTo>
                  <a:pt x="1083476" y="1619617"/>
                  <a:pt x="1020422" y="1633424"/>
                  <a:pt x="1132114" y="1611086"/>
                </a:cubicBezTo>
                <a:cubicBezTo>
                  <a:pt x="1159872" y="1527811"/>
                  <a:pt x="1126750" y="1605542"/>
                  <a:pt x="1190171" y="1524000"/>
                </a:cubicBezTo>
                <a:cubicBezTo>
                  <a:pt x="1211590" y="1496461"/>
                  <a:pt x="1237195" y="1470012"/>
                  <a:pt x="1248228" y="1436914"/>
                </a:cubicBezTo>
                <a:cubicBezTo>
                  <a:pt x="1253066" y="1422400"/>
                  <a:pt x="1253185" y="1405318"/>
                  <a:pt x="1262743" y="1393371"/>
                </a:cubicBezTo>
                <a:cubicBezTo>
                  <a:pt x="1273640" y="1379750"/>
                  <a:pt x="1291772" y="1374019"/>
                  <a:pt x="1306286" y="1364343"/>
                </a:cubicBezTo>
                <a:cubicBezTo>
                  <a:pt x="1389482" y="1239546"/>
                  <a:pt x="1289732" y="1397449"/>
                  <a:pt x="1349828" y="1277257"/>
                </a:cubicBezTo>
                <a:cubicBezTo>
                  <a:pt x="1357629" y="1261655"/>
                  <a:pt x="1369181" y="1248228"/>
                  <a:pt x="1378857" y="1233714"/>
                </a:cubicBezTo>
                <a:cubicBezTo>
                  <a:pt x="1374019" y="1103086"/>
                  <a:pt x="1364343" y="972547"/>
                  <a:pt x="1364343" y="841829"/>
                </a:cubicBezTo>
                <a:cubicBezTo>
                  <a:pt x="1364343" y="708980"/>
                  <a:pt x="1342821" y="390884"/>
                  <a:pt x="1393371" y="188686"/>
                </a:cubicBezTo>
                <a:cubicBezTo>
                  <a:pt x="1397082" y="173843"/>
                  <a:pt x="1403048" y="159657"/>
                  <a:pt x="1407886" y="145143"/>
                </a:cubicBezTo>
                <a:cubicBezTo>
                  <a:pt x="1393372" y="130629"/>
                  <a:pt x="1380546" y="114202"/>
                  <a:pt x="1364343" y="101600"/>
                </a:cubicBezTo>
                <a:cubicBezTo>
                  <a:pt x="1303976" y="54648"/>
                  <a:pt x="1293055" y="45984"/>
                  <a:pt x="1233714" y="29029"/>
                </a:cubicBezTo>
                <a:cubicBezTo>
                  <a:pt x="1214534" y="23549"/>
                  <a:pt x="1195009" y="19352"/>
                  <a:pt x="1175657" y="14514"/>
                </a:cubicBezTo>
                <a:cubicBezTo>
                  <a:pt x="1078895" y="19352"/>
                  <a:pt x="981615" y="17924"/>
                  <a:pt x="885371" y="29029"/>
                </a:cubicBezTo>
                <a:cubicBezTo>
                  <a:pt x="854974" y="32536"/>
                  <a:pt x="827971" y="50636"/>
                  <a:pt x="798286" y="58057"/>
                </a:cubicBezTo>
                <a:cubicBezTo>
                  <a:pt x="756614" y="68475"/>
                  <a:pt x="688484" y="83929"/>
                  <a:pt x="653143" y="101600"/>
                </a:cubicBezTo>
                <a:cubicBezTo>
                  <a:pt x="633791" y="111276"/>
                  <a:pt x="615175" y="122593"/>
                  <a:pt x="595086" y="130629"/>
                </a:cubicBezTo>
                <a:cubicBezTo>
                  <a:pt x="566676" y="141993"/>
                  <a:pt x="535368" y="145973"/>
                  <a:pt x="508000" y="159657"/>
                </a:cubicBezTo>
                <a:cubicBezTo>
                  <a:pt x="432101" y="197607"/>
                  <a:pt x="470934" y="183438"/>
                  <a:pt x="391886" y="203200"/>
                </a:cubicBezTo>
                <a:cubicBezTo>
                  <a:pt x="377372" y="212876"/>
                  <a:pt x="363945" y="224428"/>
                  <a:pt x="348343" y="232229"/>
                </a:cubicBezTo>
                <a:cubicBezTo>
                  <a:pt x="313112" y="249845"/>
                  <a:pt x="268662" y="251320"/>
                  <a:pt x="232228" y="261257"/>
                </a:cubicBezTo>
                <a:cubicBezTo>
                  <a:pt x="202708" y="269308"/>
                  <a:pt x="174171" y="280610"/>
                  <a:pt x="145143" y="290286"/>
                </a:cubicBezTo>
                <a:lnTo>
                  <a:pt x="101600" y="304800"/>
                </a:lnTo>
                <a:cubicBezTo>
                  <a:pt x="87086" y="314476"/>
                  <a:pt x="73659" y="326028"/>
                  <a:pt x="58057" y="333829"/>
                </a:cubicBezTo>
                <a:cubicBezTo>
                  <a:pt x="44373" y="340671"/>
                  <a:pt x="27244" y="339857"/>
                  <a:pt x="14514" y="348343"/>
                </a:cubicBezTo>
                <a:cubicBezTo>
                  <a:pt x="10489" y="351027"/>
                  <a:pt x="14514" y="358019"/>
                  <a:pt x="14514" y="362857"/>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4" name="Freeform 3"/>
          <p:cNvSpPr/>
          <p:nvPr/>
        </p:nvSpPr>
        <p:spPr bwMode="auto">
          <a:xfrm>
            <a:off x="7256727" y="2206171"/>
            <a:ext cx="1480873" cy="914400"/>
          </a:xfrm>
          <a:custGeom>
            <a:avLst/>
            <a:gdLst>
              <a:gd name="connsiteX0" fmla="*/ 421330 w 1480873"/>
              <a:gd name="connsiteY0" fmla="*/ 87086 h 914400"/>
              <a:gd name="connsiteX1" fmla="*/ 116530 w 1480873"/>
              <a:gd name="connsiteY1" fmla="*/ 87086 h 914400"/>
              <a:gd name="connsiteX2" fmla="*/ 29444 w 1480873"/>
              <a:gd name="connsiteY2" fmla="*/ 116115 h 914400"/>
              <a:gd name="connsiteX3" fmla="*/ 416 w 1480873"/>
              <a:gd name="connsiteY3" fmla="*/ 203200 h 914400"/>
              <a:gd name="connsiteX4" fmla="*/ 29444 w 1480873"/>
              <a:gd name="connsiteY4" fmla="*/ 377372 h 914400"/>
              <a:gd name="connsiteX5" fmla="*/ 43959 w 1480873"/>
              <a:gd name="connsiteY5" fmla="*/ 420915 h 914400"/>
              <a:gd name="connsiteX6" fmla="*/ 160073 w 1480873"/>
              <a:gd name="connsiteY6" fmla="*/ 551543 h 914400"/>
              <a:gd name="connsiteX7" fmla="*/ 247159 w 1480873"/>
              <a:gd name="connsiteY7" fmla="*/ 624115 h 914400"/>
              <a:gd name="connsiteX8" fmla="*/ 276187 w 1480873"/>
              <a:gd name="connsiteY8" fmla="*/ 667658 h 914400"/>
              <a:gd name="connsiteX9" fmla="*/ 479387 w 1480873"/>
              <a:gd name="connsiteY9" fmla="*/ 783772 h 914400"/>
              <a:gd name="connsiteX10" fmla="*/ 537444 w 1480873"/>
              <a:gd name="connsiteY10" fmla="*/ 798286 h 914400"/>
              <a:gd name="connsiteX11" fmla="*/ 580987 w 1480873"/>
              <a:gd name="connsiteY11" fmla="*/ 812800 h 914400"/>
              <a:gd name="connsiteX12" fmla="*/ 697102 w 1480873"/>
              <a:gd name="connsiteY12" fmla="*/ 841829 h 914400"/>
              <a:gd name="connsiteX13" fmla="*/ 900302 w 1480873"/>
              <a:gd name="connsiteY13" fmla="*/ 899886 h 914400"/>
              <a:gd name="connsiteX14" fmla="*/ 958359 w 1480873"/>
              <a:gd name="connsiteY14" fmla="*/ 914400 h 914400"/>
              <a:gd name="connsiteX15" fmla="*/ 1147044 w 1480873"/>
              <a:gd name="connsiteY15" fmla="*/ 899886 h 914400"/>
              <a:gd name="connsiteX16" fmla="*/ 1190587 w 1480873"/>
              <a:gd name="connsiteY16" fmla="*/ 885372 h 914400"/>
              <a:gd name="connsiteX17" fmla="*/ 1277673 w 1480873"/>
              <a:gd name="connsiteY17" fmla="*/ 812800 h 914400"/>
              <a:gd name="connsiteX18" fmla="*/ 1306702 w 1480873"/>
              <a:gd name="connsiteY18" fmla="*/ 769258 h 914400"/>
              <a:gd name="connsiteX19" fmla="*/ 1350244 w 1480873"/>
              <a:gd name="connsiteY19" fmla="*/ 740229 h 914400"/>
              <a:gd name="connsiteX20" fmla="*/ 1364759 w 1480873"/>
              <a:gd name="connsiteY20" fmla="*/ 696686 h 914400"/>
              <a:gd name="connsiteX21" fmla="*/ 1422816 w 1480873"/>
              <a:gd name="connsiteY21" fmla="*/ 609600 h 914400"/>
              <a:gd name="connsiteX22" fmla="*/ 1437330 w 1480873"/>
              <a:gd name="connsiteY22" fmla="*/ 566058 h 914400"/>
              <a:gd name="connsiteX23" fmla="*/ 1466359 w 1480873"/>
              <a:gd name="connsiteY23" fmla="*/ 522515 h 914400"/>
              <a:gd name="connsiteX24" fmla="*/ 1480873 w 1480873"/>
              <a:gd name="connsiteY24" fmla="*/ 464458 h 914400"/>
              <a:gd name="connsiteX25" fmla="*/ 1451844 w 1480873"/>
              <a:gd name="connsiteY25" fmla="*/ 319315 h 914400"/>
              <a:gd name="connsiteX26" fmla="*/ 1335730 w 1480873"/>
              <a:gd name="connsiteY26" fmla="*/ 188686 h 914400"/>
              <a:gd name="connsiteX27" fmla="*/ 1292187 w 1480873"/>
              <a:gd name="connsiteY27" fmla="*/ 159658 h 914400"/>
              <a:gd name="connsiteX28" fmla="*/ 1248644 w 1480873"/>
              <a:gd name="connsiteY28" fmla="*/ 116115 h 914400"/>
              <a:gd name="connsiteX29" fmla="*/ 1219616 w 1480873"/>
              <a:gd name="connsiteY29" fmla="*/ 72572 h 914400"/>
              <a:gd name="connsiteX30" fmla="*/ 1088987 w 1480873"/>
              <a:gd name="connsiteY30" fmla="*/ 0 h 914400"/>
              <a:gd name="connsiteX31" fmla="*/ 929330 w 1480873"/>
              <a:gd name="connsiteY31" fmla="*/ 14515 h 914400"/>
              <a:gd name="connsiteX32" fmla="*/ 522930 w 1480873"/>
              <a:gd name="connsiteY32" fmla="*/ 29029 h 914400"/>
              <a:gd name="connsiteX33" fmla="*/ 464873 w 1480873"/>
              <a:gd name="connsiteY33" fmla="*/ 43543 h 914400"/>
              <a:gd name="connsiteX34" fmla="*/ 319730 w 1480873"/>
              <a:gd name="connsiteY34" fmla="*/ 58058 h 914400"/>
              <a:gd name="connsiteX35" fmla="*/ 261673 w 1480873"/>
              <a:gd name="connsiteY35" fmla="*/ 72572 h 914400"/>
              <a:gd name="connsiteX36" fmla="*/ 160073 w 1480873"/>
              <a:gd name="connsiteY36" fmla="*/ 101600 h 914400"/>
              <a:gd name="connsiteX37" fmla="*/ 29444 w 1480873"/>
              <a:gd name="connsiteY37" fmla="*/ 8708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80873" h="914400">
                <a:moveTo>
                  <a:pt x="421330" y="87086"/>
                </a:moveTo>
                <a:cubicBezTo>
                  <a:pt x="290645" y="60949"/>
                  <a:pt x="316976" y="59752"/>
                  <a:pt x="116530" y="87086"/>
                </a:cubicBezTo>
                <a:cubicBezTo>
                  <a:pt x="86212" y="91220"/>
                  <a:pt x="29444" y="116115"/>
                  <a:pt x="29444" y="116115"/>
                </a:cubicBezTo>
                <a:cubicBezTo>
                  <a:pt x="19768" y="145143"/>
                  <a:pt x="-3379" y="172838"/>
                  <a:pt x="416" y="203200"/>
                </a:cubicBezTo>
                <a:cubicBezTo>
                  <a:pt x="12194" y="297430"/>
                  <a:pt x="8134" y="302788"/>
                  <a:pt x="29444" y="377372"/>
                </a:cubicBezTo>
                <a:cubicBezTo>
                  <a:pt x="33647" y="392083"/>
                  <a:pt x="37117" y="407231"/>
                  <a:pt x="43959" y="420915"/>
                </a:cubicBezTo>
                <a:cubicBezTo>
                  <a:pt x="69861" y="472719"/>
                  <a:pt x="121600" y="513070"/>
                  <a:pt x="160073" y="551543"/>
                </a:cubicBezTo>
                <a:cubicBezTo>
                  <a:pt x="215952" y="607422"/>
                  <a:pt x="186536" y="583699"/>
                  <a:pt x="247159" y="624115"/>
                </a:cubicBezTo>
                <a:cubicBezTo>
                  <a:pt x="256835" y="638629"/>
                  <a:pt x="263059" y="656171"/>
                  <a:pt x="276187" y="667658"/>
                </a:cubicBezTo>
                <a:cubicBezTo>
                  <a:pt x="310738" y="697890"/>
                  <a:pt x="441889" y="774398"/>
                  <a:pt x="479387" y="783772"/>
                </a:cubicBezTo>
                <a:cubicBezTo>
                  <a:pt x="498739" y="788610"/>
                  <a:pt x="518264" y="792806"/>
                  <a:pt x="537444" y="798286"/>
                </a:cubicBezTo>
                <a:cubicBezTo>
                  <a:pt x="552155" y="802489"/>
                  <a:pt x="566227" y="808774"/>
                  <a:pt x="580987" y="812800"/>
                </a:cubicBezTo>
                <a:cubicBezTo>
                  <a:pt x="619477" y="823297"/>
                  <a:pt x="659253" y="829212"/>
                  <a:pt x="697102" y="841829"/>
                </a:cubicBezTo>
                <a:cubicBezTo>
                  <a:pt x="822037" y="883475"/>
                  <a:pt x="754501" y="863437"/>
                  <a:pt x="900302" y="899886"/>
                </a:cubicBezTo>
                <a:lnTo>
                  <a:pt x="958359" y="914400"/>
                </a:lnTo>
                <a:cubicBezTo>
                  <a:pt x="1021254" y="909562"/>
                  <a:pt x="1084450" y="907710"/>
                  <a:pt x="1147044" y="899886"/>
                </a:cubicBezTo>
                <a:cubicBezTo>
                  <a:pt x="1162225" y="897988"/>
                  <a:pt x="1176903" y="892214"/>
                  <a:pt x="1190587" y="885372"/>
                </a:cubicBezTo>
                <a:cubicBezTo>
                  <a:pt x="1223207" y="869062"/>
                  <a:pt x="1254745" y="840314"/>
                  <a:pt x="1277673" y="812800"/>
                </a:cubicBezTo>
                <a:cubicBezTo>
                  <a:pt x="1288840" y="799399"/>
                  <a:pt x="1294367" y="781593"/>
                  <a:pt x="1306702" y="769258"/>
                </a:cubicBezTo>
                <a:cubicBezTo>
                  <a:pt x="1319037" y="756923"/>
                  <a:pt x="1335730" y="749905"/>
                  <a:pt x="1350244" y="740229"/>
                </a:cubicBezTo>
                <a:cubicBezTo>
                  <a:pt x="1355082" y="725715"/>
                  <a:pt x="1357329" y="710060"/>
                  <a:pt x="1364759" y="696686"/>
                </a:cubicBezTo>
                <a:cubicBezTo>
                  <a:pt x="1381702" y="666188"/>
                  <a:pt x="1422816" y="609600"/>
                  <a:pt x="1422816" y="609600"/>
                </a:cubicBezTo>
                <a:cubicBezTo>
                  <a:pt x="1427654" y="595086"/>
                  <a:pt x="1430488" y="579742"/>
                  <a:pt x="1437330" y="566058"/>
                </a:cubicBezTo>
                <a:cubicBezTo>
                  <a:pt x="1445131" y="550456"/>
                  <a:pt x="1459487" y="538549"/>
                  <a:pt x="1466359" y="522515"/>
                </a:cubicBezTo>
                <a:cubicBezTo>
                  <a:pt x="1474217" y="504180"/>
                  <a:pt x="1476035" y="483810"/>
                  <a:pt x="1480873" y="464458"/>
                </a:cubicBezTo>
                <a:cubicBezTo>
                  <a:pt x="1475523" y="427007"/>
                  <a:pt x="1472112" y="359851"/>
                  <a:pt x="1451844" y="319315"/>
                </a:cubicBezTo>
                <a:cubicBezTo>
                  <a:pt x="1430029" y="275686"/>
                  <a:pt x="1364584" y="207921"/>
                  <a:pt x="1335730" y="188686"/>
                </a:cubicBezTo>
                <a:cubicBezTo>
                  <a:pt x="1321216" y="179010"/>
                  <a:pt x="1305588" y="170825"/>
                  <a:pt x="1292187" y="159658"/>
                </a:cubicBezTo>
                <a:cubicBezTo>
                  <a:pt x="1276418" y="146517"/>
                  <a:pt x="1261785" y="131884"/>
                  <a:pt x="1248644" y="116115"/>
                </a:cubicBezTo>
                <a:cubicBezTo>
                  <a:pt x="1237477" y="102714"/>
                  <a:pt x="1232744" y="84059"/>
                  <a:pt x="1219616" y="72572"/>
                </a:cubicBezTo>
                <a:cubicBezTo>
                  <a:pt x="1158193" y="18827"/>
                  <a:pt x="1148791" y="19936"/>
                  <a:pt x="1088987" y="0"/>
                </a:cubicBezTo>
                <a:cubicBezTo>
                  <a:pt x="1035768" y="4838"/>
                  <a:pt x="982698" y="11778"/>
                  <a:pt x="929330" y="14515"/>
                </a:cubicBezTo>
                <a:cubicBezTo>
                  <a:pt x="793955" y="21457"/>
                  <a:pt x="658219" y="20574"/>
                  <a:pt x="522930" y="29029"/>
                </a:cubicBezTo>
                <a:cubicBezTo>
                  <a:pt x="503021" y="30273"/>
                  <a:pt x="484620" y="40722"/>
                  <a:pt x="464873" y="43543"/>
                </a:cubicBezTo>
                <a:cubicBezTo>
                  <a:pt x="416739" y="50419"/>
                  <a:pt x="368111" y="53220"/>
                  <a:pt x="319730" y="58058"/>
                </a:cubicBezTo>
                <a:cubicBezTo>
                  <a:pt x="300378" y="62896"/>
                  <a:pt x="280853" y="67092"/>
                  <a:pt x="261673" y="72572"/>
                </a:cubicBezTo>
                <a:cubicBezTo>
                  <a:pt x="115916" y="114216"/>
                  <a:pt x="341568" y="56227"/>
                  <a:pt x="160073" y="101600"/>
                </a:cubicBezTo>
                <a:lnTo>
                  <a:pt x="29444" y="87086"/>
                </a:ln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5" name="Rectangle 4"/>
          <p:cNvSpPr/>
          <p:nvPr/>
        </p:nvSpPr>
        <p:spPr>
          <a:xfrm>
            <a:off x="3003911" y="5051646"/>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4724400" y="4191000"/>
            <a:ext cx="582211"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5284840" y="4393724"/>
            <a:ext cx="575799"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5860639" y="4335666"/>
            <a:ext cx="556563"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ight Arrow 8"/>
          <p:cNvSpPr/>
          <p:nvPr/>
        </p:nvSpPr>
        <p:spPr bwMode="auto">
          <a:xfrm>
            <a:off x="2133600" y="756556"/>
            <a:ext cx="1295400" cy="25762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42800931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9459" name="Rectangle 3"/>
          <p:cNvSpPr>
            <a:spLocks noGrp="1" noChangeArrowheads="1"/>
          </p:cNvSpPr>
          <p:nvPr>
            <p:ph type="body" idx="1"/>
          </p:nvPr>
        </p:nvSpPr>
        <p:spPr>
          <a:xfrm>
            <a:off x="152399" y="152400"/>
            <a:ext cx="3962401" cy="3857624"/>
          </a:xfrm>
        </p:spPr>
        <p:txBody>
          <a:bodyPr/>
          <a:lstStyle/>
          <a:p>
            <a:pPr eaLnBrk="1" hangingPunct="1">
              <a:defRPr/>
            </a:pPr>
            <a:r>
              <a:rPr lang="en-US" dirty="0" smtClean="0"/>
              <a:t>Which one is A, B, and C?</a:t>
            </a:r>
          </a:p>
          <a:p>
            <a:pPr eaLnBrk="1" hangingPunct="1">
              <a:defRPr/>
            </a:pPr>
            <a:r>
              <a:rPr lang="en-US" sz="2800" dirty="0" smtClean="0">
                <a:solidFill>
                  <a:srgbClr val="FF99FF"/>
                </a:solidFill>
              </a:rPr>
              <a:t>A.) mRNA, DNA, Sugar Complex</a:t>
            </a:r>
          </a:p>
          <a:p>
            <a:pPr eaLnBrk="1" hangingPunct="1">
              <a:defRPr/>
            </a:pPr>
            <a:r>
              <a:rPr lang="en-US" sz="2800" dirty="0" smtClean="0">
                <a:solidFill>
                  <a:srgbClr val="FF9900"/>
                </a:solidFill>
              </a:rPr>
              <a:t>B.) Hydrogen Bond, mRNA, DNA wrap.</a:t>
            </a:r>
          </a:p>
          <a:p>
            <a:pPr eaLnBrk="1" hangingPunct="1">
              <a:defRPr/>
            </a:pPr>
            <a:r>
              <a:rPr lang="en-US" sz="2800" dirty="0" smtClean="0">
                <a:solidFill>
                  <a:srgbClr val="66FFCC"/>
                </a:solidFill>
              </a:rPr>
              <a:t>C.) Phosphate Group, 5 Carbon Sugar, Nitrogen Base</a:t>
            </a:r>
          </a:p>
          <a:p>
            <a:pPr eaLnBrk="1" hangingPunct="1">
              <a:defRPr/>
            </a:pPr>
            <a:r>
              <a:rPr lang="en-US" sz="2800" dirty="0" smtClean="0">
                <a:solidFill>
                  <a:srgbClr val="9933FF"/>
                </a:solidFill>
              </a:rPr>
              <a:t>D.) Enzymes, Helix, Ribosomal Unit.</a:t>
            </a:r>
          </a:p>
        </p:txBody>
      </p:sp>
      <p:pic>
        <p:nvPicPr>
          <p:cNvPr id="167939" name="Picture 5" descr="dna_molecu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28600"/>
            <a:ext cx="4419600" cy="6172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0185"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2" name="Freeform 1"/>
          <p:cNvSpPr/>
          <p:nvPr/>
        </p:nvSpPr>
        <p:spPr bwMode="auto">
          <a:xfrm>
            <a:off x="6545943" y="246743"/>
            <a:ext cx="1320800" cy="638628"/>
          </a:xfrm>
          <a:custGeom>
            <a:avLst/>
            <a:gdLst>
              <a:gd name="connsiteX0" fmla="*/ 290286 w 1320800"/>
              <a:gd name="connsiteY0" fmla="*/ 101600 h 638628"/>
              <a:gd name="connsiteX1" fmla="*/ 174171 w 1320800"/>
              <a:gd name="connsiteY1" fmla="*/ 130628 h 638628"/>
              <a:gd name="connsiteX2" fmla="*/ 87086 w 1320800"/>
              <a:gd name="connsiteY2" fmla="*/ 188686 h 638628"/>
              <a:gd name="connsiteX3" fmla="*/ 43543 w 1320800"/>
              <a:gd name="connsiteY3" fmla="*/ 217714 h 638628"/>
              <a:gd name="connsiteX4" fmla="*/ 0 w 1320800"/>
              <a:gd name="connsiteY4" fmla="*/ 246743 h 638628"/>
              <a:gd name="connsiteX5" fmla="*/ 14514 w 1320800"/>
              <a:gd name="connsiteY5" fmla="*/ 319314 h 638628"/>
              <a:gd name="connsiteX6" fmla="*/ 58057 w 1320800"/>
              <a:gd name="connsiteY6" fmla="*/ 348343 h 638628"/>
              <a:gd name="connsiteX7" fmla="*/ 145143 w 1320800"/>
              <a:gd name="connsiteY7" fmla="*/ 420914 h 638628"/>
              <a:gd name="connsiteX8" fmla="*/ 217714 w 1320800"/>
              <a:gd name="connsiteY8" fmla="*/ 478971 h 638628"/>
              <a:gd name="connsiteX9" fmla="*/ 304800 w 1320800"/>
              <a:gd name="connsiteY9" fmla="*/ 551543 h 638628"/>
              <a:gd name="connsiteX10" fmla="*/ 362857 w 1320800"/>
              <a:gd name="connsiteY10" fmla="*/ 580571 h 638628"/>
              <a:gd name="connsiteX11" fmla="*/ 508000 w 1320800"/>
              <a:gd name="connsiteY11" fmla="*/ 624114 h 638628"/>
              <a:gd name="connsiteX12" fmla="*/ 551543 w 1320800"/>
              <a:gd name="connsiteY12" fmla="*/ 638628 h 638628"/>
              <a:gd name="connsiteX13" fmla="*/ 827314 w 1320800"/>
              <a:gd name="connsiteY13" fmla="*/ 595086 h 638628"/>
              <a:gd name="connsiteX14" fmla="*/ 870857 w 1320800"/>
              <a:gd name="connsiteY14" fmla="*/ 580571 h 638628"/>
              <a:gd name="connsiteX15" fmla="*/ 914400 w 1320800"/>
              <a:gd name="connsiteY15" fmla="*/ 566057 h 638628"/>
              <a:gd name="connsiteX16" fmla="*/ 1103086 w 1320800"/>
              <a:gd name="connsiteY16" fmla="*/ 522514 h 638628"/>
              <a:gd name="connsiteX17" fmla="*/ 1146628 w 1320800"/>
              <a:gd name="connsiteY17" fmla="*/ 493486 h 638628"/>
              <a:gd name="connsiteX18" fmla="*/ 1233714 w 1320800"/>
              <a:gd name="connsiteY18" fmla="*/ 449943 h 638628"/>
              <a:gd name="connsiteX19" fmla="*/ 1262743 w 1320800"/>
              <a:gd name="connsiteY19" fmla="*/ 406400 h 638628"/>
              <a:gd name="connsiteX20" fmla="*/ 1306286 w 1320800"/>
              <a:gd name="connsiteY20" fmla="*/ 377371 h 638628"/>
              <a:gd name="connsiteX21" fmla="*/ 1320800 w 1320800"/>
              <a:gd name="connsiteY21" fmla="*/ 333828 h 638628"/>
              <a:gd name="connsiteX22" fmla="*/ 1291771 w 1320800"/>
              <a:gd name="connsiteY22" fmla="*/ 203200 h 638628"/>
              <a:gd name="connsiteX23" fmla="*/ 1248228 w 1320800"/>
              <a:gd name="connsiteY23" fmla="*/ 174171 h 638628"/>
              <a:gd name="connsiteX24" fmla="*/ 1190171 w 1320800"/>
              <a:gd name="connsiteY24" fmla="*/ 116114 h 638628"/>
              <a:gd name="connsiteX25" fmla="*/ 1117600 w 1320800"/>
              <a:gd name="connsiteY25" fmla="*/ 43543 h 638628"/>
              <a:gd name="connsiteX26" fmla="*/ 1030514 w 1320800"/>
              <a:gd name="connsiteY26" fmla="*/ 14514 h 638628"/>
              <a:gd name="connsiteX27" fmla="*/ 986971 w 1320800"/>
              <a:gd name="connsiteY27" fmla="*/ 0 h 638628"/>
              <a:gd name="connsiteX28" fmla="*/ 914400 w 1320800"/>
              <a:gd name="connsiteY28" fmla="*/ 14514 h 638628"/>
              <a:gd name="connsiteX29" fmla="*/ 870857 w 1320800"/>
              <a:gd name="connsiteY29" fmla="*/ 43543 h 638628"/>
              <a:gd name="connsiteX30" fmla="*/ 783771 w 1320800"/>
              <a:gd name="connsiteY30" fmla="*/ 72571 h 638628"/>
              <a:gd name="connsiteX31" fmla="*/ 783771 w 1320800"/>
              <a:gd name="connsiteY31" fmla="*/ 72571 h 638628"/>
              <a:gd name="connsiteX32" fmla="*/ 667657 w 1320800"/>
              <a:gd name="connsiteY32" fmla="*/ 101600 h 638628"/>
              <a:gd name="connsiteX33" fmla="*/ 159657 w 1320800"/>
              <a:gd name="connsiteY33" fmla="*/ 101600 h 638628"/>
              <a:gd name="connsiteX34" fmla="*/ 72571 w 1320800"/>
              <a:gd name="connsiteY34" fmla="*/ 130628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0800" h="638628">
                <a:moveTo>
                  <a:pt x="290286" y="101600"/>
                </a:moveTo>
                <a:cubicBezTo>
                  <a:pt x="270182" y="105621"/>
                  <a:pt x="199275" y="116681"/>
                  <a:pt x="174171" y="130628"/>
                </a:cubicBezTo>
                <a:cubicBezTo>
                  <a:pt x="143674" y="147571"/>
                  <a:pt x="116114" y="169334"/>
                  <a:pt x="87086" y="188686"/>
                </a:cubicBezTo>
                <a:lnTo>
                  <a:pt x="43543" y="217714"/>
                </a:lnTo>
                <a:lnTo>
                  <a:pt x="0" y="246743"/>
                </a:lnTo>
                <a:cubicBezTo>
                  <a:pt x="4838" y="270933"/>
                  <a:pt x="2275" y="297895"/>
                  <a:pt x="14514" y="319314"/>
                </a:cubicBezTo>
                <a:cubicBezTo>
                  <a:pt x="23169" y="334460"/>
                  <a:pt x="44656" y="337176"/>
                  <a:pt x="58057" y="348343"/>
                </a:cubicBezTo>
                <a:cubicBezTo>
                  <a:pt x="169805" y="441467"/>
                  <a:pt x="37041" y="348848"/>
                  <a:pt x="145143" y="420914"/>
                </a:cubicBezTo>
                <a:cubicBezTo>
                  <a:pt x="210062" y="518295"/>
                  <a:pt x="133586" y="422886"/>
                  <a:pt x="217714" y="478971"/>
                </a:cubicBezTo>
                <a:cubicBezTo>
                  <a:pt x="397830" y="599047"/>
                  <a:pt x="138596" y="456569"/>
                  <a:pt x="304800" y="551543"/>
                </a:cubicBezTo>
                <a:cubicBezTo>
                  <a:pt x="323586" y="562278"/>
                  <a:pt x="342768" y="572535"/>
                  <a:pt x="362857" y="580571"/>
                </a:cubicBezTo>
                <a:cubicBezTo>
                  <a:pt x="449092" y="615065"/>
                  <a:pt x="433150" y="602729"/>
                  <a:pt x="508000" y="624114"/>
                </a:cubicBezTo>
                <a:cubicBezTo>
                  <a:pt x="522711" y="628317"/>
                  <a:pt x="537029" y="633790"/>
                  <a:pt x="551543" y="638628"/>
                </a:cubicBezTo>
                <a:cubicBezTo>
                  <a:pt x="770728" y="621768"/>
                  <a:pt x="680389" y="644061"/>
                  <a:pt x="827314" y="595086"/>
                </a:cubicBezTo>
                <a:lnTo>
                  <a:pt x="870857" y="580571"/>
                </a:lnTo>
                <a:lnTo>
                  <a:pt x="914400" y="566057"/>
                </a:lnTo>
                <a:cubicBezTo>
                  <a:pt x="1015888" y="498397"/>
                  <a:pt x="891837" y="571263"/>
                  <a:pt x="1103086" y="522514"/>
                </a:cubicBezTo>
                <a:cubicBezTo>
                  <a:pt x="1120083" y="518592"/>
                  <a:pt x="1131026" y="501287"/>
                  <a:pt x="1146628" y="493486"/>
                </a:cubicBezTo>
                <a:cubicBezTo>
                  <a:pt x="1266816" y="433392"/>
                  <a:pt x="1108922" y="533136"/>
                  <a:pt x="1233714" y="449943"/>
                </a:cubicBezTo>
                <a:cubicBezTo>
                  <a:pt x="1243390" y="435429"/>
                  <a:pt x="1250408" y="418735"/>
                  <a:pt x="1262743" y="406400"/>
                </a:cubicBezTo>
                <a:cubicBezTo>
                  <a:pt x="1275078" y="394065"/>
                  <a:pt x="1295389" y="390993"/>
                  <a:pt x="1306286" y="377371"/>
                </a:cubicBezTo>
                <a:cubicBezTo>
                  <a:pt x="1315843" y="365424"/>
                  <a:pt x="1315962" y="348342"/>
                  <a:pt x="1320800" y="333828"/>
                </a:cubicBezTo>
                <a:cubicBezTo>
                  <a:pt x="1320651" y="332932"/>
                  <a:pt x="1306817" y="222007"/>
                  <a:pt x="1291771" y="203200"/>
                </a:cubicBezTo>
                <a:cubicBezTo>
                  <a:pt x="1280874" y="189578"/>
                  <a:pt x="1262742" y="183847"/>
                  <a:pt x="1248228" y="174171"/>
                </a:cubicBezTo>
                <a:cubicBezTo>
                  <a:pt x="1216561" y="79168"/>
                  <a:pt x="1260543" y="172412"/>
                  <a:pt x="1190171" y="116114"/>
                </a:cubicBezTo>
                <a:cubicBezTo>
                  <a:pt x="1111549" y="53217"/>
                  <a:pt x="1215575" y="87087"/>
                  <a:pt x="1117600" y="43543"/>
                </a:cubicBezTo>
                <a:cubicBezTo>
                  <a:pt x="1089638" y="31116"/>
                  <a:pt x="1059543" y="24190"/>
                  <a:pt x="1030514" y="14514"/>
                </a:cubicBezTo>
                <a:lnTo>
                  <a:pt x="986971" y="0"/>
                </a:lnTo>
                <a:cubicBezTo>
                  <a:pt x="962781" y="4838"/>
                  <a:pt x="937499" y="5852"/>
                  <a:pt x="914400" y="14514"/>
                </a:cubicBezTo>
                <a:cubicBezTo>
                  <a:pt x="898067" y="20639"/>
                  <a:pt x="886798" y="36458"/>
                  <a:pt x="870857" y="43543"/>
                </a:cubicBezTo>
                <a:cubicBezTo>
                  <a:pt x="842895" y="55970"/>
                  <a:pt x="812800" y="62895"/>
                  <a:pt x="783771" y="72571"/>
                </a:cubicBezTo>
                <a:lnTo>
                  <a:pt x="783771" y="72571"/>
                </a:lnTo>
                <a:lnTo>
                  <a:pt x="667657" y="101600"/>
                </a:lnTo>
                <a:cubicBezTo>
                  <a:pt x="460198" y="90075"/>
                  <a:pt x="364943" y="74824"/>
                  <a:pt x="159657" y="101600"/>
                </a:cubicBezTo>
                <a:cubicBezTo>
                  <a:pt x="129315" y="105558"/>
                  <a:pt x="72571" y="130628"/>
                  <a:pt x="72571" y="130628"/>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3" name="Freeform 2"/>
          <p:cNvSpPr/>
          <p:nvPr/>
        </p:nvSpPr>
        <p:spPr bwMode="auto">
          <a:xfrm>
            <a:off x="7155543" y="609600"/>
            <a:ext cx="1407886" cy="1698171"/>
          </a:xfrm>
          <a:custGeom>
            <a:avLst/>
            <a:gdLst>
              <a:gd name="connsiteX0" fmla="*/ 972457 w 1407886"/>
              <a:gd name="connsiteY0" fmla="*/ 0 h 1698171"/>
              <a:gd name="connsiteX1" fmla="*/ 827314 w 1407886"/>
              <a:gd name="connsiteY1" fmla="*/ 14514 h 1698171"/>
              <a:gd name="connsiteX2" fmla="*/ 783771 w 1407886"/>
              <a:gd name="connsiteY2" fmla="*/ 43543 h 1698171"/>
              <a:gd name="connsiteX3" fmla="*/ 740228 w 1407886"/>
              <a:gd name="connsiteY3" fmla="*/ 58057 h 1698171"/>
              <a:gd name="connsiteX4" fmla="*/ 653143 w 1407886"/>
              <a:gd name="connsiteY4" fmla="*/ 130629 h 1698171"/>
              <a:gd name="connsiteX5" fmla="*/ 609600 w 1407886"/>
              <a:gd name="connsiteY5" fmla="*/ 174171 h 1698171"/>
              <a:gd name="connsiteX6" fmla="*/ 522514 w 1407886"/>
              <a:gd name="connsiteY6" fmla="*/ 217714 h 1698171"/>
              <a:gd name="connsiteX7" fmla="*/ 449943 w 1407886"/>
              <a:gd name="connsiteY7" fmla="*/ 290286 h 1698171"/>
              <a:gd name="connsiteX8" fmla="*/ 406400 w 1407886"/>
              <a:gd name="connsiteY8" fmla="*/ 319314 h 1698171"/>
              <a:gd name="connsiteX9" fmla="*/ 362857 w 1407886"/>
              <a:gd name="connsiteY9" fmla="*/ 362857 h 1698171"/>
              <a:gd name="connsiteX10" fmla="*/ 275771 w 1407886"/>
              <a:gd name="connsiteY10" fmla="*/ 391886 h 1698171"/>
              <a:gd name="connsiteX11" fmla="*/ 232228 w 1407886"/>
              <a:gd name="connsiteY11" fmla="*/ 420914 h 1698171"/>
              <a:gd name="connsiteX12" fmla="*/ 203200 w 1407886"/>
              <a:gd name="connsiteY12" fmla="*/ 464457 h 1698171"/>
              <a:gd name="connsiteX13" fmla="*/ 116114 w 1407886"/>
              <a:gd name="connsiteY13" fmla="*/ 522514 h 1698171"/>
              <a:gd name="connsiteX14" fmla="*/ 87086 w 1407886"/>
              <a:gd name="connsiteY14" fmla="*/ 566057 h 1698171"/>
              <a:gd name="connsiteX15" fmla="*/ 0 w 1407886"/>
              <a:gd name="connsiteY15" fmla="*/ 653143 h 1698171"/>
              <a:gd name="connsiteX16" fmla="*/ 14514 w 1407886"/>
              <a:gd name="connsiteY16" fmla="*/ 769257 h 1698171"/>
              <a:gd name="connsiteX17" fmla="*/ 43543 w 1407886"/>
              <a:gd name="connsiteY17" fmla="*/ 856343 h 1698171"/>
              <a:gd name="connsiteX18" fmla="*/ 87086 w 1407886"/>
              <a:gd name="connsiteY18" fmla="*/ 957943 h 1698171"/>
              <a:gd name="connsiteX19" fmla="*/ 145143 w 1407886"/>
              <a:gd name="connsiteY19" fmla="*/ 1045029 h 1698171"/>
              <a:gd name="connsiteX20" fmla="*/ 174171 w 1407886"/>
              <a:gd name="connsiteY20" fmla="*/ 1088571 h 1698171"/>
              <a:gd name="connsiteX21" fmla="*/ 232228 w 1407886"/>
              <a:gd name="connsiteY21" fmla="*/ 1219200 h 1698171"/>
              <a:gd name="connsiteX22" fmla="*/ 275771 w 1407886"/>
              <a:gd name="connsiteY22" fmla="*/ 1262743 h 1698171"/>
              <a:gd name="connsiteX23" fmla="*/ 333828 w 1407886"/>
              <a:gd name="connsiteY23" fmla="*/ 1364343 h 1698171"/>
              <a:gd name="connsiteX24" fmla="*/ 391886 w 1407886"/>
              <a:gd name="connsiteY24" fmla="*/ 1451429 h 1698171"/>
              <a:gd name="connsiteX25" fmla="*/ 435428 w 1407886"/>
              <a:gd name="connsiteY25" fmla="*/ 1480457 h 1698171"/>
              <a:gd name="connsiteX26" fmla="*/ 508000 w 1407886"/>
              <a:gd name="connsiteY26" fmla="*/ 1553029 h 1698171"/>
              <a:gd name="connsiteX27" fmla="*/ 638628 w 1407886"/>
              <a:gd name="connsiteY27" fmla="*/ 1654629 h 1698171"/>
              <a:gd name="connsiteX28" fmla="*/ 725714 w 1407886"/>
              <a:gd name="connsiteY28" fmla="*/ 1698171 h 1698171"/>
              <a:gd name="connsiteX29" fmla="*/ 856343 w 1407886"/>
              <a:gd name="connsiteY29" fmla="*/ 1683657 h 1698171"/>
              <a:gd name="connsiteX30" fmla="*/ 943428 w 1407886"/>
              <a:gd name="connsiteY30" fmla="*/ 1654629 h 1698171"/>
              <a:gd name="connsiteX31" fmla="*/ 1132114 w 1407886"/>
              <a:gd name="connsiteY31" fmla="*/ 1611086 h 1698171"/>
              <a:gd name="connsiteX32" fmla="*/ 1190171 w 1407886"/>
              <a:gd name="connsiteY32" fmla="*/ 1524000 h 1698171"/>
              <a:gd name="connsiteX33" fmla="*/ 1248228 w 1407886"/>
              <a:gd name="connsiteY33" fmla="*/ 1436914 h 1698171"/>
              <a:gd name="connsiteX34" fmla="*/ 1262743 w 1407886"/>
              <a:gd name="connsiteY34" fmla="*/ 1393371 h 1698171"/>
              <a:gd name="connsiteX35" fmla="*/ 1306286 w 1407886"/>
              <a:gd name="connsiteY35" fmla="*/ 1364343 h 1698171"/>
              <a:gd name="connsiteX36" fmla="*/ 1349828 w 1407886"/>
              <a:gd name="connsiteY36" fmla="*/ 1277257 h 1698171"/>
              <a:gd name="connsiteX37" fmla="*/ 1378857 w 1407886"/>
              <a:gd name="connsiteY37" fmla="*/ 1233714 h 1698171"/>
              <a:gd name="connsiteX38" fmla="*/ 1364343 w 1407886"/>
              <a:gd name="connsiteY38" fmla="*/ 841829 h 1698171"/>
              <a:gd name="connsiteX39" fmla="*/ 1393371 w 1407886"/>
              <a:gd name="connsiteY39" fmla="*/ 188686 h 1698171"/>
              <a:gd name="connsiteX40" fmla="*/ 1407886 w 1407886"/>
              <a:gd name="connsiteY40" fmla="*/ 145143 h 1698171"/>
              <a:gd name="connsiteX41" fmla="*/ 1364343 w 1407886"/>
              <a:gd name="connsiteY41" fmla="*/ 101600 h 1698171"/>
              <a:gd name="connsiteX42" fmla="*/ 1233714 w 1407886"/>
              <a:gd name="connsiteY42" fmla="*/ 29029 h 1698171"/>
              <a:gd name="connsiteX43" fmla="*/ 1175657 w 1407886"/>
              <a:gd name="connsiteY43" fmla="*/ 14514 h 1698171"/>
              <a:gd name="connsiteX44" fmla="*/ 885371 w 1407886"/>
              <a:gd name="connsiteY44" fmla="*/ 29029 h 1698171"/>
              <a:gd name="connsiteX45" fmla="*/ 798286 w 1407886"/>
              <a:gd name="connsiteY45" fmla="*/ 58057 h 1698171"/>
              <a:gd name="connsiteX46" fmla="*/ 653143 w 1407886"/>
              <a:gd name="connsiteY46" fmla="*/ 101600 h 1698171"/>
              <a:gd name="connsiteX47" fmla="*/ 595086 w 1407886"/>
              <a:gd name="connsiteY47" fmla="*/ 130629 h 1698171"/>
              <a:gd name="connsiteX48" fmla="*/ 508000 w 1407886"/>
              <a:gd name="connsiteY48" fmla="*/ 159657 h 1698171"/>
              <a:gd name="connsiteX49" fmla="*/ 391886 w 1407886"/>
              <a:gd name="connsiteY49" fmla="*/ 203200 h 1698171"/>
              <a:gd name="connsiteX50" fmla="*/ 348343 w 1407886"/>
              <a:gd name="connsiteY50" fmla="*/ 232229 h 1698171"/>
              <a:gd name="connsiteX51" fmla="*/ 232228 w 1407886"/>
              <a:gd name="connsiteY51" fmla="*/ 261257 h 1698171"/>
              <a:gd name="connsiteX52" fmla="*/ 145143 w 1407886"/>
              <a:gd name="connsiteY52" fmla="*/ 290286 h 1698171"/>
              <a:gd name="connsiteX53" fmla="*/ 101600 w 1407886"/>
              <a:gd name="connsiteY53" fmla="*/ 304800 h 1698171"/>
              <a:gd name="connsiteX54" fmla="*/ 58057 w 1407886"/>
              <a:gd name="connsiteY54" fmla="*/ 333829 h 1698171"/>
              <a:gd name="connsiteX55" fmla="*/ 14514 w 1407886"/>
              <a:gd name="connsiteY55" fmla="*/ 348343 h 1698171"/>
              <a:gd name="connsiteX56" fmla="*/ 14514 w 1407886"/>
              <a:gd name="connsiteY56" fmla="*/ 362857 h 169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07886" h="1698171">
                <a:moveTo>
                  <a:pt x="972457" y="0"/>
                </a:moveTo>
                <a:cubicBezTo>
                  <a:pt x="924076" y="4838"/>
                  <a:pt x="874691" y="3581"/>
                  <a:pt x="827314" y="14514"/>
                </a:cubicBezTo>
                <a:cubicBezTo>
                  <a:pt x="810317" y="18436"/>
                  <a:pt x="799373" y="35742"/>
                  <a:pt x="783771" y="43543"/>
                </a:cubicBezTo>
                <a:cubicBezTo>
                  <a:pt x="770087" y="50385"/>
                  <a:pt x="754742" y="53219"/>
                  <a:pt x="740228" y="58057"/>
                </a:cubicBezTo>
                <a:cubicBezTo>
                  <a:pt x="613039" y="185249"/>
                  <a:pt x="774370" y="29608"/>
                  <a:pt x="653143" y="130629"/>
                </a:cubicBezTo>
                <a:cubicBezTo>
                  <a:pt x="637374" y="143769"/>
                  <a:pt x="625369" y="161031"/>
                  <a:pt x="609600" y="174171"/>
                </a:cubicBezTo>
                <a:cubicBezTo>
                  <a:pt x="572083" y="205435"/>
                  <a:pt x="566156" y="203167"/>
                  <a:pt x="522514" y="217714"/>
                </a:cubicBezTo>
                <a:cubicBezTo>
                  <a:pt x="406395" y="295128"/>
                  <a:pt x="546709" y="193520"/>
                  <a:pt x="449943" y="290286"/>
                </a:cubicBezTo>
                <a:cubicBezTo>
                  <a:pt x="437608" y="302621"/>
                  <a:pt x="419801" y="308147"/>
                  <a:pt x="406400" y="319314"/>
                </a:cubicBezTo>
                <a:cubicBezTo>
                  <a:pt x="390631" y="332455"/>
                  <a:pt x="380800" y="352888"/>
                  <a:pt x="362857" y="362857"/>
                </a:cubicBezTo>
                <a:cubicBezTo>
                  <a:pt x="336109" y="377717"/>
                  <a:pt x="301231" y="374913"/>
                  <a:pt x="275771" y="391886"/>
                </a:cubicBezTo>
                <a:lnTo>
                  <a:pt x="232228" y="420914"/>
                </a:lnTo>
                <a:cubicBezTo>
                  <a:pt x="222552" y="435428"/>
                  <a:pt x="216328" y="452970"/>
                  <a:pt x="203200" y="464457"/>
                </a:cubicBezTo>
                <a:cubicBezTo>
                  <a:pt x="176944" y="487431"/>
                  <a:pt x="116114" y="522514"/>
                  <a:pt x="116114" y="522514"/>
                </a:cubicBezTo>
                <a:cubicBezTo>
                  <a:pt x="106438" y="537028"/>
                  <a:pt x="98675" y="553019"/>
                  <a:pt x="87086" y="566057"/>
                </a:cubicBezTo>
                <a:cubicBezTo>
                  <a:pt x="59812" y="596740"/>
                  <a:pt x="0" y="653143"/>
                  <a:pt x="0" y="653143"/>
                </a:cubicBezTo>
                <a:cubicBezTo>
                  <a:pt x="4838" y="691848"/>
                  <a:pt x="6341" y="731117"/>
                  <a:pt x="14514" y="769257"/>
                </a:cubicBezTo>
                <a:cubicBezTo>
                  <a:pt x="20925" y="799177"/>
                  <a:pt x="33867" y="827314"/>
                  <a:pt x="43543" y="856343"/>
                </a:cubicBezTo>
                <a:cubicBezTo>
                  <a:pt x="58559" y="901392"/>
                  <a:pt x="60180" y="913100"/>
                  <a:pt x="87086" y="957943"/>
                </a:cubicBezTo>
                <a:cubicBezTo>
                  <a:pt x="105036" y="987859"/>
                  <a:pt x="125791" y="1016000"/>
                  <a:pt x="145143" y="1045029"/>
                </a:cubicBezTo>
                <a:cubicBezTo>
                  <a:pt x="154819" y="1059543"/>
                  <a:pt x="168655" y="1072023"/>
                  <a:pt x="174171" y="1088571"/>
                </a:cubicBezTo>
                <a:cubicBezTo>
                  <a:pt x="195266" y="1151856"/>
                  <a:pt x="193895" y="1173200"/>
                  <a:pt x="232228" y="1219200"/>
                </a:cubicBezTo>
                <a:cubicBezTo>
                  <a:pt x="245369" y="1234969"/>
                  <a:pt x="262630" y="1246974"/>
                  <a:pt x="275771" y="1262743"/>
                </a:cubicBezTo>
                <a:cubicBezTo>
                  <a:pt x="311638" y="1305783"/>
                  <a:pt x="303404" y="1313637"/>
                  <a:pt x="333828" y="1364343"/>
                </a:cubicBezTo>
                <a:cubicBezTo>
                  <a:pt x="351778" y="1394259"/>
                  <a:pt x="362857" y="1432076"/>
                  <a:pt x="391886" y="1451429"/>
                </a:cubicBezTo>
                <a:lnTo>
                  <a:pt x="435428" y="1480457"/>
                </a:lnTo>
                <a:cubicBezTo>
                  <a:pt x="488647" y="1560284"/>
                  <a:pt x="435429" y="1492554"/>
                  <a:pt x="508000" y="1553029"/>
                </a:cubicBezTo>
                <a:cubicBezTo>
                  <a:pt x="558089" y="1594770"/>
                  <a:pt x="565268" y="1630176"/>
                  <a:pt x="638628" y="1654629"/>
                </a:cubicBezTo>
                <a:cubicBezTo>
                  <a:pt x="698720" y="1674659"/>
                  <a:pt x="669441" y="1660657"/>
                  <a:pt x="725714" y="1698171"/>
                </a:cubicBezTo>
                <a:cubicBezTo>
                  <a:pt x="769257" y="1693333"/>
                  <a:pt x="813383" y="1692249"/>
                  <a:pt x="856343" y="1683657"/>
                </a:cubicBezTo>
                <a:cubicBezTo>
                  <a:pt x="886347" y="1677656"/>
                  <a:pt x="913743" y="1662050"/>
                  <a:pt x="943428" y="1654629"/>
                </a:cubicBezTo>
                <a:cubicBezTo>
                  <a:pt x="1083476" y="1619617"/>
                  <a:pt x="1020422" y="1633424"/>
                  <a:pt x="1132114" y="1611086"/>
                </a:cubicBezTo>
                <a:cubicBezTo>
                  <a:pt x="1159872" y="1527811"/>
                  <a:pt x="1126750" y="1605542"/>
                  <a:pt x="1190171" y="1524000"/>
                </a:cubicBezTo>
                <a:cubicBezTo>
                  <a:pt x="1211590" y="1496461"/>
                  <a:pt x="1237195" y="1470012"/>
                  <a:pt x="1248228" y="1436914"/>
                </a:cubicBezTo>
                <a:cubicBezTo>
                  <a:pt x="1253066" y="1422400"/>
                  <a:pt x="1253185" y="1405318"/>
                  <a:pt x="1262743" y="1393371"/>
                </a:cubicBezTo>
                <a:cubicBezTo>
                  <a:pt x="1273640" y="1379750"/>
                  <a:pt x="1291772" y="1374019"/>
                  <a:pt x="1306286" y="1364343"/>
                </a:cubicBezTo>
                <a:cubicBezTo>
                  <a:pt x="1389482" y="1239546"/>
                  <a:pt x="1289732" y="1397449"/>
                  <a:pt x="1349828" y="1277257"/>
                </a:cubicBezTo>
                <a:cubicBezTo>
                  <a:pt x="1357629" y="1261655"/>
                  <a:pt x="1369181" y="1248228"/>
                  <a:pt x="1378857" y="1233714"/>
                </a:cubicBezTo>
                <a:cubicBezTo>
                  <a:pt x="1374019" y="1103086"/>
                  <a:pt x="1364343" y="972547"/>
                  <a:pt x="1364343" y="841829"/>
                </a:cubicBezTo>
                <a:cubicBezTo>
                  <a:pt x="1364343" y="708980"/>
                  <a:pt x="1342821" y="390884"/>
                  <a:pt x="1393371" y="188686"/>
                </a:cubicBezTo>
                <a:cubicBezTo>
                  <a:pt x="1397082" y="173843"/>
                  <a:pt x="1403048" y="159657"/>
                  <a:pt x="1407886" y="145143"/>
                </a:cubicBezTo>
                <a:cubicBezTo>
                  <a:pt x="1393372" y="130629"/>
                  <a:pt x="1380546" y="114202"/>
                  <a:pt x="1364343" y="101600"/>
                </a:cubicBezTo>
                <a:cubicBezTo>
                  <a:pt x="1303976" y="54648"/>
                  <a:pt x="1293055" y="45984"/>
                  <a:pt x="1233714" y="29029"/>
                </a:cubicBezTo>
                <a:cubicBezTo>
                  <a:pt x="1214534" y="23549"/>
                  <a:pt x="1195009" y="19352"/>
                  <a:pt x="1175657" y="14514"/>
                </a:cubicBezTo>
                <a:cubicBezTo>
                  <a:pt x="1078895" y="19352"/>
                  <a:pt x="981615" y="17924"/>
                  <a:pt x="885371" y="29029"/>
                </a:cubicBezTo>
                <a:cubicBezTo>
                  <a:pt x="854974" y="32536"/>
                  <a:pt x="827971" y="50636"/>
                  <a:pt x="798286" y="58057"/>
                </a:cubicBezTo>
                <a:cubicBezTo>
                  <a:pt x="756614" y="68475"/>
                  <a:pt x="688484" y="83929"/>
                  <a:pt x="653143" y="101600"/>
                </a:cubicBezTo>
                <a:cubicBezTo>
                  <a:pt x="633791" y="111276"/>
                  <a:pt x="615175" y="122593"/>
                  <a:pt x="595086" y="130629"/>
                </a:cubicBezTo>
                <a:cubicBezTo>
                  <a:pt x="566676" y="141993"/>
                  <a:pt x="535368" y="145973"/>
                  <a:pt x="508000" y="159657"/>
                </a:cubicBezTo>
                <a:cubicBezTo>
                  <a:pt x="432101" y="197607"/>
                  <a:pt x="470934" y="183438"/>
                  <a:pt x="391886" y="203200"/>
                </a:cubicBezTo>
                <a:cubicBezTo>
                  <a:pt x="377372" y="212876"/>
                  <a:pt x="363945" y="224428"/>
                  <a:pt x="348343" y="232229"/>
                </a:cubicBezTo>
                <a:cubicBezTo>
                  <a:pt x="313112" y="249845"/>
                  <a:pt x="268662" y="251320"/>
                  <a:pt x="232228" y="261257"/>
                </a:cubicBezTo>
                <a:cubicBezTo>
                  <a:pt x="202708" y="269308"/>
                  <a:pt x="174171" y="280610"/>
                  <a:pt x="145143" y="290286"/>
                </a:cubicBezTo>
                <a:lnTo>
                  <a:pt x="101600" y="304800"/>
                </a:lnTo>
                <a:cubicBezTo>
                  <a:pt x="87086" y="314476"/>
                  <a:pt x="73659" y="326028"/>
                  <a:pt x="58057" y="333829"/>
                </a:cubicBezTo>
                <a:cubicBezTo>
                  <a:pt x="44373" y="340671"/>
                  <a:pt x="27244" y="339857"/>
                  <a:pt x="14514" y="348343"/>
                </a:cubicBezTo>
                <a:cubicBezTo>
                  <a:pt x="10489" y="351027"/>
                  <a:pt x="14514" y="358019"/>
                  <a:pt x="14514" y="362857"/>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4" name="Freeform 3"/>
          <p:cNvSpPr/>
          <p:nvPr/>
        </p:nvSpPr>
        <p:spPr bwMode="auto">
          <a:xfrm>
            <a:off x="7256727" y="2206171"/>
            <a:ext cx="1480873" cy="914400"/>
          </a:xfrm>
          <a:custGeom>
            <a:avLst/>
            <a:gdLst>
              <a:gd name="connsiteX0" fmla="*/ 421330 w 1480873"/>
              <a:gd name="connsiteY0" fmla="*/ 87086 h 914400"/>
              <a:gd name="connsiteX1" fmla="*/ 116530 w 1480873"/>
              <a:gd name="connsiteY1" fmla="*/ 87086 h 914400"/>
              <a:gd name="connsiteX2" fmla="*/ 29444 w 1480873"/>
              <a:gd name="connsiteY2" fmla="*/ 116115 h 914400"/>
              <a:gd name="connsiteX3" fmla="*/ 416 w 1480873"/>
              <a:gd name="connsiteY3" fmla="*/ 203200 h 914400"/>
              <a:gd name="connsiteX4" fmla="*/ 29444 w 1480873"/>
              <a:gd name="connsiteY4" fmla="*/ 377372 h 914400"/>
              <a:gd name="connsiteX5" fmla="*/ 43959 w 1480873"/>
              <a:gd name="connsiteY5" fmla="*/ 420915 h 914400"/>
              <a:gd name="connsiteX6" fmla="*/ 160073 w 1480873"/>
              <a:gd name="connsiteY6" fmla="*/ 551543 h 914400"/>
              <a:gd name="connsiteX7" fmla="*/ 247159 w 1480873"/>
              <a:gd name="connsiteY7" fmla="*/ 624115 h 914400"/>
              <a:gd name="connsiteX8" fmla="*/ 276187 w 1480873"/>
              <a:gd name="connsiteY8" fmla="*/ 667658 h 914400"/>
              <a:gd name="connsiteX9" fmla="*/ 479387 w 1480873"/>
              <a:gd name="connsiteY9" fmla="*/ 783772 h 914400"/>
              <a:gd name="connsiteX10" fmla="*/ 537444 w 1480873"/>
              <a:gd name="connsiteY10" fmla="*/ 798286 h 914400"/>
              <a:gd name="connsiteX11" fmla="*/ 580987 w 1480873"/>
              <a:gd name="connsiteY11" fmla="*/ 812800 h 914400"/>
              <a:gd name="connsiteX12" fmla="*/ 697102 w 1480873"/>
              <a:gd name="connsiteY12" fmla="*/ 841829 h 914400"/>
              <a:gd name="connsiteX13" fmla="*/ 900302 w 1480873"/>
              <a:gd name="connsiteY13" fmla="*/ 899886 h 914400"/>
              <a:gd name="connsiteX14" fmla="*/ 958359 w 1480873"/>
              <a:gd name="connsiteY14" fmla="*/ 914400 h 914400"/>
              <a:gd name="connsiteX15" fmla="*/ 1147044 w 1480873"/>
              <a:gd name="connsiteY15" fmla="*/ 899886 h 914400"/>
              <a:gd name="connsiteX16" fmla="*/ 1190587 w 1480873"/>
              <a:gd name="connsiteY16" fmla="*/ 885372 h 914400"/>
              <a:gd name="connsiteX17" fmla="*/ 1277673 w 1480873"/>
              <a:gd name="connsiteY17" fmla="*/ 812800 h 914400"/>
              <a:gd name="connsiteX18" fmla="*/ 1306702 w 1480873"/>
              <a:gd name="connsiteY18" fmla="*/ 769258 h 914400"/>
              <a:gd name="connsiteX19" fmla="*/ 1350244 w 1480873"/>
              <a:gd name="connsiteY19" fmla="*/ 740229 h 914400"/>
              <a:gd name="connsiteX20" fmla="*/ 1364759 w 1480873"/>
              <a:gd name="connsiteY20" fmla="*/ 696686 h 914400"/>
              <a:gd name="connsiteX21" fmla="*/ 1422816 w 1480873"/>
              <a:gd name="connsiteY21" fmla="*/ 609600 h 914400"/>
              <a:gd name="connsiteX22" fmla="*/ 1437330 w 1480873"/>
              <a:gd name="connsiteY22" fmla="*/ 566058 h 914400"/>
              <a:gd name="connsiteX23" fmla="*/ 1466359 w 1480873"/>
              <a:gd name="connsiteY23" fmla="*/ 522515 h 914400"/>
              <a:gd name="connsiteX24" fmla="*/ 1480873 w 1480873"/>
              <a:gd name="connsiteY24" fmla="*/ 464458 h 914400"/>
              <a:gd name="connsiteX25" fmla="*/ 1451844 w 1480873"/>
              <a:gd name="connsiteY25" fmla="*/ 319315 h 914400"/>
              <a:gd name="connsiteX26" fmla="*/ 1335730 w 1480873"/>
              <a:gd name="connsiteY26" fmla="*/ 188686 h 914400"/>
              <a:gd name="connsiteX27" fmla="*/ 1292187 w 1480873"/>
              <a:gd name="connsiteY27" fmla="*/ 159658 h 914400"/>
              <a:gd name="connsiteX28" fmla="*/ 1248644 w 1480873"/>
              <a:gd name="connsiteY28" fmla="*/ 116115 h 914400"/>
              <a:gd name="connsiteX29" fmla="*/ 1219616 w 1480873"/>
              <a:gd name="connsiteY29" fmla="*/ 72572 h 914400"/>
              <a:gd name="connsiteX30" fmla="*/ 1088987 w 1480873"/>
              <a:gd name="connsiteY30" fmla="*/ 0 h 914400"/>
              <a:gd name="connsiteX31" fmla="*/ 929330 w 1480873"/>
              <a:gd name="connsiteY31" fmla="*/ 14515 h 914400"/>
              <a:gd name="connsiteX32" fmla="*/ 522930 w 1480873"/>
              <a:gd name="connsiteY32" fmla="*/ 29029 h 914400"/>
              <a:gd name="connsiteX33" fmla="*/ 464873 w 1480873"/>
              <a:gd name="connsiteY33" fmla="*/ 43543 h 914400"/>
              <a:gd name="connsiteX34" fmla="*/ 319730 w 1480873"/>
              <a:gd name="connsiteY34" fmla="*/ 58058 h 914400"/>
              <a:gd name="connsiteX35" fmla="*/ 261673 w 1480873"/>
              <a:gd name="connsiteY35" fmla="*/ 72572 h 914400"/>
              <a:gd name="connsiteX36" fmla="*/ 160073 w 1480873"/>
              <a:gd name="connsiteY36" fmla="*/ 101600 h 914400"/>
              <a:gd name="connsiteX37" fmla="*/ 29444 w 1480873"/>
              <a:gd name="connsiteY37" fmla="*/ 8708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80873" h="914400">
                <a:moveTo>
                  <a:pt x="421330" y="87086"/>
                </a:moveTo>
                <a:cubicBezTo>
                  <a:pt x="290645" y="60949"/>
                  <a:pt x="316976" y="59752"/>
                  <a:pt x="116530" y="87086"/>
                </a:cubicBezTo>
                <a:cubicBezTo>
                  <a:pt x="86212" y="91220"/>
                  <a:pt x="29444" y="116115"/>
                  <a:pt x="29444" y="116115"/>
                </a:cubicBezTo>
                <a:cubicBezTo>
                  <a:pt x="19768" y="145143"/>
                  <a:pt x="-3379" y="172838"/>
                  <a:pt x="416" y="203200"/>
                </a:cubicBezTo>
                <a:cubicBezTo>
                  <a:pt x="12194" y="297430"/>
                  <a:pt x="8134" y="302788"/>
                  <a:pt x="29444" y="377372"/>
                </a:cubicBezTo>
                <a:cubicBezTo>
                  <a:pt x="33647" y="392083"/>
                  <a:pt x="37117" y="407231"/>
                  <a:pt x="43959" y="420915"/>
                </a:cubicBezTo>
                <a:cubicBezTo>
                  <a:pt x="69861" y="472719"/>
                  <a:pt x="121600" y="513070"/>
                  <a:pt x="160073" y="551543"/>
                </a:cubicBezTo>
                <a:cubicBezTo>
                  <a:pt x="215952" y="607422"/>
                  <a:pt x="186536" y="583699"/>
                  <a:pt x="247159" y="624115"/>
                </a:cubicBezTo>
                <a:cubicBezTo>
                  <a:pt x="256835" y="638629"/>
                  <a:pt x="263059" y="656171"/>
                  <a:pt x="276187" y="667658"/>
                </a:cubicBezTo>
                <a:cubicBezTo>
                  <a:pt x="310738" y="697890"/>
                  <a:pt x="441889" y="774398"/>
                  <a:pt x="479387" y="783772"/>
                </a:cubicBezTo>
                <a:cubicBezTo>
                  <a:pt x="498739" y="788610"/>
                  <a:pt x="518264" y="792806"/>
                  <a:pt x="537444" y="798286"/>
                </a:cubicBezTo>
                <a:cubicBezTo>
                  <a:pt x="552155" y="802489"/>
                  <a:pt x="566227" y="808774"/>
                  <a:pt x="580987" y="812800"/>
                </a:cubicBezTo>
                <a:cubicBezTo>
                  <a:pt x="619477" y="823297"/>
                  <a:pt x="659253" y="829212"/>
                  <a:pt x="697102" y="841829"/>
                </a:cubicBezTo>
                <a:cubicBezTo>
                  <a:pt x="822037" y="883475"/>
                  <a:pt x="754501" y="863437"/>
                  <a:pt x="900302" y="899886"/>
                </a:cubicBezTo>
                <a:lnTo>
                  <a:pt x="958359" y="914400"/>
                </a:lnTo>
                <a:cubicBezTo>
                  <a:pt x="1021254" y="909562"/>
                  <a:pt x="1084450" y="907710"/>
                  <a:pt x="1147044" y="899886"/>
                </a:cubicBezTo>
                <a:cubicBezTo>
                  <a:pt x="1162225" y="897988"/>
                  <a:pt x="1176903" y="892214"/>
                  <a:pt x="1190587" y="885372"/>
                </a:cubicBezTo>
                <a:cubicBezTo>
                  <a:pt x="1223207" y="869062"/>
                  <a:pt x="1254745" y="840314"/>
                  <a:pt x="1277673" y="812800"/>
                </a:cubicBezTo>
                <a:cubicBezTo>
                  <a:pt x="1288840" y="799399"/>
                  <a:pt x="1294367" y="781593"/>
                  <a:pt x="1306702" y="769258"/>
                </a:cubicBezTo>
                <a:cubicBezTo>
                  <a:pt x="1319037" y="756923"/>
                  <a:pt x="1335730" y="749905"/>
                  <a:pt x="1350244" y="740229"/>
                </a:cubicBezTo>
                <a:cubicBezTo>
                  <a:pt x="1355082" y="725715"/>
                  <a:pt x="1357329" y="710060"/>
                  <a:pt x="1364759" y="696686"/>
                </a:cubicBezTo>
                <a:cubicBezTo>
                  <a:pt x="1381702" y="666188"/>
                  <a:pt x="1422816" y="609600"/>
                  <a:pt x="1422816" y="609600"/>
                </a:cubicBezTo>
                <a:cubicBezTo>
                  <a:pt x="1427654" y="595086"/>
                  <a:pt x="1430488" y="579742"/>
                  <a:pt x="1437330" y="566058"/>
                </a:cubicBezTo>
                <a:cubicBezTo>
                  <a:pt x="1445131" y="550456"/>
                  <a:pt x="1459487" y="538549"/>
                  <a:pt x="1466359" y="522515"/>
                </a:cubicBezTo>
                <a:cubicBezTo>
                  <a:pt x="1474217" y="504180"/>
                  <a:pt x="1476035" y="483810"/>
                  <a:pt x="1480873" y="464458"/>
                </a:cubicBezTo>
                <a:cubicBezTo>
                  <a:pt x="1475523" y="427007"/>
                  <a:pt x="1472112" y="359851"/>
                  <a:pt x="1451844" y="319315"/>
                </a:cubicBezTo>
                <a:cubicBezTo>
                  <a:pt x="1430029" y="275686"/>
                  <a:pt x="1364584" y="207921"/>
                  <a:pt x="1335730" y="188686"/>
                </a:cubicBezTo>
                <a:cubicBezTo>
                  <a:pt x="1321216" y="179010"/>
                  <a:pt x="1305588" y="170825"/>
                  <a:pt x="1292187" y="159658"/>
                </a:cubicBezTo>
                <a:cubicBezTo>
                  <a:pt x="1276418" y="146517"/>
                  <a:pt x="1261785" y="131884"/>
                  <a:pt x="1248644" y="116115"/>
                </a:cubicBezTo>
                <a:cubicBezTo>
                  <a:pt x="1237477" y="102714"/>
                  <a:pt x="1232744" y="84059"/>
                  <a:pt x="1219616" y="72572"/>
                </a:cubicBezTo>
                <a:cubicBezTo>
                  <a:pt x="1158193" y="18827"/>
                  <a:pt x="1148791" y="19936"/>
                  <a:pt x="1088987" y="0"/>
                </a:cubicBezTo>
                <a:cubicBezTo>
                  <a:pt x="1035768" y="4838"/>
                  <a:pt x="982698" y="11778"/>
                  <a:pt x="929330" y="14515"/>
                </a:cubicBezTo>
                <a:cubicBezTo>
                  <a:pt x="793955" y="21457"/>
                  <a:pt x="658219" y="20574"/>
                  <a:pt x="522930" y="29029"/>
                </a:cubicBezTo>
                <a:cubicBezTo>
                  <a:pt x="503021" y="30273"/>
                  <a:pt x="484620" y="40722"/>
                  <a:pt x="464873" y="43543"/>
                </a:cubicBezTo>
                <a:cubicBezTo>
                  <a:pt x="416739" y="50419"/>
                  <a:pt x="368111" y="53220"/>
                  <a:pt x="319730" y="58058"/>
                </a:cubicBezTo>
                <a:cubicBezTo>
                  <a:pt x="300378" y="62896"/>
                  <a:pt x="280853" y="67092"/>
                  <a:pt x="261673" y="72572"/>
                </a:cubicBezTo>
                <a:cubicBezTo>
                  <a:pt x="115916" y="114216"/>
                  <a:pt x="341568" y="56227"/>
                  <a:pt x="160073" y="101600"/>
                </a:cubicBezTo>
                <a:lnTo>
                  <a:pt x="29444" y="87086"/>
                </a:ln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5" name="Rectangle 4"/>
          <p:cNvSpPr/>
          <p:nvPr/>
        </p:nvSpPr>
        <p:spPr>
          <a:xfrm>
            <a:off x="3003911" y="5051646"/>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4724400" y="4191000"/>
            <a:ext cx="582211"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5284840" y="4393724"/>
            <a:ext cx="575799"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5860639" y="4335666"/>
            <a:ext cx="556563"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ight Arrow 8"/>
          <p:cNvSpPr/>
          <p:nvPr/>
        </p:nvSpPr>
        <p:spPr bwMode="auto">
          <a:xfrm>
            <a:off x="2133600" y="756556"/>
            <a:ext cx="1295400" cy="25762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42800931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2707" name="Rectangle 3"/>
          <p:cNvSpPr>
            <a:spLocks noGrp="1" noChangeArrowheads="1"/>
          </p:cNvSpPr>
          <p:nvPr>
            <p:ph type="body" idx="4294967295"/>
          </p:nvPr>
        </p:nvSpPr>
        <p:spPr>
          <a:xfrm>
            <a:off x="457200" y="228600"/>
            <a:ext cx="8229600" cy="5902325"/>
          </a:xfrm>
        </p:spPr>
        <p:txBody>
          <a:bodyPr/>
          <a:lstStyle/>
          <a:p>
            <a:pPr eaLnBrk="1" hangingPunct="1">
              <a:defRPr/>
            </a:pPr>
            <a:r>
              <a:rPr lang="en-US" dirty="0" smtClean="0">
                <a:effectLst>
                  <a:outerShdw blurRad="38100" dist="38100" dir="2700000" algn="tl">
                    <a:srgbClr val="336699"/>
                  </a:outerShdw>
                </a:effectLst>
              </a:rPr>
              <a:t>Nucleic Acids –  P O N C H (Nucleotide)</a:t>
            </a:r>
          </a:p>
        </p:txBody>
      </p:sp>
      <p:pic>
        <p:nvPicPr>
          <p:cNvPr id="17920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0"/>
            <a:ext cx="8991600" cy="579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3558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pitchFamily="34" charset="0"/>
            </a:endParaRPr>
          </a:p>
        </p:txBody>
      </p:sp>
      <p:sp>
        <p:nvSpPr>
          <p:cNvPr id="2" name="Rectangle 1"/>
          <p:cNvSpPr/>
          <p:nvPr/>
        </p:nvSpPr>
        <p:spPr bwMode="auto">
          <a:xfrm>
            <a:off x="3810000" y="152400"/>
            <a:ext cx="4800600" cy="76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3" name="TextBox 2"/>
          <p:cNvSpPr txBox="1"/>
          <p:nvPr/>
        </p:nvSpPr>
        <p:spPr>
          <a:xfrm>
            <a:off x="3810000" y="228600"/>
            <a:ext cx="4800600" cy="1384995"/>
          </a:xfrm>
          <a:prstGeom prst="rect">
            <a:avLst/>
          </a:prstGeom>
          <a:noFill/>
        </p:spPr>
        <p:txBody>
          <a:bodyPr wrap="square" rtlCol="0">
            <a:spAutoFit/>
          </a:bodyPr>
          <a:lstStyle/>
          <a:p>
            <a:pPr algn="l"/>
            <a:r>
              <a:rPr lang="en-US" sz="2800" dirty="0" smtClean="0"/>
              <a:t>Are made of these 5 biologically important elements?</a:t>
            </a:r>
            <a:endParaRPr lang="en-US" sz="2800" dirty="0"/>
          </a:p>
        </p:txBody>
      </p:sp>
      <p:pic>
        <p:nvPicPr>
          <p:cNvPr id="7" name="Picture 2" descr="https://encrypted-tbn0.gstatic.com/images?q=tbn:ANd9GcQ4VhCuAw4SNCCShfeAhh0oj7xwjAz5OZ7wkZwOBacQ2BeildNf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760" y="1524000"/>
            <a:ext cx="1121735" cy="112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2004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347" name="Rectangle 3"/>
          <p:cNvSpPr>
            <a:spLocks noGrp="1" noChangeArrowheads="1"/>
          </p:cNvSpPr>
          <p:nvPr>
            <p:ph type="body" idx="1"/>
          </p:nvPr>
        </p:nvSpPr>
        <p:spPr>
          <a:xfrm>
            <a:off x="457200" y="228600"/>
            <a:ext cx="8077200" cy="5902325"/>
          </a:xfrm>
        </p:spPr>
        <p:txBody>
          <a:bodyPr/>
          <a:lstStyle/>
          <a:p>
            <a:pPr eaLnBrk="1" hangingPunct="1">
              <a:defRPr/>
            </a:pPr>
            <a:r>
              <a:rPr lang="en-US" dirty="0" smtClean="0"/>
              <a:t>There are four different types of nitrogen bases found in DNA.  Name them? </a:t>
            </a:r>
          </a:p>
          <a:p>
            <a:pPr eaLnBrk="1" hangingPunct="1">
              <a:defRPr/>
            </a:pPr>
            <a:endParaRPr lang="en-US" dirty="0" smtClean="0"/>
          </a:p>
          <a:p>
            <a:pPr eaLnBrk="1" hangingPunct="1">
              <a:defRPr/>
            </a:pPr>
            <a:r>
              <a:rPr lang="en-US" dirty="0" smtClean="0"/>
              <a:t>A is for adenine </a:t>
            </a:r>
          </a:p>
          <a:p>
            <a:pPr eaLnBrk="1" hangingPunct="1">
              <a:defRPr/>
            </a:pPr>
            <a:r>
              <a:rPr lang="en-US" dirty="0" smtClean="0"/>
              <a:t>G is for guanine </a:t>
            </a:r>
          </a:p>
          <a:p>
            <a:pPr eaLnBrk="1" hangingPunct="1">
              <a:defRPr/>
            </a:pPr>
            <a:r>
              <a:rPr lang="en-US" dirty="0" smtClean="0"/>
              <a:t>C is for cytosine </a:t>
            </a:r>
          </a:p>
          <a:p>
            <a:pPr eaLnBrk="1" hangingPunct="1">
              <a:defRPr/>
            </a:pPr>
            <a:r>
              <a:rPr lang="en-US" dirty="0" smtClean="0"/>
              <a:t>T is for thymine </a:t>
            </a:r>
          </a:p>
          <a:p>
            <a:pPr eaLnBrk="1" hangingPunct="1">
              <a:defRPr/>
            </a:pPr>
            <a:endParaRPr lang="en-US" dirty="0" smtClean="0"/>
          </a:p>
        </p:txBody>
      </p:sp>
      <p:pic>
        <p:nvPicPr>
          <p:cNvPr id="190467" name="Picture 5" descr="dna_molecu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447800"/>
            <a:ext cx="4286250" cy="459105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1219200" y="1905000"/>
            <a:ext cx="2590800" cy="533400"/>
          </a:xfrm>
          <a:prstGeom prst="rect">
            <a:avLst/>
          </a:prstGeom>
          <a:solidFill>
            <a:schemeClr val="bg1">
              <a:lumMod val="85000"/>
              <a:lumOff val="15000"/>
            </a:schemeClr>
          </a:solidFill>
          <a:ln w="38100" cap="flat" cmpd="sng" algn="ctr">
            <a:solidFill>
              <a:schemeClr val="tx1"/>
            </a:solidFill>
            <a:prstDash val="solid"/>
            <a:round/>
            <a:headEnd type="none" w="med" len="med"/>
            <a:tailEnd type="none" w="med" len="med"/>
          </a:ln>
          <a:effectLst/>
        </p:spPr>
        <p:txBody>
          <a:bodyPr/>
          <a:lstStyle/>
          <a:p>
            <a:pPr marL="342900" indent="-342900" eaLnBrk="1" hangingPunct="1">
              <a:buClr>
                <a:schemeClr val="hlink"/>
              </a:buClr>
              <a:buSzPct val="65000"/>
              <a:buFont typeface="Wingdings" pitchFamily="2" charset="2"/>
              <a:buChar char="n"/>
              <a:defRPr/>
            </a:pPr>
            <a:endParaRPr lang="en-US" sz="9600">
              <a:effectLst>
                <a:outerShdw blurRad="38100" dist="38100" dir="2700000" algn="tl">
                  <a:srgbClr val="000000">
                    <a:alpha val="43137"/>
                  </a:srgbClr>
                </a:outerShdw>
              </a:effectLst>
              <a:latin typeface="Tahoma" pitchFamily="34" charset="0"/>
            </a:endParaRPr>
          </a:p>
        </p:txBody>
      </p:sp>
      <p:sp>
        <p:nvSpPr>
          <p:cNvPr id="6" name="Rectangle 5"/>
          <p:cNvSpPr/>
          <p:nvPr/>
        </p:nvSpPr>
        <p:spPr bwMode="auto">
          <a:xfrm>
            <a:off x="1219200" y="2514600"/>
            <a:ext cx="2590800" cy="533400"/>
          </a:xfrm>
          <a:prstGeom prst="rect">
            <a:avLst/>
          </a:prstGeom>
          <a:solidFill>
            <a:schemeClr val="tx1">
              <a:lumMod val="50000"/>
            </a:schemeClr>
          </a:solidFill>
          <a:ln w="38100" cap="flat" cmpd="sng" algn="ctr">
            <a:solidFill>
              <a:schemeClr val="tx1"/>
            </a:solidFill>
            <a:prstDash val="solid"/>
            <a:round/>
            <a:headEnd type="none" w="med" len="med"/>
            <a:tailEnd type="none" w="med" len="med"/>
          </a:ln>
          <a:effectLst/>
        </p:spPr>
        <p:txBody>
          <a:bodyPr/>
          <a:lstStyle/>
          <a:p>
            <a:pPr marL="342900" indent="-342900" eaLnBrk="1" hangingPunct="1">
              <a:buClr>
                <a:schemeClr val="hlink"/>
              </a:buClr>
              <a:buSzPct val="65000"/>
              <a:buFont typeface="Wingdings" pitchFamily="2" charset="2"/>
              <a:buChar char="n"/>
              <a:defRPr/>
            </a:pPr>
            <a:endParaRPr lang="en-US" sz="9600">
              <a:effectLst>
                <a:outerShdw blurRad="38100" dist="38100" dir="2700000" algn="tl">
                  <a:srgbClr val="000000">
                    <a:alpha val="43137"/>
                  </a:srgbClr>
                </a:outerShdw>
              </a:effectLst>
              <a:latin typeface="Tahoma" pitchFamily="34" charset="0"/>
            </a:endParaRPr>
          </a:p>
        </p:txBody>
      </p:sp>
      <p:sp>
        <p:nvSpPr>
          <p:cNvPr id="7" name="Rectangle 6"/>
          <p:cNvSpPr/>
          <p:nvPr/>
        </p:nvSpPr>
        <p:spPr bwMode="auto">
          <a:xfrm>
            <a:off x="1219200" y="3124200"/>
            <a:ext cx="2590800" cy="533400"/>
          </a:xfrm>
          <a:prstGeom prst="rect">
            <a:avLst/>
          </a:prstGeom>
          <a:solidFill>
            <a:schemeClr val="tx1">
              <a:lumMod val="50000"/>
            </a:schemeClr>
          </a:solidFill>
          <a:ln w="38100" cap="flat" cmpd="sng" algn="ctr">
            <a:solidFill>
              <a:schemeClr val="tx1"/>
            </a:solidFill>
            <a:prstDash val="solid"/>
            <a:round/>
            <a:headEnd type="none" w="med" len="med"/>
            <a:tailEnd type="none" w="med" len="med"/>
          </a:ln>
          <a:effectLst/>
        </p:spPr>
        <p:txBody>
          <a:bodyPr/>
          <a:lstStyle/>
          <a:p>
            <a:pPr marL="342900" indent="-342900" eaLnBrk="1" hangingPunct="1">
              <a:buClr>
                <a:schemeClr val="hlink"/>
              </a:buClr>
              <a:buSzPct val="65000"/>
              <a:buFont typeface="Wingdings" pitchFamily="2" charset="2"/>
              <a:buChar char="n"/>
              <a:defRPr/>
            </a:pPr>
            <a:endParaRPr lang="en-US" sz="9600">
              <a:effectLst>
                <a:outerShdw blurRad="38100" dist="38100" dir="2700000" algn="tl">
                  <a:srgbClr val="000000">
                    <a:alpha val="43137"/>
                  </a:srgbClr>
                </a:outerShdw>
              </a:effectLst>
              <a:latin typeface="Tahoma" pitchFamily="34" charset="0"/>
            </a:endParaRPr>
          </a:p>
        </p:txBody>
      </p:sp>
      <p:sp>
        <p:nvSpPr>
          <p:cNvPr id="8" name="Rectangle 7"/>
          <p:cNvSpPr/>
          <p:nvPr/>
        </p:nvSpPr>
        <p:spPr bwMode="auto">
          <a:xfrm>
            <a:off x="1219200" y="3733800"/>
            <a:ext cx="2590800" cy="533400"/>
          </a:xfrm>
          <a:prstGeom prst="rect">
            <a:avLst/>
          </a:prstGeom>
          <a:solidFill>
            <a:schemeClr val="bg1">
              <a:lumMod val="85000"/>
              <a:lumOff val="15000"/>
            </a:schemeClr>
          </a:solidFill>
          <a:ln w="38100" cap="flat" cmpd="sng" algn="ctr">
            <a:solidFill>
              <a:schemeClr val="tx1"/>
            </a:solidFill>
            <a:prstDash val="solid"/>
            <a:round/>
            <a:headEnd type="none" w="med" len="med"/>
            <a:tailEnd type="none" w="med" len="med"/>
          </a:ln>
          <a:effectLst/>
        </p:spPr>
        <p:txBody>
          <a:bodyPr/>
          <a:lstStyle/>
          <a:p>
            <a:pPr marL="342900" indent="-342900" eaLnBrk="1" hangingPunct="1">
              <a:buClr>
                <a:schemeClr val="hlink"/>
              </a:buClr>
              <a:buSzPct val="65000"/>
              <a:buFont typeface="Wingdings" pitchFamily="2" charset="2"/>
              <a:buChar char="n"/>
              <a:defRPr/>
            </a:pPr>
            <a:endParaRPr lang="en-US" sz="9600">
              <a:effectLst>
                <a:outerShdw blurRad="38100" dist="38100" dir="2700000" algn="tl">
                  <a:srgbClr val="000000">
                    <a:alpha val="43137"/>
                  </a:srgbClr>
                </a:outerShdw>
              </a:effectLst>
              <a:latin typeface="Tahoma" pitchFamily="34" charset="0"/>
            </a:endParaRPr>
          </a:p>
        </p:txBody>
      </p:sp>
      <p:sp>
        <p:nvSpPr>
          <p:cNvPr id="57357" name="Rectangle 13"/>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2" name="Rectangle 1"/>
          <p:cNvSpPr/>
          <p:nvPr/>
        </p:nvSpPr>
        <p:spPr>
          <a:xfrm>
            <a:off x="381000" y="4800600"/>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Freeform 9"/>
          <p:cNvSpPr/>
          <p:nvPr/>
        </p:nvSpPr>
        <p:spPr bwMode="auto">
          <a:xfrm>
            <a:off x="7547429" y="1684490"/>
            <a:ext cx="884179" cy="362024"/>
          </a:xfrm>
          <a:custGeom>
            <a:avLst/>
            <a:gdLst>
              <a:gd name="connsiteX0" fmla="*/ 391885 w 884179"/>
              <a:gd name="connsiteY0" fmla="*/ 28196 h 362024"/>
              <a:gd name="connsiteX1" fmla="*/ 290285 w 884179"/>
              <a:gd name="connsiteY1" fmla="*/ 71739 h 362024"/>
              <a:gd name="connsiteX2" fmla="*/ 159657 w 884179"/>
              <a:gd name="connsiteY2" fmla="*/ 115281 h 362024"/>
              <a:gd name="connsiteX3" fmla="*/ 116114 w 884179"/>
              <a:gd name="connsiteY3" fmla="*/ 129796 h 362024"/>
              <a:gd name="connsiteX4" fmla="*/ 29028 w 884179"/>
              <a:gd name="connsiteY4" fmla="*/ 202367 h 362024"/>
              <a:gd name="connsiteX5" fmla="*/ 29028 w 884179"/>
              <a:gd name="connsiteY5" fmla="*/ 289453 h 362024"/>
              <a:gd name="connsiteX6" fmla="*/ 72571 w 884179"/>
              <a:gd name="connsiteY6" fmla="*/ 303967 h 362024"/>
              <a:gd name="connsiteX7" fmla="*/ 130628 w 884179"/>
              <a:gd name="connsiteY7" fmla="*/ 362024 h 362024"/>
              <a:gd name="connsiteX8" fmla="*/ 653142 w 884179"/>
              <a:gd name="connsiteY8" fmla="*/ 347510 h 362024"/>
              <a:gd name="connsiteX9" fmla="*/ 711200 w 884179"/>
              <a:gd name="connsiteY9" fmla="*/ 332996 h 362024"/>
              <a:gd name="connsiteX10" fmla="*/ 827314 w 884179"/>
              <a:gd name="connsiteY10" fmla="*/ 289453 h 362024"/>
              <a:gd name="connsiteX11" fmla="*/ 841828 w 884179"/>
              <a:gd name="connsiteY11" fmla="*/ 86253 h 362024"/>
              <a:gd name="connsiteX12" fmla="*/ 798285 w 884179"/>
              <a:gd name="connsiteY12" fmla="*/ 57224 h 362024"/>
              <a:gd name="connsiteX13" fmla="*/ 711200 w 884179"/>
              <a:gd name="connsiteY13" fmla="*/ 28196 h 362024"/>
              <a:gd name="connsiteX14" fmla="*/ 246742 w 884179"/>
              <a:gd name="connsiteY14" fmla="*/ 42710 h 36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79" h="362024">
                <a:moveTo>
                  <a:pt x="391885" y="28196"/>
                </a:moveTo>
                <a:cubicBezTo>
                  <a:pt x="251727" y="74914"/>
                  <a:pt x="469631" y="0"/>
                  <a:pt x="290285" y="71739"/>
                </a:cubicBezTo>
                <a:cubicBezTo>
                  <a:pt x="290272" y="71744"/>
                  <a:pt x="181435" y="108022"/>
                  <a:pt x="159657" y="115281"/>
                </a:cubicBezTo>
                <a:cubicBezTo>
                  <a:pt x="145143" y="120119"/>
                  <a:pt x="128844" y="121309"/>
                  <a:pt x="116114" y="129796"/>
                </a:cubicBezTo>
                <a:cubicBezTo>
                  <a:pt x="55492" y="170210"/>
                  <a:pt x="84906" y="146489"/>
                  <a:pt x="29028" y="202367"/>
                </a:cubicBezTo>
                <a:cubicBezTo>
                  <a:pt x="19352" y="231395"/>
                  <a:pt x="0" y="260425"/>
                  <a:pt x="29028" y="289453"/>
                </a:cubicBezTo>
                <a:cubicBezTo>
                  <a:pt x="39846" y="300271"/>
                  <a:pt x="58057" y="299129"/>
                  <a:pt x="72571" y="303967"/>
                </a:cubicBezTo>
                <a:cubicBezTo>
                  <a:pt x="85472" y="342672"/>
                  <a:pt x="79021" y="362024"/>
                  <a:pt x="130628" y="362024"/>
                </a:cubicBezTo>
                <a:cubicBezTo>
                  <a:pt x="304867" y="362024"/>
                  <a:pt x="478971" y="352348"/>
                  <a:pt x="653142" y="347510"/>
                </a:cubicBezTo>
                <a:cubicBezTo>
                  <a:pt x="672495" y="342672"/>
                  <a:pt x="692522" y="340000"/>
                  <a:pt x="711200" y="332996"/>
                </a:cubicBezTo>
                <a:cubicBezTo>
                  <a:pt x="863002" y="276071"/>
                  <a:pt x="678288" y="326709"/>
                  <a:pt x="827314" y="289453"/>
                </a:cubicBezTo>
                <a:cubicBezTo>
                  <a:pt x="877412" y="214304"/>
                  <a:pt x="884179" y="223895"/>
                  <a:pt x="841828" y="86253"/>
                </a:cubicBezTo>
                <a:cubicBezTo>
                  <a:pt x="836698" y="69580"/>
                  <a:pt x="814226" y="64309"/>
                  <a:pt x="798285" y="57224"/>
                </a:cubicBezTo>
                <a:cubicBezTo>
                  <a:pt x="770324" y="44797"/>
                  <a:pt x="711200" y="28196"/>
                  <a:pt x="711200" y="28196"/>
                </a:cubicBezTo>
                <a:cubicBezTo>
                  <a:pt x="304821" y="43826"/>
                  <a:pt x="459712" y="42710"/>
                  <a:pt x="246742" y="42710"/>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11" name="Freeform 10"/>
          <p:cNvSpPr/>
          <p:nvPr/>
        </p:nvSpPr>
        <p:spPr bwMode="auto">
          <a:xfrm>
            <a:off x="7424615" y="2627086"/>
            <a:ext cx="970324" cy="349147"/>
          </a:xfrm>
          <a:custGeom>
            <a:avLst/>
            <a:gdLst>
              <a:gd name="connsiteX0" fmla="*/ 296985 w 970324"/>
              <a:gd name="connsiteY0" fmla="*/ 29028 h 349147"/>
              <a:gd name="connsiteX1" fmla="*/ 93785 w 970324"/>
              <a:gd name="connsiteY1" fmla="*/ 43543 h 349147"/>
              <a:gd name="connsiteX2" fmla="*/ 50242 w 970324"/>
              <a:gd name="connsiteY2" fmla="*/ 58057 h 349147"/>
              <a:gd name="connsiteX3" fmla="*/ 21214 w 970324"/>
              <a:gd name="connsiteY3" fmla="*/ 145143 h 349147"/>
              <a:gd name="connsiteX4" fmla="*/ 35728 w 970324"/>
              <a:gd name="connsiteY4" fmla="*/ 290285 h 349147"/>
              <a:gd name="connsiteX5" fmla="*/ 326014 w 970324"/>
              <a:gd name="connsiteY5" fmla="*/ 333828 h 349147"/>
              <a:gd name="connsiteX6" fmla="*/ 645328 w 970324"/>
              <a:gd name="connsiteY6" fmla="*/ 319314 h 349147"/>
              <a:gd name="connsiteX7" fmla="*/ 717899 w 970324"/>
              <a:gd name="connsiteY7" fmla="*/ 203200 h 349147"/>
              <a:gd name="connsiteX8" fmla="*/ 950128 w 970324"/>
              <a:gd name="connsiteY8" fmla="*/ 188685 h 349147"/>
              <a:gd name="connsiteX9" fmla="*/ 964642 w 970324"/>
              <a:gd name="connsiteY9" fmla="*/ 145143 h 349147"/>
              <a:gd name="connsiteX10" fmla="*/ 921099 w 970324"/>
              <a:gd name="connsiteY10" fmla="*/ 116114 h 349147"/>
              <a:gd name="connsiteX11" fmla="*/ 892071 w 970324"/>
              <a:gd name="connsiteY11" fmla="*/ 72571 h 349147"/>
              <a:gd name="connsiteX12" fmla="*/ 848528 w 970324"/>
              <a:gd name="connsiteY12" fmla="*/ 43543 h 349147"/>
              <a:gd name="connsiteX13" fmla="*/ 746928 w 970324"/>
              <a:gd name="connsiteY13" fmla="*/ 0 h 349147"/>
              <a:gd name="connsiteX14" fmla="*/ 296985 w 970324"/>
              <a:gd name="connsiteY14" fmla="*/ 29028 h 349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0324" h="349147">
                <a:moveTo>
                  <a:pt x="296985" y="29028"/>
                </a:moveTo>
                <a:cubicBezTo>
                  <a:pt x="188128" y="36285"/>
                  <a:pt x="161226" y="35609"/>
                  <a:pt x="93785" y="43543"/>
                </a:cubicBezTo>
                <a:cubicBezTo>
                  <a:pt x="78590" y="45331"/>
                  <a:pt x="59135" y="45607"/>
                  <a:pt x="50242" y="58057"/>
                </a:cubicBezTo>
                <a:cubicBezTo>
                  <a:pt x="32457" y="82956"/>
                  <a:pt x="21214" y="145143"/>
                  <a:pt x="21214" y="145143"/>
                </a:cubicBezTo>
                <a:cubicBezTo>
                  <a:pt x="26052" y="193524"/>
                  <a:pt x="0" y="257306"/>
                  <a:pt x="35728" y="290285"/>
                </a:cubicBezTo>
                <a:cubicBezTo>
                  <a:pt x="46832" y="300534"/>
                  <a:pt x="285062" y="328709"/>
                  <a:pt x="326014" y="333828"/>
                </a:cubicBezTo>
                <a:cubicBezTo>
                  <a:pt x="432452" y="328990"/>
                  <a:pt x="543042" y="349147"/>
                  <a:pt x="645328" y="319314"/>
                </a:cubicBezTo>
                <a:cubicBezTo>
                  <a:pt x="918932" y="239513"/>
                  <a:pt x="512611" y="235614"/>
                  <a:pt x="717899" y="203200"/>
                </a:cubicBezTo>
                <a:cubicBezTo>
                  <a:pt x="794511" y="191103"/>
                  <a:pt x="872718" y="193523"/>
                  <a:pt x="950128" y="188685"/>
                </a:cubicBezTo>
                <a:cubicBezTo>
                  <a:pt x="954966" y="174171"/>
                  <a:pt x="970324" y="159348"/>
                  <a:pt x="964642" y="145143"/>
                </a:cubicBezTo>
                <a:cubicBezTo>
                  <a:pt x="958163" y="128947"/>
                  <a:pt x="933434" y="128449"/>
                  <a:pt x="921099" y="116114"/>
                </a:cubicBezTo>
                <a:cubicBezTo>
                  <a:pt x="908764" y="103779"/>
                  <a:pt x="904406" y="84906"/>
                  <a:pt x="892071" y="72571"/>
                </a:cubicBezTo>
                <a:cubicBezTo>
                  <a:pt x="879736" y="60236"/>
                  <a:pt x="863674" y="52198"/>
                  <a:pt x="848528" y="43543"/>
                </a:cubicBezTo>
                <a:cubicBezTo>
                  <a:pt x="798306" y="14845"/>
                  <a:pt x="795781" y="16284"/>
                  <a:pt x="746928" y="0"/>
                </a:cubicBezTo>
                <a:cubicBezTo>
                  <a:pt x="461765" y="21935"/>
                  <a:pt x="405842" y="21771"/>
                  <a:pt x="296985" y="29028"/>
                </a:cubicBez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5855753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483" name="Rectangle 3"/>
          <p:cNvSpPr>
            <a:spLocks noGrp="1" noChangeArrowheads="1"/>
          </p:cNvSpPr>
          <p:nvPr>
            <p:ph type="body" idx="1"/>
          </p:nvPr>
        </p:nvSpPr>
        <p:spPr>
          <a:xfrm>
            <a:off x="457200" y="381000"/>
            <a:ext cx="8229600" cy="5749925"/>
          </a:xfrm>
        </p:spPr>
        <p:txBody>
          <a:bodyPr/>
          <a:lstStyle/>
          <a:p>
            <a:pPr eaLnBrk="1" hangingPunct="1">
              <a:defRPr/>
            </a:pPr>
            <a:r>
              <a:rPr lang="en-US" dirty="0" smtClean="0"/>
              <a:t>Name the corresponding base pair on the right.  Each one is worth 1 point.</a:t>
            </a:r>
          </a:p>
        </p:txBody>
      </p:sp>
      <p:pic>
        <p:nvPicPr>
          <p:cNvPr id="211971" name="Picture 5" descr="d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00199"/>
            <a:ext cx="8458200" cy="4876801"/>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0905"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2" name="Freeform 1"/>
          <p:cNvSpPr/>
          <p:nvPr/>
        </p:nvSpPr>
        <p:spPr bwMode="auto">
          <a:xfrm>
            <a:off x="3062514" y="2293257"/>
            <a:ext cx="1756229" cy="725714"/>
          </a:xfrm>
          <a:custGeom>
            <a:avLst/>
            <a:gdLst>
              <a:gd name="connsiteX0" fmla="*/ 391886 w 1756229"/>
              <a:gd name="connsiteY0" fmla="*/ 43543 h 725714"/>
              <a:gd name="connsiteX1" fmla="*/ 275772 w 1756229"/>
              <a:gd name="connsiteY1" fmla="*/ 145143 h 725714"/>
              <a:gd name="connsiteX2" fmla="*/ 217715 w 1756229"/>
              <a:gd name="connsiteY2" fmla="*/ 159657 h 725714"/>
              <a:gd name="connsiteX3" fmla="*/ 174172 w 1756229"/>
              <a:gd name="connsiteY3" fmla="*/ 174172 h 725714"/>
              <a:gd name="connsiteX4" fmla="*/ 130629 w 1756229"/>
              <a:gd name="connsiteY4" fmla="*/ 217714 h 725714"/>
              <a:gd name="connsiteX5" fmla="*/ 43543 w 1756229"/>
              <a:gd name="connsiteY5" fmla="*/ 246743 h 725714"/>
              <a:gd name="connsiteX6" fmla="*/ 0 w 1756229"/>
              <a:gd name="connsiteY6" fmla="*/ 333829 h 725714"/>
              <a:gd name="connsiteX7" fmla="*/ 14515 w 1756229"/>
              <a:gd name="connsiteY7" fmla="*/ 406400 h 725714"/>
              <a:gd name="connsiteX8" fmla="*/ 58057 w 1756229"/>
              <a:gd name="connsiteY8" fmla="*/ 493486 h 725714"/>
              <a:gd name="connsiteX9" fmla="*/ 101600 w 1756229"/>
              <a:gd name="connsiteY9" fmla="*/ 537029 h 725714"/>
              <a:gd name="connsiteX10" fmla="*/ 145143 w 1756229"/>
              <a:gd name="connsiteY10" fmla="*/ 551543 h 725714"/>
              <a:gd name="connsiteX11" fmla="*/ 188686 w 1756229"/>
              <a:gd name="connsiteY11" fmla="*/ 580572 h 725714"/>
              <a:gd name="connsiteX12" fmla="*/ 232229 w 1756229"/>
              <a:gd name="connsiteY12" fmla="*/ 624114 h 725714"/>
              <a:gd name="connsiteX13" fmla="*/ 275772 w 1756229"/>
              <a:gd name="connsiteY13" fmla="*/ 638629 h 725714"/>
              <a:gd name="connsiteX14" fmla="*/ 391886 w 1756229"/>
              <a:gd name="connsiteY14" fmla="*/ 711200 h 725714"/>
              <a:gd name="connsiteX15" fmla="*/ 435429 w 1756229"/>
              <a:gd name="connsiteY15" fmla="*/ 725714 h 725714"/>
              <a:gd name="connsiteX16" fmla="*/ 783772 w 1756229"/>
              <a:gd name="connsiteY16" fmla="*/ 682172 h 725714"/>
              <a:gd name="connsiteX17" fmla="*/ 1698172 w 1756229"/>
              <a:gd name="connsiteY17" fmla="*/ 682172 h 725714"/>
              <a:gd name="connsiteX18" fmla="*/ 1712686 w 1756229"/>
              <a:gd name="connsiteY18" fmla="*/ 638629 h 725714"/>
              <a:gd name="connsiteX19" fmla="*/ 1727200 w 1756229"/>
              <a:gd name="connsiteY19" fmla="*/ 464457 h 725714"/>
              <a:gd name="connsiteX20" fmla="*/ 1756229 w 1756229"/>
              <a:gd name="connsiteY20" fmla="*/ 377372 h 725714"/>
              <a:gd name="connsiteX21" fmla="*/ 1741715 w 1756229"/>
              <a:gd name="connsiteY21" fmla="*/ 232229 h 725714"/>
              <a:gd name="connsiteX22" fmla="*/ 1698172 w 1756229"/>
              <a:gd name="connsiteY22" fmla="*/ 188686 h 725714"/>
              <a:gd name="connsiteX23" fmla="*/ 1625600 w 1756229"/>
              <a:gd name="connsiteY23" fmla="*/ 130629 h 725714"/>
              <a:gd name="connsiteX24" fmla="*/ 1538515 w 1756229"/>
              <a:gd name="connsiteY24" fmla="*/ 72572 h 725714"/>
              <a:gd name="connsiteX25" fmla="*/ 1335315 w 1756229"/>
              <a:gd name="connsiteY25" fmla="*/ 14514 h 725714"/>
              <a:gd name="connsiteX26" fmla="*/ 1074057 w 1756229"/>
              <a:gd name="connsiteY26" fmla="*/ 0 h 725714"/>
              <a:gd name="connsiteX27" fmla="*/ 769257 w 1756229"/>
              <a:gd name="connsiteY27" fmla="*/ 14514 h 725714"/>
              <a:gd name="connsiteX28" fmla="*/ 725715 w 1756229"/>
              <a:gd name="connsiteY28" fmla="*/ 29029 h 725714"/>
              <a:gd name="connsiteX29" fmla="*/ 624115 w 1756229"/>
              <a:gd name="connsiteY29" fmla="*/ 58057 h 725714"/>
              <a:gd name="connsiteX30" fmla="*/ 493486 w 1756229"/>
              <a:gd name="connsiteY30" fmla="*/ 116114 h 725714"/>
              <a:gd name="connsiteX31" fmla="*/ 406400 w 1756229"/>
              <a:gd name="connsiteY31" fmla="*/ 145143 h 725714"/>
              <a:gd name="connsiteX32" fmla="*/ 290286 w 1756229"/>
              <a:gd name="connsiteY32" fmla="*/ 174172 h 725714"/>
              <a:gd name="connsiteX33" fmla="*/ 246743 w 1756229"/>
              <a:gd name="connsiteY33" fmla="*/ 188686 h 725714"/>
              <a:gd name="connsiteX34" fmla="*/ 174172 w 1756229"/>
              <a:gd name="connsiteY34" fmla="*/ 203200 h 725714"/>
              <a:gd name="connsiteX35" fmla="*/ 87086 w 1756229"/>
              <a:gd name="connsiteY35" fmla="*/ 232229 h 725714"/>
              <a:gd name="connsiteX36" fmla="*/ 58057 w 1756229"/>
              <a:gd name="connsiteY36" fmla="*/ 275772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56229" h="725714">
                <a:moveTo>
                  <a:pt x="391886" y="43543"/>
                </a:moveTo>
                <a:cubicBezTo>
                  <a:pt x="365822" y="69607"/>
                  <a:pt x="317776" y="127141"/>
                  <a:pt x="275772" y="145143"/>
                </a:cubicBezTo>
                <a:cubicBezTo>
                  <a:pt x="257437" y="153001"/>
                  <a:pt x="236895" y="154177"/>
                  <a:pt x="217715" y="159657"/>
                </a:cubicBezTo>
                <a:cubicBezTo>
                  <a:pt x="203004" y="163860"/>
                  <a:pt x="188686" y="169334"/>
                  <a:pt x="174172" y="174172"/>
                </a:cubicBezTo>
                <a:cubicBezTo>
                  <a:pt x="159658" y="188686"/>
                  <a:pt x="148572" y="207746"/>
                  <a:pt x="130629" y="217714"/>
                </a:cubicBezTo>
                <a:cubicBezTo>
                  <a:pt x="103881" y="232574"/>
                  <a:pt x="43543" y="246743"/>
                  <a:pt x="43543" y="246743"/>
                </a:cubicBezTo>
                <a:cubicBezTo>
                  <a:pt x="28868" y="268757"/>
                  <a:pt x="0" y="303785"/>
                  <a:pt x="0" y="333829"/>
                </a:cubicBezTo>
                <a:cubicBezTo>
                  <a:pt x="0" y="358498"/>
                  <a:pt x="8532" y="382467"/>
                  <a:pt x="14515" y="406400"/>
                </a:cubicBezTo>
                <a:cubicBezTo>
                  <a:pt x="23867" y="443806"/>
                  <a:pt x="32718" y="463079"/>
                  <a:pt x="58057" y="493486"/>
                </a:cubicBezTo>
                <a:cubicBezTo>
                  <a:pt x="71198" y="509255"/>
                  <a:pt x="84521" y="525643"/>
                  <a:pt x="101600" y="537029"/>
                </a:cubicBezTo>
                <a:cubicBezTo>
                  <a:pt x="114330" y="545516"/>
                  <a:pt x="130629" y="546705"/>
                  <a:pt x="145143" y="551543"/>
                </a:cubicBezTo>
                <a:cubicBezTo>
                  <a:pt x="159657" y="561219"/>
                  <a:pt x="175285" y="569405"/>
                  <a:pt x="188686" y="580572"/>
                </a:cubicBezTo>
                <a:cubicBezTo>
                  <a:pt x="204455" y="593712"/>
                  <a:pt x="215150" y="612728"/>
                  <a:pt x="232229" y="624114"/>
                </a:cubicBezTo>
                <a:cubicBezTo>
                  <a:pt x="244959" y="632601"/>
                  <a:pt x="261258" y="633791"/>
                  <a:pt x="275772" y="638629"/>
                </a:cubicBezTo>
                <a:cubicBezTo>
                  <a:pt x="321773" y="707632"/>
                  <a:pt x="288251" y="676656"/>
                  <a:pt x="391886" y="711200"/>
                </a:cubicBezTo>
                <a:lnTo>
                  <a:pt x="435429" y="725714"/>
                </a:lnTo>
                <a:cubicBezTo>
                  <a:pt x="745564" y="694701"/>
                  <a:pt x="631374" y="720271"/>
                  <a:pt x="783772" y="682172"/>
                </a:cubicBezTo>
                <a:cubicBezTo>
                  <a:pt x="1027692" y="689794"/>
                  <a:pt x="1452371" y="712897"/>
                  <a:pt x="1698172" y="682172"/>
                </a:cubicBezTo>
                <a:cubicBezTo>
                  <a:pt x="1713353" y="680274"/>
                  <a:pt x="1707848" y="653143"/>
                  <a:pt x="1712686" y="638629"/>
                </a:cubicBezTo>
                <a:cubicBezTo>
                  <a:pt x="1717524" y="580572"/>
                  <a:pt x="1717622" y="521923"/>
                  <a:pt x="1727200" y="464457"/>
                </a:cubicBezTo>
                <a:cubicBezTo>
                  <a:pt x="1732230" y="434275"/>
                  <a:pt x="1756229" y="377372"/>
                  <a:pt x="1756229" y="377372"/>
                </a:cubicBezTo>
                <a:cubicBezTo>
                  <a:pt x="1751391" y="328991"/>
                  <a:pt x="1756014" y="278701"/>
                  <a:pt x="1741715" y="232229"/>
                </a:cubicBezTo>
                <a:cubicBezTo>
                  <a:pt x="1735679" y="212610"/>
                  <a:pt x="1711313" y="204455"/>
                  <a:pt x="1698172" y="188686"/>
                </a:cubicBezTo>
                <a:cubicBezTo>
                  <a:pt x="1647671" y="128085"/>
                  <a:pt x="1697081" y="154455"/>
                  <a:pt x="1625600" y="130629"/>
                </a:cubicBezTo>
                <a:cubicBezTo>
                  <a:pt x="1596572" y="111277"/>
                  <a:pt x="1571612" y="83605"/>
                  <a:pt x="1538515" y="72572"/>
                </a:cubicBezTo>
                <a:cubicBezTo>
                  <a:pt x="1491858" y="57019"/>
                  <a:pt x="1379054" y="16944"/>
                  <a:pt x="1335315" y="14514"/>
                </a:cubicBezTo>
                <a:lnTo>
                  <a:pt x="1074057" y="0"/>
                </a:lnTo>
                <a:cubicBezTo>
                  <a:pt x="972457" y="4838"/>
                  <a:pt x="870621" y="6067"/>
                  <a:pt x="769257" y="14514"/>
                </a:cubicBezTo>
                <a:cubicBezTo>
                  <a:pt x="754011" y="15785"/>
                  <a:pt x="740426" y="24826"/>
                  <a:pt x="725715" y="29029"/>
                </a:cubicBezTo>
                <a:cubicBezTo>
                  <a:pt x="598115" y="65487"/>
                  <a:pt x="728533" y="23251"/>
                  <a:pt x="624115" y="58057"/>
                </a:cubicBezTo>
                <a:cubicBezTo>
                  <a:pt x="555111" y="104060"/>
                  <a:pt x="597123" y="81568"/>
                  <a:pt x="493486" y="116114"/>
                </a:cubicBezTo>
                <a:lnTo>
                  <a:pt x="406400" y="145143"/>
                </a:lnTo>
                <a:cubicBezTo>
                  <a:pt x="367695" y="154819"/>
                  <a:pt x="328135" y="161556"/>
                  <a:pt x="290286" y="174172"/>
                </a:cubicBezTo>
                <a:cubicBezTo>
                  <a:pt x="275772" y="179010"/>
                  <a:pt x="261586" y="184975"/>
                  <a:pt x="246743" y="188686"/>
                </a:cubicBezTo>
                <a:cubicBezTo>
                  <a:pt x="222810" y="194669"/>
                  <a:pt x="197972" y="196709"/>
                  <a:pt x="174172" y="203200"/>
                </a:cubicBezTo>
                <a:cubicBezTo>
                  <a:pt x="144651" y="211251"/>
                  <a:pt x="87086" y="232229"/>
                  <a:pt x="87086" y="232229"/>
                </a:cubicBezTo>
                <a:lnTo>
                  <a:pt x="58057" y="275772"/>
                </a:ln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6" name="Freeform 5"/>
          <p:cNvSpPr/>
          <p:nvPr/>
        </p:nvSpPr>
        <p:spPr bwMode="auto">
          <a:xfrm>
            <a:off x="3062514" y="5029200"/>
            <a:ext cx="1756229" cy="725714"/>
          </a:xfrm>
          <a:custGeom>
            <a:avLst/>
            <a:gdLst>
              <a:gd name="connsiteX0" fmla="*/ 391886 w 1756229"/>
              <a:gd name="connsiteY0" fmla="*/ 43543 h 725714"/>
              <a:gd name="connsiteX1" fmla="*/ 275772 w 1756229"/>
              <a:gd name="connsiteY1" fmla="*/ 145143 h 725714"/>
              <a:gd name="connsiteX2" fmla="*/ 217715 w 1756229"/>
              <a:gd name="connsiteY2" fmla="*/ 159657 h 725714"/>
              <a:gd name="connsiteX3" fmla="*/ 174172 w 1756229"/>
              <a:gd name="connsiteY3" fmla="*/ 174172 h 725714"/>
              <a:gd name="connsiteX4" fmla="*/ 130629 w 1756229"/>
              <a:gd name="connsiteY4" fmla="*/ 217714 h 725714"/>
              <a:gd name="connsiteX5" fmla="*/ 43543 w 1756229"/>
              <a:gd name="connsiteY5" fmla="*/ 246743 h 725714"/>
              <a:gd name="connsiteX6" fmla="*/ 0 w 1756229"/>
              <a:gd name="connsiteY6" fmla="*/ 333829 h 725714"/>
              <a:gd name="connsiteX7" fmla="*/ 14515 w 1756229"/>
              <a:gd name="connsiteY7" fmla="*/ 406400 h 725714"/>
              <a:gd name="connsiteX8" fmla="*/ 58057 w 1756229"/>
              <a:gd name="connsiteY8" fmla="*/ 493486 h 725714"/>
              <a:gd name="connsiteX9" fmla="*/ 101600 w 1756229"/>
              <a:gd name="connsiteY9" fmla="*/ 537029 h 725714"/>
              <a:gd name="connsiteX10" fmla="*/ 145143 w 1756229"/>
              <a:gd name="connsiteY10" fmla="*/ 551543 h 725714"/>
              <a:gd name="connsiteX11" fmla="*/ 188686 w 1756229"/>
              <a:gd name="connsiteY11" fmla="*/ 580572 h 725714"/>
              <a:gd name="connsiteX12" fmla="*/ 232229 w 1756229"/>
              <a:gd name="connsiteY12" fmla="*/ 624114 h 725714"/>
              <a:gd name="connsiteX13" fmla="*/ 275772 w 1756229"/>
              <a:gd name="connsiteY13" fmla="*/ 638629 h 725714"/>
              <a:gd name="connsiteX14" fmla="*/ 391886 w 1756229"/>
              <a:gd name="connsiteY14" fmla="*/ 711200 h 725714"/>
              <a:gd name="connsiteX15" fmla="*/ 435429 w 1756229"/>
              <a:gd name="connsiteY15" fmla="*/ 725714 h 725714"/>
              <a:gd name="connsiteX16" fmla="*/ 783772 w 1756229"/>
              <a:gd name="connsiteY16" fmla="*/ 682172 h 725714"/>
              <a:gd name="connsiteX17" fmla="*/ 1698172 w 1756229"/>
              <a:gd name="connsiteY17" fmla="*/ 682172 h 725714"/>
              <a:gd name="connsiteX18" fmla="*/ 1712686 w 1756229"/>
              <a:gd name="connsiteY18" fmla="*/ 638629 h 725714"/>
              <a:gd name="connsiteX19" fmla="*/ 1727200 w 1756229"/>
              <a:gd name="connsiteY19" fmla="*/ 464457 h 725714"/>
              <a:gd name="connsiteX20" fmla="*/ 1756229 w 1756229"/>
              <a:gd name="connsiteY20" fmla="*/ 377372 h 725714"/>
              <a:gd name="connsiteX21" fmla="*/ 1741715 w 1756229"/>
              <a:gd name="connsiteY21" fmla="*/ 232229 h 725714"/>
              <a:gd name="connsiteX22" fmla="*/ 1698172 w 1756229"/>
              <a:gd name="connsiteY22" fmla="*/ 188686 h 725714"/>
              <a:gd name="connsiteX23" fmla="*/ 1625600 w 1756229"/>
              <a:gd name="connsiteY23" fmla="*/ 130629 h 725714"/>
              <a:gd name="connsiteX24" fmla="*/ 1538515 w 1756229"/>
              <a:gd name="connsiteY24" fmla="*/ 72572 h 725714"/>
              <a:gd name="connsiteX25" fmla="*/ 1335315 w 1756229"/>
              <a:gd name="connsiteY25" fmla="*/ 14514 h 725714"/>
              <a:gd name="connsiteX26" fmla="*/ 1074057 w 1756229"/>
              <a:gd name="connsiteY26" fmla="*/ 0 h 725714"/>
              <a:gd name="connsiteX27" fmla="*/ 769257 w 1756229"/>
              <a:gd name="connsiteY27" fmla="*/ 14514 h 725714"/>
              <a:gd name="connsiteX28" fmla="*/ 725715 w 1756229"/>
              <a:gd name="connsiteY28" fmla="*/ 29029 h 725714"/>
              <a:gd name="connsiteX29" fmla="*/ 624115 w 1756229"/>
              <a:gd name="connsiteY29" fmla="*/ 58057 h 725714"/>
              <a:gd name="connsiteX30" fmla="*/ 493486 w 1756229"/>
              <a:gd name="connsiteY30" fmla="*/ 116114 h 725714"/>
              <a:gd name="connsiteX31" fmla="*/ 406400 w 1756229"/>
              <a:gd name="connsiteY31" fmla="*/ 145143 h 725714"/>
              <a:gd name="connsiteX32" fmla="*/ 290286 w 1756229"/>
              <a:gd name="connsiteY32" fmla="*/ 174172 h 725714"/>
              <a:gd name="connsiteX33" fmla="*/ 246743 w 1756229"/>
              <a:gd name="connsiteY33" fmla="*/ 188686 h 725714"/>
              <a:gd name="connsiteX34" fmla="*/ 174172 w 1756229"/>
              <a:gd name="connsiteY34" fmla="*/ 203200 h 725714"/>
              <a:gd name="connsiteX35" fmla="*/ 87086 w 1756229"/>
              <a:gd name="connsiteY35" fmla="*/ 232229 h 725714"/>
              <a:gd name="connsiteX36" fmla="*/ 58057 w 1756229"/>
              <a:gd name="connsiteY36" fmla="*/ 275772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56229" h="725714">
                <a:moveTo>
                  <a:pt x="391886" y="43543"/>
                </a:moveTo>
                <a:cubicBezTo>
                  <a:pt x="365822" y="69607"/>
                  <a:pt x="317776" y="127141"/>
                  <a:pt x="275772" y="145143"/>
                </a:cubicBezTo>
                <a:cubicBezTo>
                  <a:pt x="257437" y="153001"/>
                  <a:pt x="236895" y="154177"/>
                  <a:pt x="217715" y="159657"/>
                </a:cubicBezTo>
                <a:cubicBezTo>
                  <a:pt x="203004" y="163860"/>
                  <a:pt x="188686" y="169334"/>
                  <a:pt x="174172" y="174172"/>
                </a:cubicBezTo>
                <a:cubicBezTo>
                  <a:pt x="159658" y="188686"/>
                  <a:pt x="148572" y="207746"/>
                  <a:pt x="130629" y="217714"/>
                </a:cubicBezTo>
                <a:cubicBezTo>
                  <a:pt x="103881" y="232574"/>
                  <a:pt x="43543" y="246743"/>
                  <a:pt x="43543" y="246743"/>
                </a:cubicBezTo>
                <a:cubicBezTo>
                  <a:pt x="28868" y="268757"/>
                  <a:pt x="0" y="303785"/>
                  <a:pt x="0" y="333829"/>
                </a:cubicBezTo>
                <a:cubicBezTo>
                  <a:pt x="0" y="358498"/>
                  <a:pt x="8532" y="382467"/>
                  <a:pt x="14515" y="406400"/>
                </a:cubicBezTo>
                <a:cubicBezTo>
                  <a:pt x="23867" y="443806"/>
                  <a:pt x="32718" y="463079"/>
                  <a:pt x="58057" y="493486"/>
                </a:cubicBezTo>
                <a:cubicBezTo>
                  <a:pt x="71198" y="509255"/>
                  <a:pt x="84521" y="525643"/>
                  <a:pt x="101600" y="537029"/>
                </a:cubicBezTo>
                <a:cubicBezTo>
                  <a:pt x="114330" y="545516"/>
                  <a:pt x="130629" y="546705"/>
                  <a:pt x="145143" y="551543"/>
                </a:cubicBezTo>
                <a:cubicBezTo>
                  <a:pt x="159657" y="561219"/>
                  <a:pt x="175285" y="569405"/>
                  <a:pt x="188686" y="580572"/>
                </a:cubicBezTo>
                <a:cubicBezTo>
                  <a:pt x="204455" y="593712"/>
                  <a:pt x="215150" y="612728"/>
                  <a:pt x="232229" y="624114"/>
                </a:cubicBezTo>
                <a:cubicBezTo>
                  <a:pt x="244959" y="632601"/>
                  <a:pt x="261258" y="633791"/>
                  <a:pt x="275772" y="638629"/>
                </a:cubicBezTo>
                <a:cubicBezTo>
                  <a:pt x="321773" y="707632"/>
                  <a:pt x="288251" y="676656"/>
                  <a:pt x="391886" y="711200"/>
                </a:cubicBezTo>
                <a:lnTo>
                  <a:pt x="435429" y="725714"/>
                </a:lnTo>
                <a:cubicBezTo>
                  <a:pt x="745564" y="694701"/>
                  <a:pt x="631374" y="720271"/>
                  <a:pt x="783772" y="682172"/>
                </a:cubicBezTo>
                <a:cubicBezTo>
                  <a:pt x="1027692" y="689794"/>
                  <a:pt x="1452371" y="712897"/>
                  <a:pt x="1698172" y="682172"/>
                </a:cubicBezTo>
                <a:cubicBezTo>
                  <a:pt x="1713353" y="680274"/>
                  <a:pt x="1707848" y="653143"/>
                  <a:pt x="1712686" y="638629"/>
                </a:cubicBezTo>
                <a:cubicBezTo>
                  <a:pt x="1717524" y="580572"/>
                  <a:pt x="1717622" y="521923"/>
                  <a:pt x="1727200" y="464457"/>
                </a:cubicBezTo>
                <a:cubicBezTo>
                  <a:pt x="1732230" y="434275"/>
                  <a:pt x="1756229" y="377372"/>
                  <a:pt x="1756229" y="377372"/>
                </a:cubicBezTo>
                <a:cubicBezTo>
                  <a:pt x="1751391" y="328991"/>
                  <a:pt x="1756014" y="278701"/>
                  <a:pt x="1741715" y="232229"/>
                </a:cubicBezTo>
                <a:cubicBezTo>
                  <a:pt x="1735679" y="212610"/>
                  <a:pt x="1711313" y="204455"/>
                  <a:pt x="1698172" y="188686"/>
                </a:cubicBezTo>
                <a:cubicBezTo>
                  <a:pt x="1647671" y="128085"/>
                  <a:pt x="1697081" y="154455"/>
                  <a:pt x="1625600" y="130629"/>
                </a:cubicBezTo>
                <a:cubicBezTo>
                  <a:pt x="1596572" y="111277"/>
                  <a:pt x="1571612" y="83605"/>
                  <a:pt x="1538515" y="72572"/>
                </a:cubicBezTo>
                <a:cubicBezTo>
                  <a:pt x="1491858" y="57019"/>
                  <a:pt x="1379054" y="16944"/>
                  <a:pt x="1335315" y="14514"/>
                </a:cubicBezTo>
                <a:lnTo>
                  <a:pt x="1074057" y="0"/>
                </a:lnTo>
                <a:cubicBezTo>
                  <a:pt x="972457" y="4838"/>
                  <a:pt x="870621" y="6067"/>
                  <a:pt x="769257" y="14514"/>
                </a:cubicBezTo>
                <a:cubicBezTo>
                  <a:pt x="754011" y="15785"/>
                  <a:pt x="740426" y="24826"/>
                  <a:pt x="725715" y="29029"/>
                </a:cubicBezTo>
                <a:cubicBezTo>
                  <a:pt x="598115" y="65487"/>
                  <a:pt x="728533" y="23251"/>
                  <a:pt x="624115" y="58057"/>
                </a:cubicBezTo>
                <a:cubicBezTo>
                  <a:pt x="555111" y="104060"/>
                  <a:pt x="597123" y="81568"/>
                  <a:pt x="493486" y="116114"/>
                </a:cubicBezTo>
                <a:lnTo>
                  <a:pt x="406400" y="145143"/>
                </a:lnTo>
                <a:cubicBezTo>
                  <a:pt x="367695" y="154819"/>
                  <a:pt x="328135" y="161556"/>
                  <a:pt x="290286" y="174172"/>
                </a:cubicBezTo>
                <a:cubicBezTo>
                  <a:pt x="275772" y="179010"/>
                  <a:pt x="261586" y="184975"/>
                  <a:pt x="246743" y="188686"/>
                </a:cubicBezTo>
                <a:cubicBezTo>
                  <a:pt x="222810" y="194669"/>
                  <a:pt x="197972" y="196709"/>
                  <a:pt x="174172" y="203200"/>
                </a:cubicBezTo>
                <a:cubicBezTo>
                  <a:pt x="144651" y="211251"/>
                  <a:pt x="87086" y="232229"/>
                  <a:pt x="87086" y="232229"/>
                </a:cubicBezTo>
                <a:lnTo>
                  <a:pt x="58057" y="275772"/>
                </a:ln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3" name="Freeform 2"/>
          <p:cNvSpPr/>
          <p:nvPr/>
        </p:nvSpPr>
        <p:spPr bwMode="auto">
          <a:xfrm>
            <a:off x="3002820" y="2917371"/>
            <a:ext cx="1873980" cy="624115"/>
          </a:xfrm>
          <a:custGeom>
            <a:avLst/>
            <a:gdLst>
              <a:gd name="connsiteX0" fmla="*/ 379009 w 1873980"/>
              <a:gd name="connsiteY0" fmla="*/ 116115 h 624115"/>
              <a:gd name="connsiteX1" fmla="*/ 306437 w 1873980"/>
              <a:gd name="connsiteY1" fmla="*/ 159658 h 624115"/>
              <a:gd name="connsiteX2" fmla="*/ 262894 w 1873980"/>
              <a:gd name="connsiteY2" fmla="*/ 188686 h 624115"/>
              <a:gd name="connsiteX3" fmla="*/ 175809 w 1873980"/>
              <a:gd name="connsiteY3" fmla="*/ 217715 h 624115"/>
              <a:gd name="connsiteX4" fmla="*/ 30666 w 1873980"/>
              <a:gd name="connsiteY4" fmla="*/ 290286 h 624115"/>
              <a:gd name="connsiteX5" fmla="*/ 1637 w 1873980"/>
              <a:gd name="connsiteY5" fmla="*/ 333829 h 624115"/>
              <a:gd name="connsiteX6" fmla="*/ 88723 w 1873980"/>
              <a:gd name="connsiteY6" fmla="*/ 391886 h 624115"/>
              <a:gd name="connsiteX7" fmla="*/ 219351 w 1873980"/>
              <a:gd name="connsiteY7" fmla="*/ 449943 h 624115"/>
              <a:gd name="connsiteX8" fmla="*/ 262894 w 1873980"/>
              <a:gd name="connsiteY8" fmla="*/ 464458 h 624115"/>
              <a:gd name="connsiteX9" fmla="*/ 393523 w 1873980"/>
              <a:gd name="connsiteY9" fmla="*/ 551543 h 624115"/>
              <a:gd name="connsiteX10" fmla="*/ 437066 w 1873980"/>
              <a:gd name="connsiteY10" fmla="*/ 580572 h 624115"/>
              <a:gd name="connsiteX11" fmla="*/ 524151 w 1873980"/>
              <a:gd name="connsiteY11" fmla="*/ 609600 h 624115"/>
              <a:gd name="connsiteX12" fmla="*/ 567694 w 1873980"/>
              <a:gd name="connsiteY12" fmla="*/ 624115 h 624115"/>
              <a:gd name="connsiteX13" fmla="*/ 887009 w 1873980"/>
              <a:gd name="connsiteY13" fmla="*/ 609600 h 624115"/>
              <a:gd name="connsiteX14" fmla="*/ 1104723 w 1873980"/>
              <a:gd name="connsiteY14" fmla="*/ 595086 h 624115"/>
              <a:gd name="connsiteX15" fmla="*/ 1554666 w 1873980"/>
              <a:gd name="connsiteY15" fmla="*/ 609600 h 624115"/>
              <a:gd name="connsiteX16" fmla="*/ 1757866 w 1873980"/>
              <a:gd name="connsiteY16" fmla="*/ 595086 h 624115"/>
              <a:gd name="connsiteX17" fmla="*/ 1815923 w 1873980"/>
              <a:gd name="connsiteY17" fmla="*/ 508000 h 624115"/>
              <a:gd name="connsiteX18" fmla="*/ 1830437 w 1873980"/>
              <a:gd name="connsiteY18" fmla="*/ 420915 h 624115"/>
              <a:gd name="connsiteX19" fmla="*/ 1844951 w 1873980"/>
              <a:gd name="connsiteY19" fmla="*/ 377372 h 624115"/>
              <a:gd name="connsiteX20" fmla="*/ 1873980 w 1873980"/>
              <a:gd name="connsiteY20" fmla="*/ 275772 h 624115"/>
              <a:gd name="connsiteX21" fmla="*/ 1844951 w 1873980"/>
              <a:gd name="connsiteY21" fmla="*/ 159658 h 624115"/>
              <a:gd name="connsiteX22" fmla="*/ 1801409 w 1873980"/>
              <a:gd name="connsiteY22" fmla="*/ 130629 h 624115"/>
              <a:gd name="connsiteX23" fmla="*/ 1757866 w 1873980"/>
              <a:gd name="connsiteY23" fmla="*/ 87086 h 624115"/>
              <a:gd name="connsiteX24" fmla="*/ 1627237 w 1873980"/>
              <a:gd name="connsiteY24" fmla="*/ 14515 h 624115"/>
              <a:gd name="connsiteX25" fmla="*/ 1235351 w 1873980"/>
              <a:gd name="connsiteY25" fmla="*/ 29029 h 624115"/>
              <a:gd name="connsiteX26" fmla="*/ 1191809 w 1873980"/>
              <a:gd name="connsiteY26" fmla="*/ 43543 h 624115"/>
              <a:gd name="connsiteX27" fmla="*/ 1061180 w 1873980"/>
              <a:gd name="connsiteY27" fmla="*/ 58058 h 624115"/>
              <a:gd name="connsiteX28" fmla="*/ 741866 w 1873980"/>
              <a:gd name="connsiteY28" fmla="*/ 43543 h 624115"/>
              <a:gd name="connsiteX29" fmla="*/ 611237 w 1873980"/>
              <a:gd name="connsiteY29" fmla="*/ 14515 h 624115"/>
              <a:gd name="connsiteX30" fmla="*/ 480609 w 1873980"/>
              <a:gd name="connsiteY30" fmla="*/ 0 h 624115"/>
              <a:gd name="connsiteX31" fmla="*/ 393523 w 1873980"/>
              <a:gd name="connsiteY31" fmla="*/ 14515 h 624115"/>
              <a:gd name="connsiteX32" fmla="*/ 349980 w 1873980"/>
              <a:gd name="connsiteY32" fmla="*/ 29029 h 624115"/>
              <a:gd name="connsiteX33" fmla="*/ 277409 w 1873980"/>
              <a:gd name="connsiteY33" fmla="*/ 159658 h 624115"/>
              <a:gd name="connsiteX34" fmla="*/ 277409 w 1873980"/>
              <a:gd name="connsiteY34" fmla="*/ 188686 h 62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73980" h="624115">
                <a:moveTo>
                  <a:pt x="379009" y="116115"/>
                </a:moveTo>
                <a:cubicBezTo>
                  <a:pt x="354818" y="130629"/>
                  <a:pt x="330360" y="144706"/>
                  <a:pt x="306437" y="159658"/>
                </a:cubicBezTo>
                <a:cubicBezTo>
                  <a:pt x="291645" y="168903"/>
                  <a:pt x="278834" y="181601"/>
                  <a:pt x="262894" y="188686"/>
                </a:cubicBezTo>
                <a:cubicBezTo>
                  <a:pt x="234933" y="201113"/>
                  <a:pt x="201269" y="200742"/>
                  <a:pt x="175809" y="217715"/>
                </a:cubicBezTo>
                <a:cubicBezTo>
                  <a:pt x="72125" y="286837"/>
                  <a:pt x="122569" y="267311"/>
                  <a:pt x="30666" y="290286"/>
                </a:cubicBezTo>
                <a:cubicBezTo>
                  <a:pt x="20990" y="304800"/>
                  <a:pt x="-7018" y="318683"/>
                  <a:pt x="1637" y="333829"/>
                </a:cubicBezTo>
                <a:cubicBezTo>
                  <a:pt x="18946" y="364120"/>
                  <a:pt x="59694" y="372534"/>
                  <a:pt x="88723" y="391886"/>
                </a:cubicBezTo>
                <a:cubicBezTo>
                  <a:pt x="157728" y="437889"/>
                  <a:pt x="115712" y="415396"/>
                  <a:pt x="219351" y="449943"/>
                </a:cubicBezTo>
                <a:cubicBezTo>
                  <a:pt x="233865" y="454781"/>
                  <a:pt x="250164" y="455971"/>
                  <a:pt x="262894" y="464458"/>
                </a:cubicBezTo>
                <a:lnTo>
                  <a:pt x="393523" y="551543"/>
                </a:lnTo>
                <a:cubicBezTo>
                  <a:pt x="408037" y="561219"/>
                  <a:pt x="420517" y="575056"/>
                  <a:pt x="437066" y="580572"/>
                </a:cubicBezTo>
                <a:lnTo>
                  <a:pt x="524151" y="609600"/>
                </a:lnTo>
                <a:lnTo>
                  <a:pt x="567694" y="624115"/>
                </a:lnTo>
                <a:lnTo>
                  <a:pt x="887009" y="609600"/>
                </a:lnTo>
                <a:cubicBezTo>
                  <a:pt x="959635" y="605674"/>
                  <a:pt x="1031991" y="595086"/>
                  <a:pt x="1104723" y="595086"/>
                </a:cubicBezTo>
                <a:cubicBezTo>
                  <a:pt x="1254782" y="595086"/>
                  <a:pt x="1404685" y="604762"/>
                  <a:pt x="1554666" y="609600"/>
                </a:cubicBezTo>
                <a:cubicBezTo>
                  <a:pt x="1622399" y="604762"/>
                  <a:pt x="1690993" y="606887"/>
                  <a:pt x="1757866" y="595086"/>
                </a:cubicBezTo>
                <a:cubicBezTo>
                  <a:pt x="1808497" y="586151"/>
                  <a:pt x="1808053" y="547350"/>
                  <a:pt x="1815923" y="508000"/>
                </a:cubicBezTo>
                <a:cubicBezTo>
                  <a:pt x="1821694" y="479143"/>
                  <a:pt x="1824053" y="449643"/>
                  <a:pt x="1830437" y="420915"/>
                </a:cubicBezTo>
                <a:cubicBezTo>
                  <a:pt x="1833756" y="405980"/>
                  <a:pt x="1840748" y="392083"/>
                  <a:pt x="1844951" y="377372"/>
                </a:cubicBezTo>
                <a:cubicBezTo>
                  <a:pt x="1881401" y="249797"/>
                  <a:pt x="1839180" y="380173"/>
                  <a:pt x="1873980" y="275772"/>
                </a:cubicBezTo>
                <a:cubicBezTo>
                  <a:pt x="1873256" y="272153"/>
                  <a:pt x="1856855" y="174538"/>
                  <a:pt x="1844951" y="159658"/>
                </a:cubicBezTo>
                <a:cubicBezTo>
                  <a:pt x="1834054" y="146037"/>
                  <a:pt x="1814810" y="141796"/>
                  <a:pt x="1801409" y="130629"/>
                </a:cubicBezTo>
                <a:cubicBezTo>
                  <a:pt x="1785640" y="117488"/>
                  <a:pt x="1774069" y="99688"/>
                  <a:pt x="1757866" y="87086"/>
                </a:cubicBezTo>
                <a:cubicBezTo>
                  <a:pt x="1683004" y="28860"/>
                  <a:pt x="1692935" y="36414"/>
                  <a:pt x="1627237" y="14515"/>
                </a:cubicBezTo>
                <a:cubicBezTo>
                  <a:pt x="1496608" y="19353"/>
                  <a:pt x="1365780" y="20334"/>
                  <a:pt x="1235351" y="29029"/>
                </a:cubicBezTo>
                <a:cubicBezTo>
                  <a:pt x="1220086" y="30047"/>
                  <a:pt x="1206900" y="41028"/>
                  <a:pt x="1191809" y="43543"/>
                </a:cubicBezTo>
                <a:cubicBezTo>
                  <a:pt x="1148594" y="50746"/>
                  <a:pt x="1104723" y="53220"/>
                  <a:pt x="1061180" y="58058"/>
                </a:cubicBezTo>
                <a:cubicBezTo>
                  <a:pt x="954742" y="53220"/>
                  <a:pt x="848143" y="51134"/>
                  <a:pt x="741866" y="43543"/>
                </a:cubicBezTo>
                <a:cubicBezTo>
                  <a:pt x="501324" y="26361"/>
                  <a:pt x="754631" y="38414"/>
                  <a:pt x="611237" y="14515"/>
                </a:cubicBezTo>
                <a:cubicBezTo>
                  <a:pt x="568022" y="7312"/>
                  <a:pt x="524152" y="4838"/>
                  <a:pt x="480609" y="0"/>
                </a:cubicBezTo>
                <a:cubicBezTo>
                  <a:pt x="451580" y="4838"/>
                  <a:pt x="422251" y="8131"/>
                  <a:pt x="393523" y="14515"/>
                </a:cubicBezTo>
                <a:cubicBezTo>
                  <a:pt x="378588" y="17834"/>
                  <a:pt x="360798" y="18211"/>
                  <a:pt x="349980" y="29029"/>
                </a:cubicBezTo>
                <a:cubicBezTo>
                  <a:pt x="320881" y="58128"/>
                  <a:pt x="286535" y="114029"/>
                  <a:pt x="277409" y="159658"/>
                </a:cubicBezTo>
                <a:cubicBezTo>
                  <a:pt x="275511" y="169146"/>
                  <a:pt x="277409" y="179010"/>
                  <a:pt x="277409" y="188686"/>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4" name="Freeform 3"/>
          <p:cNvSpPr/>
          <p:nvPr/>
        </p:nvSpPr>
        <p:spPr bwMode="auto">
          <a:xfrm>
            <a:off x="3526971" y="3497943"/>
            <a:ext cx="1293523" cy="638628"/>
          </a:xfrm>
          <a:custGeom>
            <a:avLst/>
            <a:gdLst>
              <a:gd name="connsiteX0" fmla="*/ 275772 w 1293523"/>
              <a:gd name="connsiteY0" fmla="*/ 43543 h 638628"/>
              <a:gd name="connsiteX1" fmla="*/ 116115 w 1293523"/>
              <a:gd name="connsiteY1" fmla="*/ 43543 h 638628"/>
              <a:gd name="connsiteX2" fmla="*/ 72572 w 1293523"/>
              <a:gd name="connsiteY2" fmla="*/ 72571 h 638628"/>
              <a:gd name="connsiteX3" fmla="*/ 29029 w 1293523"/>
              <a:gd name="connsiteY3" fmla="*/ 87086 h 638628"/>
              <a:gd name="connsiteX4" fmla="*/ 0 w 1293523"/>
              <a:gd name="connsiteY4" fmla="*/ 130628 h 638628"/>
              <a:gd name="connsiteX5" fmla="*/ 116115 w 1293523"/>
              <a:gd name="connsiteY5" fmla="*/ 203200 h 638628"/>
              <a:gd name="connsiteX6" fmla="*/ 203200 w 1293523"/>
              <a:gd name="connsiteY6" fmla="*/ 261257 h 638628"/>
              <a:gd name="connsiteX7" fmla="*/ 246743 w 1293523"/>
              <a:gd name="connsiteY7" fmla="*/ 290286 h 638628"/>
              <a:gd name="connsiteX8" fmla="*/ 261258 w 1293523"/>
              <a:gd name="connsiteY8" fmla="*/ 333828 h 638628"/>
              <a:gd name="connsiteX9" fmla="*/ 130629 w 1293523"/>
              <a:gd name="connsiteY9" fmla="*/ 420914 h 638628"/>
              <a:gd name="connsiteX10" fmla="*/ 87086 w 1293523"/>
              <a:gd name="connsiteY10" fmla="*/ 449943 h 638628"/>
              <a:gd name="connsiteX11" fmla="*/ 43543 w 1293523"/>
              <a:gd name="connsiteY11" fmla="*/ 478971 h 638628"/>
              <a:gd name="connsiteX12" fmla="*/ 14515 w 1293523"/>
              <a:gd name="connsiteY12" fmla="*/ 522514 h 638628"/>
              <a:gd name="connsiteX13" fmla="*/ 29029 w 1293523"/>
              <a:gd name="connsiteY13" fmla="*/ 566057 h 638628"/>
              <a:gd name="connsiteX14" fmla="*/ 159658 w 1293523"/>
              <a:gd name="connsiteY14" fmla="*/ 638628 h 638628"/>
              <a:gd name="connsiteX15" fmla="*/ 275772 w 1293523"/>
              <a:gd name="connsiteY15" fmla="*/ 624114 h 638628"/>
              <a:gd name="connsiteX16" fmla="*/ 362858 w 1293523"/>
              <a:gd name="connsiteY16" fmla="*/ 595086 h 638628"/>
              <a:gd name="connsiteX17" fmla="*/ 899886 w 1293523"/>
              <a:gd name="connsiteY17" fmla="*/ 580571 h 638628"/>
              <a:gd name="connsiteX18" fmla="*/ 1117600 w 1293523"/>
              <a:gd name="connsiteY18" fmla="*/ 537028 h 638628"/>
              <a:gd name="connsiteX19" fmla="*/ 1175658 w 1293523"/>
              <a:gd name="connsiteY19" fmla="*/ 522514 h 638628"/>
              <a:gd name="connsiteX20" fmla="*/ 1262743 w 1293523"/>
              <a:gd name="connsiteY20" fmla="*/ 493486 h 638628"/>
              <a:gd name="connsiteX21" fmla="*/ 1277258 w 1293523"/>
              <a:gd name="connsiteY21" fmla="*/ 246743 h 638628"/>
              <a:gd name="connsiteX22" fmla="*/ 1219200 w 1293523"/>
              <a:gd name="connsiteY22" fmla="*/ 29028 h 638628"/>
              <a:gd name="connsiteX23" fmla="*/ 1175658 w 1293523"/>
              <a:gd name="connsiteY23" fmla="*/ 14514 h 638628"/>
              <a:gd name="connsiteX24" fmla="*/ 972458 w 1293523"/>
              <a:gd name="connsiteY24" fmla="*/ 29028 h 638628"/>
              <a:gd name="connsiteX25" fmla="*/ 899886 w 1293523"/>
              <a:gd name="connsiteY25" fmla="*/ 43543 h 638628"/>
              <a:gd name="connsiteX26" fmla="*/ 798286 w 1293523"/>
              <a:gd name="connsiteY26" fmla="*/ 58057 h 638628"/>
              <a:gd name="connsiteX27" fmla="*/ 754743 w 1293523"/>
              <a:gd name="connsiteY27" fmla="*/ 72571 h 638628"/>
              <a:gd name="connsiteX28" fmla="*/ 290286 w 1293523"/>
              <a:gd name="connsiteY28" fmla="*/ 43543 h 638628"/>
              <a:gd name="connsiteX29" fmla="*/ 203200 w 1293523"/>
              <a:gd name="connsiteY29" fmla="*/ 14514 h 638628"/>
              <a:gd name="connsiteX30" fmla="*/ 159658 w 1293523"/>
              <a:gd name="connsiteY30" fmla="*/ 0 h 638628"/>
              <a:gd name="connsiteX31" fmla="*/ 43543 w 1293523"/>
              <a:gd name="connsiteY31"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93523" h="638628">
                <a:moveTo>
                  <a:pt x="275772" y="43543"/>
                </a:moveTo>
                <a:cubicBezTo>
                  <a:pt x="203529" y="29094"/>
                  <a:pt x="192718" y="18009"/>
                  <a:pt x="116115" y="43543"/>
                </a:cubicBezTo>
                <a:cubicBezTo>
                  <a:pt x="99566" y="49059"/>
                  <a:pt x="88174" y="64770"/>
                  <a:pt x="72572" y="72571"/>
                </a:cubicBezTo>
                <a:cubicBezTo>
                  <a:pt x="58888" y="79413"/>
                  <a:pt x="43543" y="82248"/>
                  <a:pt x="29029" y="87086"/>
                </a:cubicBezTo>
                <a:cubicBezTo>
                  <a:pt x="19353" y="101600"/>
                  <a:pt x="0" y="113184"/>
                  <a:pt x="0" y="130628"/>
                </a:cubicBezTo>
                <a:cubicBezTo>
                  <a:pt x="0" y="188656"/>
                  <a:pt x="93173" y="187905"/>
                  <a:pt x="116115" y="203200"/>
                </a:cubicBezTo>
                <a:lnTo>
                  <a:pt x="203200" y="261257"/>
                </a:lnTo>
                <a:lnTo>
                  <a:pt x="246743" y="290286"/>
                </a:lnTo>
                <a:cubicBezTo>
                  <a:pt x="251581" y="304800"/>
                  <a:pt x="270150" y="321379"/>
                  <a:pt x="261258" y="333828"/>
                </a:cubicBezTo>
                <a:cubicBezTo>
                  <a:pt x="261254" y="333833"/>
                  <a:pt x="152403" y="406398"/>
                  <a:pt x="130629" y="420914"/>
                </a:cubicBezTo>
                <a:lnTo>
                  <a:pt x="87086" y="449943"/>
                </a:lnTo>
                <a:lnTo>
                  <a:pt x="43543" y="478971"/>
                </a:lnTo>
                <a:cubicBezTo>
                  <a:pt x="33867" y="493485"/>
                  <a:pt x="17383" y="505307"/>
                  <a:pt x="14515" y="522514"/>
                </a:cubicBezTo>
                <a:cubicBezTo>
                  <a:pt x="12000" y="537605"/>
                  <a:pt x="18211" y="555239"/>
                  <a:pt x="29029" y="566057"/>
                </a:cubicBezTo>
                <a:cubicBezTo>
                  <a:pt x="78937" y="615965"/>
                  <a:pt x="104903" y="620377"/>
                  <a:pt x="159658" y="638628"/>
                </a:cubicBezTo>
                <a:cubicBezTo>
                  <a:pt x="198363" y="633790"/>
                  <a:pt x="237632" y="632287"/>
                  <a:pt x="275772" y="624114"/>
                </a:cubicBezTo>
                <a:cubicBezTo>
                  <a:pt x="305692" y="617703"/>
                  <a:pt x="332270" y="595913"/>
                  <a:pt x="362858" y="595086"/>
                </a:cubicBezTo>
                <a:lnTo>
                  <a:pt x="899886" y="580571"/>
                </a:lnTo>
                <a:cubicBezTo>
                  <a:pt x="1171471" y="550396"/>
                  <a:pt x="911745" y="588490"/>
                  <a:pt x="1117600" y="537028"/>
                </a:cubicBezTo>
                <a:cubicBezTo>
                  <a:pt x="1136953" y="532190"/>
                  <a:pt x="1156551" y="528246"/>
                  <a:pt x="1175658" y="522514"/>
                </a:cubicBezTo>
                <a:cubicBezTo>
                  <a:pt x="1204966" y="513722"/>
                  <a:pt x="1262743" y="493486"/>
                  <a:pt x="1262743" y="493486"/>
                </a:cubicBezTo>
                <a:cubicBezTo>
                  <a:pt x="1309330" y="353725"/>
                  <a:pt x="1293390" y="440329"/>
                  <a:pt x="1277258" y="246743"/>
                </a:cubicBezTo>
                <a:cubicBezTo>
                  <a:pt x="1265060" y="100369"/>
                  <a:pt x="1314219" y="76538"/>
                  <a:pt x="1219200" y="29028"/>
                </a:cubicBezTo>
                <a:cubicBezTo>
                  <a:pt x="1205516" y="22186"/>
                  <a:pt x="1190172" y="19352"/>
                  <a:pt x="1175658" y="14514"/>
                </a:cubicBezTo>
                <a:cubicBezTo>
                  <a:pt x="1107925" y="19352"/>
                  <a:pt x="1039991" y="21919"/>
                  <a:pt x="972458" y="29028"/>
                </a:cubicBezTo>
                <a:cubicBezTo>
                  <a:pt x="947924" y="31611"/>
                  <a:pt x="924220" y="39487"/>
                  <a:pt x="899886" y="43543"/>
                </a:cubicBezTo>
                <a:cubicBezTo>
                  <a:pt x="866141" y="49167"/>
                  <a:pt x="832153" y="53219"/>
                  <a:pt x="798286" y="58057"/>
                </a:cubicBezTo>
                <a:cubicBezTo>
                  <a:pt x="783772" y="62895"/>
                  <a:pt x="770042" y="72571"/>
                  <a:pt x="754743" y="72571"/>
                </a:cubicBezTo>
                <a:cubicBezTo>
                  <a:pt x="496533" y="72571"/>
                  <a:pt x="478386" y="67055"/>
                  <a:pt x="290286" y="43543"/>
                </a:cubicBezTo>
                <a:lnTo>
                  <a:pt x="203200" y="14514"/>
                </a:lnTo>
                <a:cubicBezTo>
                  <a:pt x="188686" y="9676"/>
                  <a:pt x="174957" y="0"/>
                  <a:pt x="159658" y="0"/>
                </a:cubicBezTo>
                <a:lnTo>
                  <a:pt x="43543" y="0"/>
                </a:ln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9" name="Freeform 8"/>
          <p:cNvSpPr/>
          <p:nvPr/>
        </p:nvSpPr>
        <p:spPr bwMode="auto">
          <a:xfrm>
            <a:off x="3540608" y="4024084"/>
            <a:ext cx="1293523" cy="638628"/>
          </a:xfrm>
          <a:custGeom>
            <a:avLst/>
            <a:gdLst>
              <a:gd name="connsiteX0" fmla="*/ 275772 w 1293523"/>
              <a:gd name="connsiteY0" fmla="*/ 43543 h 638628"/>
              <a:gd name="connsiteX1" fmla="*/ 116115 w 1293523"/>
              <a:gd name="connsiteY1" fmla="*/ 43543 h 638628"/>
              <a:gd name="connsiteX2" fmla="*/ 72572 w 1293523"/>
              <a:gd name="connsiteY2" fmla="*/ 72571 h 638628"/>
              <a:gd name="connsiteX3" fmla="*/ 29029 w 1293523"/>
              <a:gd name="connsiteY3" fmla="*/ 87086 h 638628"/>
              <a:gd name="connsiteX4" fmla="*/ 0 w 1293523"/>
              <a:gd name="connsiteY4" fmla="*/ 130628 h 638628"/>
              <a:gd name="connsiteX5" fmla="*/ 116115 w 1293523"/>
              <a:gd name="connsiteY5" fmla="*/ 203200 h 638628"/>
              <a:gd name="connsiteX6" fmla="*/ 203200 w 1293523"/>
              <a:gd name="connsiteY6" fmla="*/ 261257 h 638628"/>
              <a:gd name="connsiteX7" fmla="*/ 246743 w 1293523"/>
              <a:gd name="connsiteY7" fmla="*/ 290286 h 638628"/>
              <a:gd name="connsiteX8" fmla="*/ 261258 w 1293523"/>
              <a:gd name="connsiteY8" fmla="*/ 333828 h 638628"/>
              <a:gd name="connsiteX9" fmla="*/ 130629 w 1293523"/>
              <a:gd name="connsiteY9" fmla="*/ 420914 h 638628"/>
              <a:gd name="connsiteX10" fmla="*/ 87086 w 1293523"/>
              <a:gd name="connsiteY10" fmla="*/ 449943 h 638628"/>
              <a:gd name="connsiteX11" fmla="*/ 43543 w 1293523"/>
              <a:gd name="connsiteY11" fmla="*/ 478971 h 638628"/>
              <a:gd name="connsiteX12" fmla="*/ 14515 w 1293523"/>
              <a:gd name="connsiteY12" fmla="*/ 522514 h 638628"/>
              <a:gd name="connsiteX13" fmla="*/ 29029 w 1293523"/>
              <a:gd name="connsiteY13" fmla="*/ 566057 h 638628"/>
              <a:gd name="connsiteX14" fmla="*/ 159658 w 1293523"/>
              <a:gd name="connsiteY14" fmla="*/ 638628 h 638628"/>
              <a:gd name="connsiteX15" fmla="*/ 275772 w 1293523"/>
              <a:gd name="connsiteY15" fmla="*/ 624114 h 638628"/>
              <a:gd name="connsiteX16" fmla="*/ 362858 w 1293523"/>
              <a:gd name="connsiteY16" fmla="*/ 595086 h 638628"/>
              <a:gd name="connsiteX17" fmla="*/ 899886 w 1293523"/>
              <a:gd name="connsiteY17" fmla="*/ 580571 h 638628"/>
              <a:gd name="connsiteX18" fmla="*/ 1117600 w 1293523"/>
              <a:gd name="connsiteY18" fmla="*/ 537028 h 638628"/>
              <a:gd name="connsiteX19" fmla="*/ 1175658 w 1293523"/>
              <a:gd name="connsiteY19" fmla="*/ 522514 h 638628"/>
              <a:gd name="connsiteX20" fmla="*/ 1262743 w 1293523"/>
              <a:gd name="connsiteY20" fmla="*/ 493486 h 638628"/>
              <a:gd name="connsiteX21" fmla="*/ 1277258 w 1293523"/>
              <a:gd name="connsiteY21" fmla="*/ 246743 h 638628"/>
              <a:gd name="connsiteX22" fmla="*/ 1219200 w 1293523"/>
              <a:gd name="connsiteY22" fmla="*/ 29028 h 638628"/>
              <a:gd name="connsiteX23" fmla="*/ 1175658 w 1293523"/>
              <a:gd name="connsiteY23" fmla="*/ 14514 h 638628"/>
              <a:gd name="connsiteX24" fmla="*/ 972458 w 1293523"/>
              <a:gd name="connsiteY24" fmla="*/ 29028 h 638628"/>
              <a:gd name="connsiteX25" fmla="*/ 899886 w 1293523"/>
              <a:gd name="connsiteY25" fmla="*/ 43543 h 638628"/>
              <a:gd name="connsiteX26" fmla="*/ 798286 w 1293523"/>
              <a:gd name="connsiteY26" fmla="*/ 58057 h 638628"/>
              <a:gd name="connsiteX27" fmla="*/ 754743 w 1293523"/>
              <a:gd name="connsiteY27" fmla="*/ 72571 h 638628"/>
              <a:gd name="connsiteX28" fmla="*/ 290286 w 1293523"/>
              <a:gd name="connsiteY28" fmla="*/ 43543 h 638628"/>
              <a:gd name="connsiteX29" fmla="*/ 203200 w 1293523"/>
              <a:gd name="connsiteY29" fmla="*/ 14514 h 638628"/>
              <a:gd name="connsiteX30" fmla="*/ 159658 w 1293523"/>
              <a:gd name="connsiteY30" fmla="*/ 0 h 638628"/>
              <a:gd name="connsiteX31" fmla="*/ 43543 w 1293523"/>
              <a:gd name="connsiteY31"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93523" h="638628">
                <a:moveTo>
                  <a:pt x="275772" y="43543"/>
                </a:moveTo>
                <a:cubicBezTo>
                  <a:pt x="203529" y="29094"/>
                  <a:pt x="192718" y="18009"/>
                  <a:pt x="116115" y="43543"/>
                </a:cubicBezTo>
                <a:cubicBezTo>
                  <a:pt x="99566" y="49059"/>
                  <a:pt x="88174" y="64770"/>
                  <a:pt x="72572" y="72571"/>
                </a:cubicBezTo>
                <a:cubicBezTo>
                  <a:pt x="58888" y="79413"/>
                  <a:pt x="43543" y="82248"/>
                  <a:pt x="29029" y="87086"/>
                </a:cubicBezTo>
                <a:cubicBezTo>
                  <a:pt x="19353" y="101600"/>
                  <a:pt x="0" y="113184"/>
                  <a:pt x="0" y="130628"/>
                </a:cubicBezTo>
                <a:cubicBezTo>
                  <a:pt x="0" y="188656"/>
                  <a:pt x="93173" y="187905"/>
                  <a:pt x="116115" y="203200"/>
                </a:cubicBezTo>
                <a:lnTo>
                  <a:pt x="203200" y="261257"/>
                </a:lnTo>
                <a:lnTo>
                  <a:pt x="246743" y="290286"/>
                </a:lnTo>
                <a:cubicBezTo>
                  <a:pt x="251581" y="304800"/>
                  <a:pt x="270150" y="321379"/>
                  <a:pt x="261258" y="333828"/>
                </a:cubicBezTo>
                <a:cubicBezTo>
                  <a:pt x="261254" y="333833"/>
                  <a:pt x="152403" y="406398"/>
                  <a:pt x="130629" y="420914"/>
                </a:cubicBezTo>
                <a:lnTo>
                  <a:pt x="87086" y="449943"/>
                </a:lnTo>
                <a:lnTo>
                  <a:pt x="43543" y="478971"/>
                </a:lnTo>
                <a:cubicBezTo>
                  <a:pt x="33867" y="493485"/>
                  <a:pt x="17383" y="505307"/>
                  <a:pt x="14515" y="522514"/>
                </a:cubicBezTo>
                <a:cubicBezTo>
                  <a:pt x="12000" y="537605"/>
                  <a:pt x="18211" y="555239"/>
                  <a:pt x="29029" y="566057"/>
                </a:cubicBezTo>
                <a:cubicBezTo>
                  <a:pt x="78937" y="615965"/>
                  <a:pt x="104903" y="620377"/>
                  <a:pt x="159658" y="638628"/>
                </a:cubicBezTo>
                <a:cubicBezTo>
                  <a:pt x="198363" y="633790"/>
                  <a:pt x="237632" y="632287"/>
                  <a:pt x="275772" y="624114"/>
                </a:cubicBezTo>
                <a:cubicBezTo>
                  <a:pt x="305692" y="617703"/>
                  <a:pt x="332270" y="595913"/>
                  <a:pt x="362858" y="595086"/>
                </a:cubicBezTo>
                <a:lnTo>
                  <a:pt x="899886" y="580571"/>
                </a:lnTo>
                <a:cubicBezTo>
                  <a:pt x="1171471" y="550396"/>
                  <a:pt x="911745" y="588490"/>
                  <a:pt x="1117600" y="537028"/>
                </a:cubicBezTo>
                <a:cubicBezTo>
                  <a:pt x="1136953" y="532190"/>
                  <a:pt x="1156551" y="528246"/>
                  <a:pt x="1175658" y="522514"/>
                </a:cubicBezTo>
                <a:cubicBezTo>
                  <a:pt x="1204966" y="513722"/>
                  <a:pt x="1262743" y="493486"/>
                  <a:pt x="1262743" y="493486"/>
                </a:cubicBezTo>
                <a:cubicBezTo>
                  <a:pt x="1309330" y="353725"/>
                  <a:pt x="1293390" y="440329"/>
                  <a:pt x="1277258" y="246743"/>
                </a:cubicBezTo>
                <a:cubicBezTo>
                  <a:pt x="1265060" y="100369"/>
                  <a:pt x="1314219" y="76538"/>
                  <a:pt x="1219200" y="29028"/>
                </a:cubicBezTo>
                <a:cubicBezTo>
                  <a:pt x="1205516" y="22186"/>
                  <a:pt x="1190172" y="19352"/>
                  <a:pt x="1175658" y="14514"/>
                </a:cubicBezTo>
                <a:cubicBezTo>
                  <a:pt x="1107925" y="19352"/>
                  <a:pt x="1039991" y="21919"/>
                  <a:pt x="972458" y="29028"/>
                </a:cubicBezTo>
                <a:cubicBezTo>
                  <a:pt x="947924" y="31611"/>
                  <a:pt x="924220" y="39487"/>
                  <a:pt x="899886" y="43543"/>
                </a:cubicBezTo>
                <a:cubicBezTo>
                  <a:pt x="866141" y="49167"/>
                  <a:pt x="832153" y="53219"/>
                  <a:pt x="798286" y="58057"/>
                </a:cubicBezTo>
                <a:cubicBezTo>
                  <a:pt x="783772" y="62895"/>
                  <a:pt x="770042" y="72571"/>
                  <a:pt x="754743" y="72571"/>
                </a:cubicBezTo>
                <a:cubicBezTo>
                  <a:pt x="496533" y="72571"/>
                  <a:pt x="478386" y="67055"/>
                  <a:pt x="290286" y="43543"/>
                </a:cubicBezTo>
                <a:lnTo>
                  <a:pt x="203200" y="14514"/>
                </a:lnTo>
                <a:cubicBezTo>
                  <a:pt x="188686" y="9676"/>
                  <a:pt x="174957" y="0"/>
                  <a:pt x="159658" y="0"/>
                </a:cubicBezTo>
                <a:lnTo>
                  <a:pt x="43543" y="0"/>
                </a:ln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5" name="Freeform 4"/>
          <p:cNvSpPr/>
          <p:nvPr/>
        </p:nvSpPr>
        <p:spPr bwMode="auto">
          <a:xfrm>
            <a:off x="3483429" y="4557486"/>
            <a:ext cx="1335314" cy="711200"/>
          </a:xfrm>
          <a:custGeom>
            <a:avLst/>
            <a:gdLst>
              <a:gd name="connsiteX0" fmla="*/ 246742 w 1335314"/>
              <a:gd name="connsiteY0" fmla="*/ 29028 h 711200"/>
              <a:gd name="connsiteX1" fmla="*/ 14514 w 1335314"/>
              <a:gd name="connsiteY1" fmla="*/ 87085 h 711200"/>
              <a:gd name="connsiteX2" fmla="*/ 0 w 1335314"/>
              <a:gd name="connsiteY2" fmla="*/ 130628 h 711200"/>
              <a:gd name="connsiteX3" fmla="*/ 87085 w 1335314"/>
              <a:gd name="connsiteY3" fmla="*/ 188685 h 711200"/>
              <a:gd name="connsiteX4" fmla="*/ 174171 w 1335314"/>
              <a:gd name="connsiteY4" fmla="*/ 232228 h 711200"/>
              <a:gd name="connsiteX5" fmla="*/ 304800 w 1335314"/>
              <a:gd name="connsiteY5" fmla="*/ 304800 h 711200"/>
              <a:gd name="connsiteX6" fmla="*/ 261257 w 1335314"/>
              <a:gd name="connsiteY6" fmla="*/ 333828 h 711200"/>
              <a:gd name="connsiteX7" fmla="*/ 217714 w 1335314"/>
              <a:gd name="connsiteY7" fmla="*/ 348343 h 711200"/>
              <a:gd name="connsiteX8" fmla="*/ 203200 w 1335314"/>
              <a:gd name="connsiteY8" fmla="*/ 391885 h 711200"/>
              <a:gd name="connsiteX9" fmla="*/ 116114 w 1335314"/>
              <a:gd name="connsiteY9" fmla="*/ 464457 h 711200"/>
              <a:gd name="connsiteX10" fmla="*/ 87085 w 1335314"/>
              <a:gd name="connsiteY10" fmla="*/ 508000 h 711200"/>
              <a:gd name="connsiteX11" fmla="*/ 145142 w 1335314"/>
              <a:gd name="connsiteY11" fmla="*/ 595085 h 711200"/>
              <a:gd name="connsiteX12" fmla="*/ 246742 w 1335314"/>
              <a:gd name="connsiteY12" fmla="*/ 624114 h 711200"/>
              <a:gd name="connsiteX13" fmla="*/ 420914 w 1335314"/>
              <a:gd name="connsiteY13" fmla="*/ 653143 h 711200"/>
              <a:gd name="connsiteX14" fmla="*/ 508000 w 1335314"/>
              <a:gd name="connsiteY14" fmla="*/ 667657 h 711200"/>
              <a:gd name="connsiteX15" fmla="*/ 609600 w 1335314"/>
              <a:gd name="connsiteY15" fmla="*/ 696685 h 711200"/>
              <a:gd name="connsiteX16" fmla="*/ 696685 w 1335314"/>
              <a:gd name="connsiteY16" fmla="*/ 711200 h 711200"/>
              <a:gd name="connsiteX17" fmla="*/ 1030514 w 1335314"/>
              <a:gd name="connsiteY17" fmla="*/ 667657 h 711200"/>
              <a:gd name="connsiteX18" fmla="*/ 1146628 w 1335314"/>
              <a:gd name="connsiteY18" fmla="*/ 624114 h 711200"/>
              <a:gd name="connsiteX19" fmla="*/ 1233714 w 1335314"/>
              <a:gd name="connsiteY19" fmla="*/ 595085 h 711200"/>
              <a:gd name="connsiteX20" fmla="*/ 1306285 w 1335314"/>
              <a:gd name="connsiteY20" fmla="*/ 508000 h 711200"/>
              <a:gd name="connsiteX21" fmla="*/ 1335314 w 1335314"/>
              <a:gd name="connsiteY21" fmla="*/ 420914 h 711200"/>
              <a:gd name="connsiteX22" fmla="*/ 1320800 w 1335314"/>
              <a:gd name="connsiteY22" fmla="*/ 319314 h 711200"/>
              <a:gd name="connsiteX23" fmla="*/ 1306285 w 1335314"/>
              <a:gd name="connsiteY23" fmla="*/ 188685 h 711200"/>
              <a:gd name="connsiteX24" fmla="*/ 1291771 w 1335314"/>
              <a:gd name="connsiteY24" fmla="*/ 101600 h 711200"/>
              <a:gd name="connsiteX25" fmla="*/ 1146628 w 1335314"/>
              <a:gd name="connsiteY25" fmla="*/ 58057 h 711200"/>
              <a:gd name="connsiteX26" fmla="*/ 1030514 w 1335314"/>
              <a:gd name="connsiteY26" fmla="*/ 43543 h 711200"/>
              <a:gd name="connsiteX27" fmla="*/ 856342 w 1335314"/>
              <a:gd name="connsiteY27" fmla="*/ 14514 h 711200"/>
              <a:gd name="connsiteX28" fmla="*/ 696685 w 1335314"/>
              <a:gd name="connsiteY28" fmla="*/ 0 h 711200"/>
              <a:gd name="connsiteX29" fmla="*/ 261257 w 1335314"/>
              <a:gd name="connsiteY29" fmla="*/ 14514 h 711200"/>
              <a:gd name="connsiteX30" fmla="*/ 159657 w 1335314"/>
              <a:gd name="connsiteY30" fmla="*/ 43543 h 711200"/>
              <a:gd name="connsiteX31" fmla="*/ 145142 w 1335314"/>
              <a:gd name="connsiteY31" fmla="*/ 43543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35314" h="711200">
                <a:moveTo>
                  <a:pt x="246742" y="29028"/>
                </a:moveTo>
                <a:cubicBezTo>
                  <a:pt x="132775" y="37795"/>
                  <a:pt x="71690" y="1321"/>
                  <a:pt x="14514" y="87085"/>
                </a:cubicBezTo>
                <a:cubicBezTo>
                  <a:pt x="6027" y="99815"/>
                  <a:pt x="4838" y="116114"/>
                  <a:pt x="0" y="130628"/>
                </a:cubicBezTo>
                <a:cubicBezTo>
                  <a:pt x="76520" y="156137"/>
                  <a:pt x="14604" y="128285"/>
                  <a:pt x="87085" y="188685"/>
                </a:cubicBezTo>
                <a:cubicBezTo>
                  <a:pt x="124602" y="219949"/>
                  <a:pt x="130529" y="217681"/>
                  <a:pt x="174171" y="232228"/>
                </a:cubicBezTo>
                <a:cubicBezTo>
                  <a:pt x="273987" y="298772"/>
                  <a:pt x="228159" y="279252"/>
                  <a:pt x="304800" y="304800"/>
                </a:cubicBezTo>
                <a:cubicBezTo>
                  <a:pt x="290286" y="314476"/>
                  <a:pt x="276859" y="326027"/>
                  <a:pt x="261257" y="333828"/>
                </a:cubicBezTo>
                <a:cubicBezTo>
                  <a:pt x="247573" y="340670"/>
                  <a:pt x="228532" y="337525"/>
                  <a:pt x="217714" y="348343"/>
                </a:cubicBezTo>
                <a:cubicBezTo>
                  <a:pt x="206896" y="359161"/>
                  <a:pt x="211686" y="379155"/>
                  <a:pt x="203200" y="391885"/>
                </a:cubicBezTo>
                <a:cubicBezTo>
                  <a:pt x="180849" y="425411"/>
                  <a:pt x="148244" y="443037"/>
                  <a:pt x="116114" y="464457"/>
                </a:cubicBezTo>
                <a:cubicBezTo>
                  <a:pt x="106438" y="478971"/>
                  <a:pt x="89552" y="490731"/>
                  <a:pt x="87085" y="508000"/>
                </a:cubicBezTo>
                <a:cubicBezTo>
                  <a:pt x="79866" y="558535"/>
                  <a:pt x="107708" y="576368"/>
                  <a:pt x="145142" y="595085"/>
                </a:cubicBezTo>
                <a:cubicBezTo>
                  <a:pt x="168347" y="606688"/>
                  <a:pt x="225034" y="617912"/>
                  <a:pt x="246742" y="624114"/>
                </a:cubicBezTo>
                <a:cubicBezTo>
                  <a:pt x="365870" y="658150"/>
                  <a:pt x="177655" y="620708"/>
                  <a:pt x="420914" y="653143"/>
                </a:cubicBezTo>
                <a:cubicBezTo>
                  <a:pt x="450085" y="657032"/>
                  <a:pt x="478971" y="662819"/>
                  <a:pt x="508000" y="667657"/>
                </a:cubicBezTo>
                <a:cubicBezTo>
                  <a:pt x="549505" y="681492"/>
                  <a:pt x="564032" y="687571"/>
                  <a:pt x="609600" y="696685"/>
                </a:cubicBezTo>
                <a:cubicBezTo>
                  <a:pt x="638457" y="702457"/>
                  <a:pt x="667657" y="706362"/>
                  <a:pt x="696685" y="711200"/>
                </a:cubicBezTo>
                <a:cubicBezTo>
                  <a:pt x="805870" y="704777"/>
                  <a:pt x="927698" y="719066"/>
                  <a:pt x="1030514" y="667657"/>
                </a:cubicBezTo>
                <a:cubicBezTo>
                  <a:pt x="1127849" y="618989"/>
                  <a:pt x="1047817" y="653757"/>
                  <a:pt x="1146628" y="624114"/>
                </a:cubicBezTo>
                <a:cubicBezTo>
                  <a:pt x="1175936" y="615321"/>
                  <a:pt x="1233714" y="595085"/>
                  <a:pt x="1233714" y="595085"/>
                </a:cubicBezTo>
                <a:cubicBezTo>
                  <a:pt x="1261061" y="567739"/>
                  <a:pt x="1290118" y="544376"/>
                  <a:pt x="1306285" y="508000"/>
                </a:cubicBezTo>
                <a:cubicBezTo>
                  <a:pt x="1318712" y="480038"/>
                  <a:pt x="1335314" y="420914"/>
                  <a:pt x="1335314" y="420914"/>
                </a:cubicBezTo>
                <a:cubicBezTo>
                  <a:pt x="1330476" y="387047"/>
                  <a:pt x="1325043" y="353260"/>
                  <a:pt x="1320800" y="319314"/>
                </a:cubicBezTo>
                <a:cubicBezTo>
                  <a:pt x="1315366" y="275841"/>
                  <a:pt x="1312075" y="232112"/>
                  <a:pt x="1306285" y="188685"/>
                </a:cubicBezTo>
                <a:cubicBezTo>
                  <a:pt x="1302396" y="159514"/>
                  <a:pt x="1311150" y="123747"/>
                  <a:pt x="1291771" y="101600"/>
                </a:cubicBezTo>
                <a:cubicBezTo>
                  <a:pt x="1285160" y="94045"/>
                  <a:pt x="1169570" y="61881"/>
                  <a:pt x="1146628" y="58057"/>
                </a:cubicBezTo>
                <a:cubicBezTo>
                  <a:pt x="1108153" y="51645"/>
                  <a:pt x="1069066" y="49474"/>
                  <a:pt x="1030514" y="43543"/>
                </a:cubicBezTo>
                <a:cubicBezTo>
                  <a:pt x="877284" y="19969"/>
                  <a:pt x="1047695" y="35775"/>
                  <a:pt x="856342" y="14514"/>
                </a:cubicBezTo>
                <a:cubicBezTo>
                  <a:pt x="803230" y="8613"/>
                  <a:pt x="749904" y="4838"/>
                  <a:pt x="696685" y="0"/>
                </a:cubicBezTo>
                <a:cubicBezTo>
                  <a:pt x="551542" y="4838"/>
                  <a:pt x="406230" y="5986"/>
                  <a:pt x="261257" y="14514"/>
                </a:cubicBezTo>
                <a:cubicBezTo>
                  <a:pt x="225749" y="16603"/>
                  <a:pt x="193446" y="35095"/>
                  <a:pt x="159657" y="43543"/>
                </a:cubicBezTo>
                <a:cubicBezTo>
                  <a:pt x="154963" y="44717"/>
                  <a:pt x="149980" y="43543"/>
                  <a:pt x="145142" y="43543"/>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7" name="Rectangle 6"/>
          <p:cNvSpPr/>
          <p:nvPr/>
        </p:nvSpPr>
        <p:spPr>
          <a:xfrm>
            <a:off x="4550229" y="2363726"/>
            <a:ext cx="503664" cy="584775"/>
          </a:xfrm>
          <a:prstGeom prst="rect">
            <a:avLst/>
          </a:prstGeom>
          <a:noFill/>
        </p:spPr>
        <p:txBody>
          <a:bodyPr wrap="none" lIns="91440" tIns="45720" rIns="91440" bIns="45720">
            <a:spAutoFit/>
          </a:bodyP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4583503" y="2937040"/>
            <a:ext cx="497251"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4593520" y="3558531"/>
            <a:ext cx="481222" cy="584775"/>
          </a:xfrm>
          <a:prstGeom prst="rect">
            <a:avLst/>
          </a:prstGeom>
          <a:noFill/>
        </p:spPr>
        <p:txBody>
          <a:bodyPr wrap="none" lIns="91440" tIns="45720" rIns="91440" bIns="45720">
            <a:spAutoFit/>
          </a:bodyPr>
          <a:lstStyle/>
          <a:p>
            <a:pPr algn="ct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4613747" y="4091874"/>
            <a:ext cx="526105"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4615562" y="4662712"/>
            <a:ext cx="465192"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ctangle 12"/>
          <p:cNvSpPr/>
          <p:nvPr/>
        </p:nvSpPr>
        <p:spPr>
          <a:xfrm>
            <a:off x="4632541" y="5170139"/>
            <a:ext cx="452368" cy="584775"/>
          </a:xfrm>
          <a:prstGeom prst="rect">
            <a:avLst/>
          </a:prstGeom>
          <a:noFill/>
        </p:spPr>
        <p:txBody>
          <a:bodyPr wrap="none" lIns="91440" tIns="45720" rIns="91440" bIns="45720">
            <a:spAutoFit/>
          </a:bodyPr>
          <a:lstStyle/>
          <a:p>
            <a:pPr algn="ct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4" name="Rectangle 13"/>
          <p:cNvSpPr/>
          <p:nvPr/>
        </p:nvSpPr>
        <p:spPr>
          <a:xfrm>
            <a:off x="7620000" y="1508427"/>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3530754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a:spLocks noGrp="1" noChangeArrowheads="1"/>
          </p:cNvSpPr>
          <p:nvPr>
            <p:ph type="body" idx="1"/>
          </p:nvPr>
        </p:nvSpPr>
        <p:spPr>
          <a:xfrm>
            <a:off x="457200" y="381000"/>
            <a:ext cx="8229600" cy="5745163"/>
          </a:xfrm>
        </p:spPr>
        <p:txBody>
          <a:bodyPr/>
          <a:lstStyle/>
          <a:p>
            <a:pPr eaLnBrk="1" hangingPunct="1"/>
            <a:r>
              <a:rPr lang="en-US" dirty="0" smtClean="0">
                <a:solidFill>
                  <a:srgbClr val="FFC000"/>
                </a:solidFill>
              </a:rPr>
              <a:t>Which two are Purines?  The larger of the two types of bases found in DNA.</a:t>
            </a:r>
          </a:p>
        </p:txBody>
      </p:sp>
      <p:pic>
        <p:nvPicPr>
          <p:cNvPr id="25497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00"/>
            <a:ext cx="929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3"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336699"/>
                </a:outerShdw>
              </a:effectLst>
              <a:latin typeface="Tahoma" pitchFamily="34" charset="0"/>
            </a:endParaRP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57600"/>
            <a:ext cx="9296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541099" y="914400"/>
            <a:ext cx="1277914" cy="1015663"/>
          </a:xfrm>
          <a:prstGeom prst="rect">
            <a:avLst/>
          </a:prstGeom>
          <a:noFill/>
        </p:spPr>
        <p:txBody>
          <a:bodyPr wrap="none" lIns="91440" tIns="45720" rIns="91440" bIns="45720">
            <a:spAutoFit/>
          </a:bodyPr>
          <a:lstStyle/>
          <a:p>
            <a:pPr algn="ctr"/>
            <a:r>
              <a:rPr lang="en-US" sz="6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endParaRPr lang="en-US" sz="6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bwMode="auto">
          <a:xfrm>
            <a:off x="0" y="6477000"/>
            <a:ext cx="9525000" cy="381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472505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Grp="1" noChangeAspect="1" noChangeArrowheads="1"/>
          </p:cNvPicPr>
          <p:nvPr>
            <p:ph type="body" idx="4294967295"/>
          </p:nvPr>
        </p:nvPicPr>
        <p:blipFill>
          <a:blip r:embed="rId2" cstate="print">
            <a:extLst>
              <a:ext uri="{28A0092B-C50C-407E-A947-70E740481C1C}">
                <a14:useLocalDpi xmlns:a14="http://schemas.microsoft.com/office/drawing/2010/main" val="0"/>
              </a:ext>
            </a:extLst>
          </a:blip>
          <a:srcRect/>
          <a:stretch>
            <a:fillRect/>
          </a:stretch>
        </p:blipFill>
        <p:spPr>
          <a:xfrm>
            <a:off x="0" y="1295400"/>
            <a:ext cx="9144000" cy="5562600"/>
          </a:xfrm>
        </p:spPr>
      </p:pic>
      <p:sp>
        <p:nvSpPr>
          <p:cNvPr id="5128"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336699"/>
                </a:outerShdw>
              </a:effectLst>
              <a:latin typeface="Tahoma" pitchFamily="34" charset="0"/>
            </a:endParaRPr>
          </a:p>
        </p:txBody>
      </p:sp>
      <p:sp>
        <p:nvSpPr>
          <p:cNvPr id="9220" name="WordArt 7"/>
          <p:cNvSpPr>
            <a:spLocks noChangeArrowheads="1" noChangeShapeType="1" noTextEdit="1"/>
          </p:cNvSpPr>
          <p:nvPr/>
        </p:nvSpPr>
        <p:spPr bwMode="auto">
          <a:xfrm>
            <a:off x="457200" y="457200"/>
            <a:ext cx="8077200" cy="647700"/>
          </a:xfrm>
          <a:prstGeom prst="rect">
            <a:avLst/>
          </a:prstGeom>
        </p:spPr>
        <p:txBody>
          <a:bodyPr wrap="none" fromWordArt="1">
            <a:prstTxWarp prst="textPlain">
              <a:avLst>
                <a:gd name="adj" fmla="val 50000"/>
              </a:avLst>
            </a:prstTxWarp>
          </a:bodyPr>
          <a:lstStyle/>
          <a:p>
            <a:pPr algn="ctr">
              <a:buFontTx/>
              <a:buNone/>
            </a:pPr>
            <a:r>
              <a:rPr lang="en-US" sz="3600" kern="10" spc="720" dirty="0">
                <a:ln w="9525">
                  <a:solidFill>
                    <a:schemeClr val="bg1"/>
                  </a:solidFill>
                  <a:round/>
                  <a:headEnd/>
                  <a:tailEnd/>
                </a:ln>
                <a:solidFill>
                  <a:srgbClr val="CC99FF"/>
                </a:solidFill>
                <a:effectLst>
                  <a:outerShdw dist="45791" dir="3378596" algn="ctr" rotWithShape="0">
                    <a:srgbClr val="4D4D4D">
                      <a:alpha val="79999"/>
                    </a:srgbClr>
                  </a:outerShdw>
                </a:effectLst>
                <a:latin typeface="Arial Black"/>
              </a:rPr>
              <a:t>Part I: </a:t>
            </a:r>
            <a:r>
              <a:rPr lang="en-US" sz="3600" kern="10" spc="720" dirty="0" smtClean="0">
                <a:ln w="9525">
                  <a:solidFill>
                    <a:schemeClr val="bg1"/>
                  </a:solidFill>
                  <a:round/>
                  <a:headEnd/>
                  <a:tailEnd/>
                </a:ln>
                <a:solidFill>
                  <a:srgbClr val="CC99FF"/>
                </a:solidFill>
                <a:effectLst>
                  <a:outerShdw dist="45791" dir="3378596" algn="ctr" rotWithShape="0">
                    <a:srgbClr val="4D4D4D">
                      <a:alpha val="79999"/>
                    </a:srgbClr>
                  </a:outerShdw>
                </a:effectLst>
                <a:latin typeface="Arial Black"/>
              </a:rPr>
              <a:t>DNA Review Game</a:t>
            </a:r>
            <a:endParaRPr lang="en-US" sz="3600" kern="10" spc="720" dirty="0">
              <a:ln w="9525">
                <a:solidFill>
                  <a:schemeClr val="bg1"/>
                </a:solidFill>
                <a:round/>
                <a:headEnd/>
                <a:tailEnd/>
              </a:ln>
              <a:solidFill>
                <a:srgbClr val="CC99FF"/>
              </a:solidFill>
              <a:effectLst>
                <a:outerShdw dist="45791" dir="3378596" algn="ctr" rotWithShape="0">
                  <a:srgbClr val="4D4D4D">
                    <a:alpha val="79999"/>
                  </a:srgbClr>
                </a:outerShdw>
              </a:effectLst>
              <a:latin typeface="Arial Black"/>
            </a:endParaRPr>
          </a:p>
        </p:txBody>
      </p:sp>
    </p:spTree>
    <p:extLst>
      <p:ext uri="{BB962C8B-B14F-4D97-AF65-F5344CB8AC3E}">
        <p14:creationId xmlns:p14="http://schemas.microsoft.com/office/powerpoint/2010/main" val="12261161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11226639"/>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HI</a:t>
                      </a:r>
                      <a:r>
                        <a:rPr lang="en-US" baseline="0" dirty="0" smtClean="0"/>
                        <a:t>P </a:t>
                      </a:r>
                      <a:r>
                        <a:rPr lang="en-US" baseline="0" dirty="0" err="1" smtClean="0"/>
                        <a:t>HIP</a:t>
                      </a:r>
                      <a:r>
                        <a:rPr lang="en-US" baseline="0" dirty="0" smtClean="0"/>
                        <a:t/>
                      </a:r>
                      <a:br>
                        <a:rPr lang="en-US" baseline="0" dirty="0" smtClean="0"/>
                      </a:br>
                      <a:r>
                        <a:rPr lang="en-US" baseline="0" dirty="0" smtClean="0"/>
                        <a:t>HOORAY</a:t>
                      </a:r>
                      <a:endParaRPr lang="en-US" dirty="0"/>
                    </a:p>
                  </a:txBody>
                  <a:tcPr>
                    <a:noFill/>
                  </a:tcPr>
                </a:tc>
                <a:tc>
                  <a:txBody>
                    <a:bodyPr/>
                    <a:lstStyle/>
                    <a:p>
                      <a:pPr algn="ctr"/>
                      <a:r>
                        <a:rPr lang="en-US" dirty="0" smtClean="0"/>
                        <a:t>SPIRAL</a:t>
                      </a:r>
                      <a:br>
                        <a:rPr lang="en-US" dirty="0" smtClean="0"/>
                      </a:br>
                      <a:r>
                        <a:rPr lang="en-US" dirty="0" err="1" smtClean="0"/>
                        <a:t>SPIRAL</a:t>
                      </a:r>
                      <a:endParaRPr lang="en-US" dirty="0"/>
                    </a:p>
                  </a:txBody>
                  <a:tcPr>
                    <a:noFill/>
                  </a:tcPr>
                </a:tc>
                <a:tc>
                  <a:txBody>
                    <a:bodyPr/>
                    <a:lstStyle/>
                    <a:p>
                      <a:pPr algn="ctr"/>
                      <a:r>
                        <a:rPr lang="en-US" dirty="0" smtClean="0"/>
                        <a:t>SHAPE-UP</a:t>
                      </a:r>
                      <a:endParaRPr lang="en-US" dirty="0"/>
                    </a:p>
                  </a:txBody>
                  <a:tcPr>
                    <a:noFill/>
                  </a:tcPr>
                </a:tc>
                <a:tc>
                  <a:txBody>
                    <a:bodyPr/>
                    <a:lstStyle/>
                    <a:p>
                      <a:pPr algn="ctr"/>
                      <a:r>
                        <a:rPr lang="en-US" dirty="0" smtClean="0"/>
                        <a:t>LIFE</a:t>
                      </a:r>
                    </a:p>
                    <a:p>
                      <a:pPr algn="ctr"/>
                      <a:r>
                        <a:rPr lang="en-US" dirty="0" smtClean="0"/>
                        <a:t>LINE</a:t>
                      </a:r>
                      <a:endParaRPr lang="en-US" dirty="0"/>
                    </a:p>
                  </a:txBody>
                  <a:tcPr>
                    <a:noFill/>
                  </a:tcPr>
                </a:tc>
                <a:tc>
                  <a:txBody>
                    <a:bodyPr/>
                    <a:lstStyle/>
                    <a:p>
                      <a:pPr algn="ctr"/>
                      <a:r>
                        <a:rPr lang="en-US" dirty="0" smtClean="0"/>
                        <a:t>-Bonus-</a:t>
                      </a:r>
                    </a:p>
                    <a:p>
                      <a:pPr algn="ctr"/>
                      <a:r>
                        <a:rPr lang="en-US" dirty="0" smtClean="0"/>
                        <a:t>FAMILY</a:t>
                      </a:r>
                      <a:r>
                        <a:rPr lang="en-US" baseline="0" dirty="0" smtClean="0"/>
                        <a:t> JEANS</a:t>
                      </a:r>
                      <a:endParaRPr lang="en-US" dirty="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2874270" y="228600"/>
            <a:ext cx="3395481" cy="461665"/>
          </a:xfrm>
          <a:prstGeom prst="rect">
            <a:avLst/>
          </a:prstGeom>
          <a:noFill/>
        </p:spPr>
        <p:txBody>
          <a:bodyPr wrap="none" lIns="91440" tIns="45720" rIns="91440" bIns="45720">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DNA Review Game</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5368790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31592524"/>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HI</a:t>
                      </a:r>
                      <a:r>
                        <a:rPr lang="en-US" baseline="0" dirty="0" smtClean="0"/>
                        <a:t>P </a:t>
                      </a:r>
                      <a:r>
                        <a:rPr lang="en-US" baseline="0" dirty="0" err="1" smtClean="0"/>
                        <a:t>HIP</a:t>
                      </a:r>
                      <a:r>
                        <a:rPr lang="en-US" baseline="0" dirty="0" smtClean="0"/>
                        <a:t/>
                      </a:r>
                      <a:br>
                        <a:rPr lang="en-US" baseline="0" dirty="0" smtClean="0"/>
                      </a:br>
                      <a:r>
                        <a:rPr lang="en-US" baseline="0" dirty="0" smtClean="0"/>
                        <a:t>HOORAY</a:t>
                      </a:r>
                      <a:endParaRPr lang="en-US" dirty="0"/>
                    </a:p>
                  </a:txBody>
                  <a:tcPr>
                    <a:noFill/>
                  </a:tcPr>
                </a:tc>
                <a:tc>
                  <a:txBody>
                    <a:bodyPr/>
                    <a:lstStyle/>
                    <a:p>
                      <a:pPr algn="ctr"/>
                      <a:r>
                        <a:rPr lang="en-US" dirty="0" smtClean="0"/>
                        <a:t>SPIRAL</a:t>
                      </a:r>
                      <a:br>
                        <a:rPr lang="en-US" dirty="0" smtClean="0"/>
                      </a:br>
                      <a:r>
                        <a:rPr lang="en-US" dirty="0" err="1" smtClean="0"/>
                        <a:t>SPIRAL</a:t>
                      </a:r>
                      <a:endParaRPr lang="en-US" dirty="0"/>
                    </a:p>
                  </a:txBody>
                  <a:tcPr>
                    <a:noFill/>
                  </a:tcPr>
                </a:tc>
                <a:tc>
                  <a:txBody>
                    <a:bodyPr/>
                    <a:lstStyle/>
                    <a:p>
                      <a:pPr algn="ctr"/>
                      <a:r>
                        <a:rPr lang="en-US" dirty="0" smtClean="0">
                          <a:solidFill>
                            <a:srgbClr val="66FFCC"/>
                          </a:solidFill>
                        </a:rPr>
                        <a:t>SHAPE-UP</a:t>
                      </a:r>
                      <a:endParaRPr lang="en-US" dirty="0">
                        <a:solidFill>
                          <a:srgbClr val="66FFCC"/>
                        </a:solidFill>
                      </a:endParaRPr>
                    </a:p>
                  </a:txBody>
                  <a:tcPr>
                    <a:noFill/>
                  </a:tcPr>
                </a:tc>
                <a:tc>
                  <a:txBody>
                    <a:bodyPr/>
                    <a:lstStyle/>
                    <a:p>
                      <a:pPr algn="ctr"/>
                      <a:r>
                        <a:rPr lang="en-US" dirty="0" smtClean="0"/>
                        <a:t>LIFE</a:t>
                      </a:r>
                    </a:p>
                    <a:p>
                      <a:pPr algn="ctr"/>
                      <a:r>
                        <a:rPr lang="en-US" dirty="0" smtClean="0"/>
                        <a:t>LINE</a:t>
                      </a:r>
                      <a:endParaRPr lang="en-US" dirty="0"/>
                    </a:p>
                  </a:txBody>
                  <a:tcPr>
                    <a:noFill/>
                  </a:tcPr>
                </a:tc>
                <a:tc>
                  <a:txBody>
                    <a:bodyPr/>
                    <a:lstStyle/>
                    <a:p>
                      <a:pPr algn="ctr"/>
                      <a:r>
                        <a:rPr lang="en-US" dirty="0" smtClean="0"/>
                        <a:t>-Bonus-</a:t>
                      </a:r>
                    </a:p>
                    <a:p>
                      <a:pPr algn="ctr"/>
                      <a:r>
                        <a:rPr lang="en-US" dirty="0" smtClean="0"/>
                        <a:t>FAMILY</a:t>
                      </a:r>
                      <a:r>
                        <a:rPr lang="en-US" baseline="0" dirty="0" smtClean="0"/>
                        <a:t> JEANS</a:t>
                      </a:r>
                      <a:endParaRPr lang="en-US" dirty="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2874270" y="228600"/>
            <a:ext cx="3395481" cy="461665"/>
          </a:xfrm>
          <a:prstGeom prst="rect">
            <a:avLst/>
          </a:prstGeom>
          <a:noFill/>
        </p:spPr>
        <p:txBody>
          <a:bodyPr wrap="none" lIns="91440" tIns="45720" rIns="91440" bIns="45720">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DNA Review Game</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5368790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lstStyle/>
          <a:p>
            <a:r>
              <a:rPr lang="en-US" dirty="0" smtClean="0"/>
              <a:t>Name this molecule?</a:t>
            </a: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838200"/>
            <a:ext cx="8534400" cy="5806500"/>
          </a:xfrm>
          <a:prstGeom prst="rect">
            <a:avLst/>
          </a:prstGeom>
          <a:noFill/>
          <a:ln w="38100">
            <a:solidFill>
              <a:srgbClr val="9933FF"/>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7208854" y="0"/>
            <a:ext cx="1935146"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bwMode="auto">
          <a:xfrm>
            <a:off x="685800" y="6096000"/>
            <a:ext cx="3657600" cy="5487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40351614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0977" y="2209800"/>
            <a:ext cx="562205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New Question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5195765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lstStyle/>
          <a:p>
            <a:r>
              <a:rPr lang="en-US" dirty="0" smtClean="0"/>
              <a:t>What nitrogen base is the U?</a:t>
            </a:r>
            <a:endParaRPr lang="en-US" dirty="0">
              <a:solidFill>
                <a:srgbClr val="9933FF"/>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314" y="838200"/>
            <a:ext cx="8534400" cy="5806500"/>
          </a:xfrm>
          <a:prstGeom prst="rect">
            <a:avLst/>
          </a:prstGeom>
          <a:noFill/>
          <a:ln w="381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7208855" y="0"/>
            <a:ext cx="1935145"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2701837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5897563"/>
          </a:xfrm>
          <a:solidFill>
            <a:schemeClr val="bg1">
              <a:lumMod val="95000"/>
              <a:lumOff val="5000"/>
            </a:schemeClr>
          </a:solidFill>
        </p:spPr>
        <p:txBody>
          <a:bodyPr/>
          <a:lstStyle/>
          <a:p>
            <a:r>
              <a:rPr lang="en-US" dirty="0" smtClean="0"/>
              <a:t>This animation best represents…</a:t>
            </a:r>
          </a:p>
          <a:p>
            <a:pPr lvl="1"/>
            <a:r>
              <a:rPr lang="en-US" dirty="0" smtClean="0">
                <a:solidFill>
                  <a:srgbClr val="66FFCC"/>
                </a:solidFill>
              </a:rPr>
              <a:t>A.) </a:t>
            </a:r>
            <a:r>
              <a:rPr lang="en-US" dirty="0" smtClean="0">
                <a:solidFill>
                  <a:schemeClr val="bg1"/>
                </a:solidFill>
              </a:rPr>
              <a:t>DNA extraction</a:t>
            </a:r>
          </a:p>
          <a:p>
            <a:pPr lvl="1"/>
            <a:r>
              <a:rPr lang="en-US" dirty="0" smtClean="0">
                <a:solidFill>
                  <a:srgbClr val="9933FF"/>
                </a:solidFill>
              </a:rPr>
              <a:t>B.) </a:t>
            </a:r>
            <a:r>
              <a:rPr lang="en-US" dirty="0" smtClean="0">
                <a:solidFill>
                  <a:schemeClr val="bg1"/>
                </a:solidFill>
              </a:rPr>
              <a:t>Protein Synthesis</a:t>
            </a:r>
          </a:p>
          <a:p>
            <a:pPr lvl="1"/>
            <a:r>
              <a:rPr lang="en-US" dirty="0" smtClean="0">
                <a:solidFill>
                  <a:srgbClr val="FF9933"/>
                </a:solidFill>
              </a:rPr>
              <a:t>C.) </a:t>
            </a:r>
            <a:r>
              <a:rPr lang="en-US" dirty="0" smtClean="0">
                <a:solidFill>
                  <a:schemeClr val="bg1"/>
                </a:solidFill>
              </a:rPr>
              <a:t>Random Griddle Formation</a:t>
            </a:r>
          </a:p>
          <a:p>
            <a:pPr lvl="1"/>
            <a:r>
              <a:rPr lang="en-US" dirty="0" smtClean="0">
                <a:solidFill>
                  <a:srgbClr val="00B0F0"/>
                </a:solidFill>
              </a:rPr>
              <a:t>D.) </a:t>
            </a:r>
            <a:r>
              <a:rPr lang="en-US" dirty="0" smtClean="0">
                <a:solidFill>
                  <a:schemeClr val="bg1"/>
                </a:solidFill>
              </a:rPr>
              <a:t>DNA Replication</a:t>
            </a:r>
          </a:p>
          <a:p>
            <a:pPr lvl="1"/>
            <a:r>
              <a:rPr lang="en-US" dirty="0" smtClean="0">
                <a:solidFill>
                  <a:srgbClr val="FF00FF"/>
                </a:solidFill>
              </a:rPr>
              <a:t>E.) </a:t>
            </a:r>
            <a:r>
              <a:rPr lang="en-US" dirty="0" smtClean="0">
                <a:solidFill>
                  <a:schemeClr val="bg1"/>
                </a:solidFill>
              </a:rPr>
              <a:t>None of the above.</a:t>
            </a:r>
          </a:p>
        </p:txBody>
      </p:sp>
      <p:pic>
        <p:nvPicPr>
          <p:cNvPr id="4" name="Picture 5" descr="dnarep"/>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800" y="3276600"/>
            <a:ext cx="8686800" cy="3352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086600" y="152400"/>
            <a:ext cx="1935146"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0314624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5897563"/>
          </a:xfrm>
        </p:spPr>
        <p:txBody>
          <a:bodyPr/>
          <a:lstStyle/>
          <a:p>
            <a:r>
              <a:rPr lang="en-US" dirty="0" smtClean="0"/>
              <a:t>This animation best represents…</a:t>
            </a:r>
          </a:p>
          <a:p>
            <a:pPr lvl="1"/>
            <a:r>
              <a:rPr lang="en-US" dirty="0" smtClean="0">
                <a:solidFill>
                  <a:srgbClr val="66FFCC"/>
                </a:solidFill>
              </a:rPr>
              <a:t>A.) DNA extraction</a:t>
            </a:r>
          </a:p>
          <a:p>
            <a:pPr lvl="1"/>
            <a:r>
              <a:rPr lang="en-US" dirty="0" smtClean="0">
                <a:solidFill>
                  <a:srgbClr val="9933FF"/>
                </a:solidFill>
              </a:rPr>
              <a:t>B.) </a:t>
            </a:r>
            <a:r>
              <a:rPr lang="en-US" dirty="0" smtClean="0">
                <a:solidFill>
                  <a:schemeClr val="bg1"/>
                </a:solidFill>
              </a:rPr>
              <a:t>Protein Synthesis</a:t>
            </a:r>
          </a:p>
          <a:p>
            <a:pPr lvl="1"/>
            <a:r>
              <a:rPr lang="en-US" dirty="0" smtClean="0">
                <a:solidFill>
                  <a:srgbClr val="FF9933"/>
                </a:solidFill>
              </a:rPr>
              <a:t>C.) </a:t>
            </a:r>
            <a:r>
              <a:rPr lang="en-US" dirty="0" smtClean="0">
                <a:solidFill>
                  <a:schemeClr val="bg1"/>
                </a:solidFill>
              </a:rPr>
              <a:t>Random Griddle Formation</a:t>
            </a:r>
          </a:p>
          <a:p>
            <a:pPr lvl="1"/>
            <a:r>
              <a:rPr lang="en-US" dirty="0" smtClean="0">
                <a:solidFill>
                  <a:srgbClr val="00B0F0"/>
                </a:solidFill>
              </a:rPr>
              <a:t>D.) </a:t>
            </a:r>
            <a:r>
              <a:rPr lang="en-US" dirty="0" smtClean="0">
                <a:solidFill>
                  <a:schemeClr val="bg1"/>
                </a:solidFill>
              </a:rPr>
              <a:t>DNA Replication</a:t>
            </a:r>
          </a:p>
          <a:p>
            <a:pPr lvl="1"/>
            <a:r>
              <a:rPr lang="en-US" dirty="0" smtClean="0">
                <a:solidFill>
                  <a:srgbClr val="FF00FF"/>
                </a:solidFill>
              </a:rPr>
              <a:t>E.) </a:t>
            </a:r>
            <a:r>
              <a:rPr lang="en-US" dirty="0" smtClean="0">
                <a:solidFill>
                  <a:schemeClr val="bg1"/>
                </a:solidFill>
              </a:rPr>
              <a:t>None of the above.</a:t>
            </a:r>
          </a:p>
        </p:txBody>
      </p:sp>
      <p:pic>
        <p:nvPicPr>
          <p:cNvPr id="4" name="Picture 5" descr="dnarep"/>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800" y="3276600"/>
            <a:ext cx="8686800" cy="3352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086600" y="152400"/>
            <a:ext cx="1935146"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9473874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5897563"/>
          </a:xfrm>
        </p:spPr>
        <p:txBody>
          <a:bodyPr/>
          <a:lstStyle/>
          <a:p>
            <a:r>
              <a:rPr lang="en-US" dirty="0" smtClean="0"/>
              <a:t>This animation best represents…</a:t>
            </a:r>
          </a:p>
          <a:p>
            <a:pPr lvl="1"/>
            <a:r>
              <a:rPr lang="en-US" dirty="0" smtClean="0">
                <a:solidFill>
                  <a:srgbClr val="66FFCC"/>
                </a:solidFill>
              </a:rPr>
              <a:t>A.) DNA extraction</a:t>
            </a:r>
          </a:p>
          <a:p>
            <a:pPr lvl="1"/>
            <a:r>
              <a:rPr lang="en-US" dirty="0" smtClean="0">
                <a:solidFill>
                  <a:srgbClr val="9933FF"/>
                </a:solidFill>
              </a:rPr>
              <a:t>B.) Protein Synthesis</a:t>
            </a:r>
          </a:p>
          <a:p>
            <a:pPr lvl="1"/>
            <a:r>
              <a:rPr lang="en-US" dirty="0" smtClean="0">
                <a:solidFill>
                  <a:srgbClr val="FF9933"/>
                </a:solidFill>
              </a:rPr>
              <a:t>C.) </a:t>
            </a:r>
            <a:r>
              <a:rPr lang="en-US" dirty="0" smtClean="0">
                <a:solidFill>
                  <a:schemeClr val="bg1"/>
                </a:solidFill>
              </a:rPr>
              <a:t>Random Griddle Formation</a:t>
            </a:r>
          </a:p>
          <a:p>
            <a:pPr lvl="1"/>
            <a:r>
              <a:rPr lang="en-US" dirty="0" smtClean="0">
                <a:solidFill>
                  <a:srgbClr val="00B0F0"/>
                </a:solidFill>
              </a:rPr>
              <a:t>D.) </a:t>
            </a:r>
            <a:r>
              <a:rPr lang="en-US" dirty="0" smtClean="0">
                <a:solidFill>
                  <a:schemeClr val="bg1"/>
                </a:solidFill>
              </a:rPr>
              <a:t>DNA Replication</a:t>
            </a:r>
          </a:p>
          <a:p>
            <a:pPr lvl="1"/>
            <a:r>
              <a:rPr lang="en-US" dirty="0" smtClean="0">
                <a:solidFill>
                  <a:srgbClr val="FF00FF"/>
                </a:solidFill>
              </a:rPr>
              <a:t>E.) </a:t>
            </a:r>
            <a:r>
              <a:rPr lang="en-US" dirty="0" smtClean="0">
                <a:solidFill>
                  <a:schemeClr val="bg1"/>
                </a:solidFill>
              </a:rPr>
              <a:t>None of the above.</a:t>
            </a:r>
          </a:p>
        </p:txBody>
      </p:sp>
      <p:pic>
        <p:nvPicPr>
          <p:cNvPr id="4" name="Picture 5" descr="dnarep"/>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800" y="3276600"/>
            <a:ext cx="8686800" cy="3352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086600" y="152400"/>
            <a:ext cx="1935146"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9473874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5897563"/>
          </a:xfrm>
        </p:spPr>
        <p:txBody>
          <a:bodyPr/>
          <a:lstStyle/>
          <a:p>
            <a:r>
              <a:rPr lang="en-US" dirty="0" smtClean="0"/>
              <a:t>This animation best represents…</a:t>
            </a:r>
          </a:p>
          <a:p>
            <a:pPr lvl="1"/>
            <a:r>
              <a:rPr lang="en-US" dirty="0" smtClean="0">
                <a:solidFill>
                  <a:srgbClr val="66FFCC"/>
                </a:solidFill>
              </a:rPr>
              <a:t>A.) DNA extraction</a:t>
            </a:r>
          </a:p>
          <a:p>
            <a:pPr lvl="1"/>
            <a:r>
              <a:rPr lang="en-US" dirty="0" smtClean="0">
                <a:solidFill>
                  <a:srgbClr val="9933FF"/>
                </a:solidFill>
              </a:rPr>
              <a:t>B.) Protein Synthesis</a:t>
            </a:r>
          </a:p>
          <a:p>
            <a:pPr lvl="1"/>
            <a:r>
              <a:rPr lang="en-US" dirty="0" smtClean="0">
                <a:solidFill>
                  <a:srgbClr val="FF9933"/>
                </a:solidFill>
              </a:rPr>
              <a:t>C.) Random Griddle Formation</a:t>
            </a:r>
          </a:p>
          <a:p>
            <a:pPr lvl="1"/>
            <a:r>
              <a:rPr lang="en-US" dirty="0" smtClean="0">
                <a:solidFill>
                  <a:srgbClr val="00B0F0"/>
                </a:solidFill>
              </a:rPr>
              <a:t>D.) </a:t>
            </a:r>
            <a:r>
              <a:rPr lang="en-US" dirty="0" smtClean="0">
                <a:solidFill>
                  <a:schemeClr val="bg1"/>
                </a:solidFill>
              </a:rPr>
              <a:t>DNA Replication</a:t>
            </a:r>
          </a:p>
          <a:p>
            <a:pPr lvl="1"/>
            <a:r>
              <a:rPr lang="en-US" dirty="0" smtClean="0">
                <a:solidFill>
                  <a:srgbClr val="FF00FF"/>
                </a:solidFill>
              </a:rPr>
              <a:t>E.) </a:t>
            </a:r>
            <a:r>
              <a:rPr lang="en-US" dirty="0" smtClean="0">
                <a:solidFill>
                  <a:schemeClr val="bg1"/>
                </a:solidFill>
              </a:rPr>
              <a:t>None of the above.</a:t>
            </a:r>
          </a:p>
        </p:txBody>
      </p:sp>
      <p:pic>
        <p:nvPicPr>
          <p:cNvPr id="4" name="Picture 5" descr="dnarep"/>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800" y="3276600"/>
            <a:ext cx="8686800" cy="3352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086600" y="152400"/>
            <a:ext cx="1935146"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9473874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5897563"/>
          </a:xfrm>
        </p:spPr>
        <p:txBody>
          <a:bodyPr/>
          <a:lstStyle/>
          <a:p>
            <a:r>
              <a:rPr lang="en-US" dirty="0" smtClean="0"/>
              <a:t>This animation best represents…</a:t>
            </a:r>
          </a:p>
          <a:p>
            <a:pPr lvl="1"/>
            <a:r>
              <a:rPr lang="en-US" dirty="0" smtClean="0">
                <a:solidFill>
                  <a:srgbClr val="66FFCC"/>
                </a:solidFill>
              </a:rPr>
              <a:t>A.) DNA extraction</a:t>
            </a:r>
          </a:p>
          <a:p>
            <a:pPr lvl="1"/>
            <a:r>
              <a:rPr lang="en-US" dirty="0" smtClean="0">
                <a:solidFill>
                  <a:srgbClr val="9933FF"/>
                </a:solidFill>
              </a:rPr>
              <a:t>B.) Protein Synthesis</a:t>
            </a:r>
          </a:p>
          <a:p>
            <a:pPr lvl="1"/>
            <a:r>
              <a:rPr lang="en-US" dirty="0" smtClean="0">
                <a:solidFill>
                  <a:srgbClr val="FF9933"/>
                </a:solidFill>
              </a:rPr>
              <a:t>C.) Random Griddle Formation</a:t>
            </a:r>
          </a:p>
          <a:p>
            <a:pPr lvl="1"/>
            <a:r>
              <a:rPr lang="en-US" dirty="0" smtClean="0">
                <a:solidFill>
                  <a:srgbClr val="00B0F0"/>
                </a:solidFill>
              </a:rPr>
              <a:t>D.) DNA Replication</a:t>
            </a:r>
          </a:p>
          <a:p>
            <a:pPr lvl="1"/>
            <a:r>
              <a:rPr lang="en-US" dirty="0" smtClean="0">
                <a:solidFill>
                  <a:srgbClr val="FF00FF"/>
                </a:solidFill>
              </a:rPr>
              <a:t>E.) </a:t>
            </a:r>
            <a:r>
              <a:rPr lang="en-US" dirty="0" smtClean="0">
                <a:solidFill>
                  <a:schemeClr val="bg1"/>
                </a:solidFill>
              </a:rPr>
              <a:t>None of the above.</a:t>
            </a:r>
          </a:p>
        </p:txBody>
      </p:sp>
      <p:pic>
        <p:nvPicPr>
          <p:cNvPr id="4" name="Picture 5" descr="dnarep"/>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800" y="3276600"/>
            <a:ext cx="8686800" cy="3352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086600" y="152400"/>
            <a:ext cx="1935146"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947387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56067293"/>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HI</a:t>
                      </a:r>
                      <a:r>
                        <a:rPr lang="en-US" baseline="0" dirty="0" smtClean="0"/>
                        <a:t>P </a:t>
                      </a:r>
                      <a:r>
                        <a:rPr lang="en-US" baseline="0" dirty="0" err="1" smtClean="0"/>
                        <a:t>HIP</a:t>
                      </a:r>
                      <a:r>
                        <a:rPr lang="en-US" baseline="0" dirty="0" smtClean="0"/>
                        <a:t/>
                      </a:r>
                      <a:br>
                        <a:rPr lang="en-US" baseline="0" dirty="0" smtClean="0"/>
                      </a:br>
                      <a:r>
                        <a:rPr lang="en-US" baseline="0" dirty="0" smtClean="0"/>
                        <a:t>HOORAY</a:t>
                      </a:r>
                      <a:endParaRPr lang="en-US" dirty="0"/>
                    </a:p>
                  </a:txBody>
                  <a:tcPr>
                    <a:noFill/>
                  </a:tcPr>
                </a:tc>
                <a:tc>
                  <a:txBody>
                    <a:bodyPr/>
                    <a:lstStyle/>
                    <a:p>
                      <a:pPr algn="ctr"/>
                      <a:r>
                        <a:rPr lang="en-US" dirty="0" smtClean="0"/>
                        <a:t>SPIRAL</a:t>
                      </a:r>
                      <a:br>
                        <a:rPr lang="en-US" dirty="0" smtClean="0"/>
                      </a:br>
                      <a:r>
                        <a:rPr lang="en-US" dirty="0" err="1" smtClean="0"/>
                        <a:t>SPIRAL</a:t>
                      </a:r>
                      <a:endParaRPr lang="en-US" dirty="0"/>
                    </a:p>
                  </a:txBody>
                  <a:tcPr>
                    <a:noFill/>
                  </a:tcPr>
                </a:tc>
                <a:tc>
                  <a:txBody>
                    <a:bodyPr/>
                    <a:lstStyle/>
                    <a:p>
                      <a:pPr algn="ctr"/>
                      <a:r>
                        <a:rPr lang="en-US" dirty="0" smtClean="0"/>
                        <a:t>SHAPE-UP</a:t>
                      </a:r>
                      <a:endParaRPr lang="en-US" dirty="0"/>
                    </a:p>
                  </a:txBody>
                  <a:tcPr>
                    <a:noFill/>
                  </a:tcPr>
                </a:tc>
                <a:tc>
                  <a:txBody>
                    <a:bodyPr/>
                    <a:lstStyle/>
                    <a:p>
                      <a:pPr algn="ctr"/>
                      <a:r>
                        <a:rPr lang="en-US" dirty="0" smtClean="0"/>
                        <a:t>LIFE</a:t>
                      </a:r>
                    </a:p>
                    <a:p>
                      <a:pPr algn="ctr"/>
                      <a:r>
                        <a:rPr lang="en-US" dirty="0" smtClean="0"/>
                        <a:t>LINE</a:t>
                      </a:r>
                      <a:endParaRPr lang="en-US" dirty="0"/>
                    </a:p>
                  </a:txBody>
                  <a:tcPr>
                    <a:noFill/>
                  </a:tcPr>
                </a:tc>
                <a:tc>
                  <a:txBody>
                    <a:bodyPr/>
                    <a:lstStyle/>
                    <a:p>
                      <a:pPr algn="ctr"/>
                      <a:r>
                        <a:rPr lang="en-US" dirty="0" smtClean="0"/>
                        <a:t>-Bonus-</a:t>
                      </a:r>
                    </a:p>
                    <a:p>
                      <a:pPr algn="ctr"/>
                      <a:r>
                        <a:rPr lang="en-US" dirty="0" smtClean="0"/>
                        <a:t>FAMILY</a:t>
                      </a:r>
                      <a:r>
                        <a:rPr lang="en-US" baseline="0" dirty="0" smtClean="0"/>
                        <a:t> JEANS</a:t>
                      </a:r>
                      <a:endParaRPr lang="en-US" dirty="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2874270" y="228600"/>
            <a:ext cx="3395481" cy="461665"/>
          </a:xfrm>
          <a:prstGeom prst="rect">
            <a:avLst/>
          </a:prstGeom>
          <a:noFill/>
        </p:spPr>
        <p:txBody>
          <a:bodyPr wrap="none" lIns="91440" tIns="45720" rIns="91440" bIns="45720">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DNA Review Game</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1350399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5897563"/>
          </a:xfrm>
        </p:spPr>
        <p:txBody>
          <a:bodyPr/>
          <a:lstStyle/>
          <a:p>
            <a:r>
              <a:rPr lang="en-US" dirty="0" smtClean="0"/>
              <a:t>This animation best represents…</a:t>
            </a:r>
          </a:p>
          <a:p>
            <a:pPr lvl="1"/>
            <a:r>
              <a:rPr lang="en-US" dirty="0" smtClean="0">
                <a:solidFill>
                  <a:srgbClr val="66FFCC"/>
                </a:solidFill>
              </a:rPr>
              <a:t>A.) DNA extraction</a:t>
            </a:r>
          </a:p>
          <a:p>
            <a:pPr lvl="1"/>
            <a:r>
              <a:rPr lang="en-US" dirty="0" smtClean="0">
                <a:solidFill>
                  <a:srgbClr val="9933FF"/>
                </a:solidFill>
              </a:rPr>
              <a:t>B.) Protein Synthesis</a:t>
            </a:r>
          </a:p>
          <a:p>
            <a:pPr lvl="1"/>
            <a:r>
              <a:rPr lang="en-US" dirty="0" smtClean="0">
                <a:solidFill>
                  <a:srgbClr val="FF9933"/>
                </a:solidFill>
              </a:rPr>
              <a:t>C.) Random Griddle Formation</a:t>
            </a:r>
          </a:p>
          <a:p>
            <a:pPr lvl="1"/>
            <a:r>
              <a:rPr lang="en-US" dirty="0" smtClean="0">
                <a:solidFill>
                  <a:srgbClr val="00B0F0"/>
                </a:solidFill>
              </a:rPr>
              <a:t>D.) DNA Replication</a:t>
            </a:r>
          </a:p>
          <a:p>
            <a:pPr lvl="1"/>
            <a:r>
              <a:rPr lang="en-US" dirty="0" smtClean="0">
                <a:solidFill>
                  <a:srgbClr val="FF00FF"/>
                </a:solidFill>
              </a:rPr>
              <a:t>E.) None of the above.</a:t>
            </a:r>
          </a:p>
        </p:txBody>
      </p:sp>
      <p:pic>
        <p:nvPicPr>
          <p:cNvPr id="4" name="Picture 5" descr="dnarep"/>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800" y="3276600"/>
            <a:ext cx="8686800" cy="3352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086600" y="152400"/>
            <a:ext cx="1935146"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9473874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152400" y="228600"/>
            <a:ext cx="8839200" cy="5897563"/>
          </a:xfrm>
        </p:spPr>
        <p:txBody>
          <a:bodyPr/>
          <a:lstStyle/>
          <a:p>
            <a:pPr eaLnBrk="1" hangingPunct="1"/>
            <a:r>
              <a:rPr lang="en-US" dirty="0" smtClean="0"/>
              <a:t>The back story of our lives are that we are the product of billions of years of evolution.  The very DNA that allows us to pass on our genetic information to our offspring has its roots in primitive microbes that existed billions of years ago. </a:t>
            </a:r>
          </a:p>
        </p:txBody>
      </p:sp>
      <p:pic>
        <p:nvPicPr>
          <p:cNvPr id="6246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429000"/>
            <a:ext cx="8610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321" name="Rectangle 9"/>
          <p:cNvSpPr>
            <a:spLocks noChangeArrowheads="1"/>
          </p:cNvSpPr>
          <p:nvPr/>
        </p:nvSpPr>
        <p:spPr bwMode="auto">
          <a:xfrm>
            <a:off x="5715000" y="6629400"/>
            <a:ext cx="34290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336699"/>
                </a:outerShdw>
              </a:effectLst>
              <a:latin typeface="Tahoma" pitchFamily="34" charset="0"/>
            </a:endParaRPr>
          </a:p>
        </p:txBody>
      </p:sp>
      <p:sp>
        <p:nvSpPr>
          <p:cNvPr id="2" name="Rectangle 1"/>
          <p:cNvSpPr/>
          <p:nvPr/>
        </p:nvSpPr>
        <p:spPr bwMode="auto">
          <a:xfrm>
            <a:off x="6096000" y="762000"/>
            <a:ext cx="1333500" cy="457200"/>
          </a:xfrm>
          <a:prstGeom prst="rect">
            <a:avLst/>
          </a:prstGeom>
          <a:solidFill>
            <a:schemeClr val="bg1">
              <a:lumMod val="85000"/>
              <a:lumOff val="1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6" name="Rectangle 5"/>
          <p:cNvSpPr/>
          <p:nvPr/>
        </p:nvSpPr>
        <p:spPr bwMode="auto">
          <a:xfrm>
            <a:off x="762000" y="1752600"/>
            <a:ext cx="1143000" cy="457200"/>
          </a:xfrm>
          <a:prstGeom prst="rect">
            <a:avLst/>
          </a:prstGeom>
          <a:solidFill>
            <a:schemeClr val="bg1">
              <a:lumMod val="85000"/>
              <a:lumOff val="1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7" name="Rectangle 6"/>
          <p:cNvSpPr/>
          <p:nvPr/>
        </p:nvSpPr>
        <p:spPr bwMode="auto">
          <a:xfrm>
            <a:off x="7783286" y="2318657"/>
            <a:ext cx="990600" cy="457200"/>
          </a:xfrm>
          <a:prstGeom prst="rect">
            <a:avLst/>
          </a:prstGeom>
          <a:solidFill>
            <a:schemeClr val="bg1">
              <a:lumMod val="85000"/>
              <a:lumOff val="1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3" name="Rectangle 2"/>
          <p:cNvSpPr/>
          <p:nvPr/>
        </p:nvSpPr>
        <p:spPr>
          <a:xfrm>
            <a:off x="6993897" y="5030450"/>
            <a:ext cx="1790875" cy="1446550"/>
          </a:xfrm>
          <a:prstGeom prst="rect">
            <a:avLst/>
          </a:prstGeom>
          <a:noFill/>
        </p:spPr>
        <p:txBody>
          <a:bodyPr wrap="none" lIns="91440" tIns="45720" rIns="91440" bIns="45720">
            <a:spAutoFit/>
          </a:bodyPr>
          <a:lstStyle/>
          <a:p>
            <a:pPr algn="ctr"/>
            <a:r>
              <a:rPr lang="en-US" sz="8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endParaRPr lang="en-US" sz="8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5778878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3"/>
          <p:cNvSpPr>
            <a:spLocks noGrp="1" noChangeArrowheads="1"/>
          </p:cNvSpPr>
          <p:nvPr>
            <p:ph type="body" idx="1"/>
          </p:nvPr>
        </p:nvSpPr>
        <p:spPr>
          <a:xfrm>
            <a:off x="457200" y="381000"/>
            <a:ext cx="8229600" cy="5745163"/>
          </a:xfrm>
        </p:spPr>
        <p:txBody>
          <a:bodyPr/>
          <a:lstStyle/>
          <a:p>
            <a:pPr eaLnBrk="1" hangingPunct="1"/>
            <a:r>
              <a:rPr lang="en-US" dirty="0" smtClean="0"/>
              <a:t>Name a movie starring Ethan Hawke, Uma Thurman, and Jude Law?</a:t>
            </a:r>
          </a:p>
          <a:p>
            <a:pPr eaLnBrk="1" hangingPunct="1">
              <a:buFontTx/>
              <a:buNone/>
            </a:pPr>
            <a:r>
              <a:rPr lang="en-US" dirty="0" smtClean="0"/>
              <a:t>C   - 	____</a:t>
            </a:r>
          </a:p>
          <a:p>
            <a:pPr eaLnBrk="1" hangingPunct="1">
              <a:buFontTx/>
              <a:buNone/>
            </a:pPr>
            <a:r>
              <a:rPr lang="en-US" dirty="0" smtClean="0"/>
              <a:t>T   -	 ____	</a:t>
            </a:r>
          </a:p>
          <a:p>
            <a:pPr eaLnBrk="1" hangingPunct="1">
              <a:buFontTx/>
              <a:buNone/>
            </a:pPr>
            <a:r>
              <a:rPr lang="en-US" dirty="0" smtClean="0"/>
              <a:t>A   -	 ____</a:t>
            </a:r>
          </a:p>
          <a:p>
            <a:pPr eaLnBrk="1" hangingPunct="1">
              <a:buFontTx/>
              <a:buNone/>
            </a:pPr>
            <a:r>
              <a:rPr lang="en-US" dirty="0" smtClean="0"/>
              <a:t>A   -	____</a:t>
            </a:r>
          </a:p>
          <a:p>
            <a:pPr eaLnBrk="1" hangingPunct="1">
              <a:buFontTx/>
              <a:buNone/>
            </a:pPr>
            <a:r>
              <a:rPr lang="en-US" dirty="0" smtClean="0"/>
              <a:t>T   -	____	</a:t>
            </a:r>
          </a:p>
          <a:p>
            <a:pPr eaLnBrk="1" hangingPunct="1">
              <a:buFontTx/>
              <a:buNone/>
            </a:pPr>
            <a:r>
              <a:rPr lang="en-US" dirty="0" smtClean="0"/>
              <a:t>G  -	____</a:t>
            </a:r>
          </a:p>
          <a:p>
            <a:pPr eaLnBrk="1" hangingPunct="1">
              <a:buFontTx/>
              <a:buNone/>
            </a:pPr>
            <a:r>
              <a:rPr lang="en-US" dirty="0" smtClean="0"/>
              <a:t>T   - 	____</a:t>
            </a:r>
          </a:p>
          <a:p>
            <a:pPr eaLnBrk="1" hangingPunct="1"/>
            <a:endParaRPr lang="en-US" dirty="0" smtClean="0"/>
          </a:p>
        </p:txBody>
      </p:sp>
      <p:pic>
        <p:nvPicPr>
          <p:cNvPr id="24269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1524000"/>
            <a:ext cx="6019800" cy="48958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1145"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336699"/>
                </a:outerShdw>
              </a:effectLst>
              <a:latin typeface="Tahoma" pitchFamily="34" charset="0"/>
            </a:endParaRPr>
          </a:p>
        </p:txBody>
      </p:sp>
      <p:pic>
        <p:nvPicPr>
          <p:cNvPr id="32770" name="Picture 2" descr="https://encrypted-tbn0.gstatic.com/images?q=tbn:ANd9GcSTDgLtYxQTtzEMSPjAZSNv1juVzDgHLhyEDVjrDzo7OR6_Fp-A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1676400"/>
            <a:ext cx="1195388" cy="95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1308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11226639"/>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HI</a:t>
                      </a:r>
                      <a:r>
                        <a:rPr lang="en-US" baseline="0" dirty="0" smtClean="0"/>
                        <a:t>P </a:t>
                      </a:r>
                      <a:r>
                        <a:rPr lang="en-US" baseline="0" dirty="0" err="1" smtClean="0"/>
                        <a:t>HIP</a:t>
                      </a:r>
                      <a:r>
                        <a:rPr lang="en-US" baseline="0" dirty="0" smtClean="0"/>
                        <a:t/>
                      </a:r>
                      <a:br>
                        <a:rPr lang="en-US" baseline="0" dirty="0" smtClean="0"/>
                      </a:br>
                      <a:r>
                        <a:rPr lang="en-US" baseline="0" dirty="0" smtClean="0"/>
                        <a:t>HOORAY</a:t>
                      </a:r>
                      <a:endParaRPr lang="en-US" dirty="0"/>
                    </a:p>
                  </a:txBody>
                  <a:tcPr>
                    <a:noFill/>
                  </a:tcPr>
                </a:tc>
                <a:tc>
                  <a:txBody>
                    <a:bodyPr/>
                    <a:lstStyle/>
                    <a:p>
                      <a:pPr algn="ctr"/>
                      <a:r>
                        <a:rPr lang="en-US" dirty="0" smtClean="0"/>
                        <a:t>SPIRAL</a:t>
                      </a:r>
                      <a:br>
                        <a:rPr lang="en-US" dirty="0" smtClean="0"/>
                      </a:br>
                      <a:r>
                        <a:rPr lang="en-US" dirty="0" err="1" smtClean="0"/>
                        <a:t>SPIRAL</a:t>
                      </a:r>
                      <a:endParaRPr lang="en-US" dirty="0"/>
                    </a:p>
                  </a:txBody>
                  <a:tcPr>
                    <a:noFill/>
                  </a:tcPr>
                </a:tc>
                <a:tc>
                  <a:txBody>
                    <a:bodyPr/>
                    <a:lstStyle/>
                    <a:p>
                      <a:pPr algn="ctr"/>
                      <a:r>
                        <a:rPr lang="en-US" dirty="0" smtClean="0"/>
                        <a:t>SHAPE-UP</a:t>
                      </a:r>
                      <a:endParaRPr lang="en-US" dirty="0"/>
                    </a:p>
                  </a:txBody>
                  <a:tcPr>
                    <a:noFill/>
                  </a:tcPr>
                </a:tc>
                <a:tc>
                  <a:txBody>
                    <a:bodyPr/>
                    <a:lstStyle/>
                    <a:p>
                      <a:pPr algn="ctr"/>
                      <a:r>
                        <a:rPr lang="en-US" dirty="0" smtClean="0"/>
                        <a:t>LIFE</a:t>
                      </a:r>
                    </a:p>
                    <a:p>
                      <a:pPr algn="ctr"/>
                      <a:r>
                        <a:rPr lang="en-US" dirty="0" smtClean="0"/>
                        <a:t>LINE</a:t>
                      </a:r>
                      <a:endParaRPr lang="en-US" dirty="0"/>
                    </a:p>
                  </a:txBody>
                  <a:tcPr>
                    <a:noFill/>
                  </a:tcPr>
                </a:tc>
                <a:tc>
                  <a:txBody>
                    <a:bodyPr/>
                    <a:lstStyle/>
                    <a:p>
                      <a:pPr algn="ctr"/>
                      <a:r>
                        <a:rPr lang="en-US" dirty="0" smtClean="0"/>
                        <a:t>-Bonus-</a:t>
                      </a:r>
                    </a:p>
                    <a:p>
                      <a:pPr algn="ctr"/>
                      <a:r>
                        <a:rPr lang="en-US" dirty="0" smtClean="0"/>
                        <a:t>FAMILY</a:t>
                      </a:r>
                      <a:r>
                        <a:rPr lang="en-US" baseline="0" dirty="0" smtClean="0"/>
                        <a:t> JEANS</a:t>
                      </a:r>
                      <a:endParaRPr lang="en-US" dirty="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2874270" y="228600"/>
            <a:ext cx="3395481" cy="461665"/>
          </a:xfrm>
          <a:prstGeom prst="rect">
            <a:avLst/>
          </a:prstGeom>
          <a:noFill/>
        </p:spPr>
        <p:txBody>
          <a:bodyPr wrap="none" lIns="91440" tIns="45720" rIns="91440" bIns="45720">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DNA Review Game</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5368790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40864325"/>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HI</a:t>
                      </a:r>
                      <a:r>
                        <a:rPr lang="en-US" baseline="0" dirty="0" smtClean="0"/>
                        <a:t>P </a:t>
                      </a:r>
                      <a:r>
                        <a:rPr lang="en-US" baseline="0" dirty="0" err="1" smtClean="0"/>
                        <a:t>HIP</a:t>
                      </a:r>
                      <a:r>
                        <a:rPr lang="en-US" baseline="0" dirty="0" smtClean="0"/>
                        <a:t/>
                      </a:r>
                      <a:br>
                        <a:rPr lang="en-US" baseline="0" dirty="0" smtClean="0"/>
                      </a:br>
                      <a:r>
                        <a:rPr lang="en-US" baseline="0" dirty="0" smtClean="0"/>
                        <a:t>HOORAY</a:t>
                      </a:r>
                      <a:endParaRPr lang="en-US" dirty="0"/>
                    </a:p>
                  </a:txBody>
                  <a:tcPr>
                    <a:noFill/>
                  </a:tcPr>
                </a:tc>
                <a:tc>
                  <a:txBody>
                    <a:bodyPr/>
                    <a:lstStyle/>
                    <a:p>
                      <a:pPr algn="ctr"/>
                      <a:r>
                        <a:rPr lang="en-US" dirty="0" smtClean="0"/>
                        <a:t>SPIRAL</a:t>
                      </a:r>
                      <a:br>
                        <a:rPr lang="en-US" dirty="0" smtClean="0"/>
                      </a:br>
                      <a:r>
                        <a:rPr lang="en-US" dirty="0" err="1" smtClean="0"/>
                        <a:t>SPIRAL</a:t>
                      </a:r>
                      <a:endParaRPr lang="en-US" dirty="0"/>
                    </a:p>
                  </a:txBody>
                  <a:tcPr>
                    <a:noFill/>
                  </a:tcPr>
                </a:tc>
                <a:tc>
                  <a:txBody>
                    <a:bodyPr/>
                    <a:lstStyle/>
                    <a:p>
                      <a:pPr algn="ctr"/>
                      <a:r>
                        <a:rPr lang="en-US" dirty="0" smtClean="0"/>
                        <a:t>SHAPE-UP</a:t>
                      </a:r>
                      <a:endParaRPr lang="en-US" dirty="0"/>
                    </a:p>
                  </a:txBody>
                  <a:tcPr>
                    <a:noFill/>
                  </a:tcPr>
                </a:tc>
                <a:tc>
                  <a:txBody>
                    <a:bodyPr/>
                    <a:lstStyle/>
                    <a:p>
                      <a:pPr algn="ctr"/>
                      <a:r>
                        <a:rPr lang="en-US" dirty="0" smtClean="0">
                          <a:solidFill>
                            <a:srgbClr val="FF00FF"/>
                          </a:solidFill>
                        </a:rPr>
                        <a:t>LIFE</a:t>
                      </a:r>
                    </a:p>
                    <a:p>
                      <a:pPr algn="ctr"/>
                      <a:r>
                        <a:rPr lang="en-US" dirty="0" smtClean="0">
                          <a:solidFill>
                            <a:srgbClr val="FF00FF"/>
                          </a:solidFill>
                        </a:rPr>
                        <a:t>LINE</a:t>
                      </a:r>
                      <a:endParaRPr lang="en-US" dirty="0">
                        <a:solidFill>
                          <a:srgbClr val="FF00FF"/>
                        </a:solidFill>
                      </a:endParaRPr>
                    </a:p>
                  </a:txBody>
                  <a:tcPr>
                    <a:noFill/>
                  </a:tcPr>
                </a:tc>
                <a:tc>
                  <a:txBody>
                    <a:bodyPr/>
                    <a:lstStyle/>
                    <a:p>
                      <a:pPr algn="ctr"/>
                      <a:r>
                        <a:rPr lang="en-US" dirty="0" smtClean="0"/>
                        <a:t>-Bonus-</a:t>
                      </a:r>
                    </a:p>
                    <a:p>
                      <a:pPr algn="ctr"/>
                      <a:r>
                        <a:rPr lang="en-US" dirty="0" smtClean="0"/>
                        <a:t>FAMILY</a:t>
                      </a:r>
                      <a:r>
                        <a:rPr lang="en-US" baseline="0" dirty="0" smtClean="0"/>
                        <a:t> JEANS</a:t>
                      </a:r>
                      <a:endParaRPr lang="en-US" dirty="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2874270" y="228600"/>
            <a:ext cx="3395481" cy="461665"/>
          </a:xfrm>
          <a:prstGeom prst="rect">
            <a:avLst/>
          </a:prstGeom>
          <a:noFill/>
        </p:spPr>
        <p:txBody>
          <a:bodyPr wrap="none" lIns="91440" tIns="45720" rIns="91440" bIns="45720">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DNA Review Game</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5368790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endParaRPr lang="en-US" smtClean="0"/>
          </a:p>
        </p:txBody>
      </p:sp>
      <p:sp>
        <p:nvSpPr>
          <p:cNvPr id="394243" name="Rectangle 3"/>
          <p:cNvSpPr>
            <a:spLocks noGrp="1" noChangeArrowheads="1"/>
          </p:cNvSpPr>
          <p:nvPr>
            <p:ph type="body" idx="1"/>
          </p:nvPr>
        </p:nvSpPr>
        <p:spPr/>
        <p:txBody>
          <a:bodyPr/>
          <a:lstStyle/>
          <a:p>
            <a:endParaRPr lang="en-US" smtClean="0"/>
          </a:p>
        </p:txBody>
      </p:sp>
      <p:pic>
        <p:nvPicPr>
          <p:cNvPr id="394244" name="Picture 4" descr="http://a3.sphotos.ak.fbcdn.net/hphotos-ak-snc7/s320x320/386429_196417970445759_112852375468986_411832_5184196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245" name="AutoShape 5"/>
          <p:cNvSpPr>
            <a:spLocks noChangeArrowheads="1"/>
          </p:cNvSpPr>
          <p:nvPr/>
        </p:nvSpPr>
        <p:spPr bwMode="auto">
          <a:xfrm>
            <a:off x="228600" y="304800"/>
            <a:ext cx="1143000" cy="1066800"/>
          </a:xfrm>
          <a:prstGeom prst="hexagon">
            <a:avLst>
              <a:gd name="adj" fmla="val 26786"/>
              <a:gd name="vf" fmla="val 11547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394246" name="Line 6"/>
          <p:cNvSpPr>
            <a:spLocks noChangeShapeType="1"/>
          </p:cNvSpPr>
          <p:nvPr/>
        </p:nvSpPr>
        <p:spPr bwMode="auto">
          <a:xfrm>
            <a:off x="914400" y="1676400"/>
            <a:ext cx="685800" cy="1143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394247" name="AutoShape 7"/>
          <p:cNvSpPr>
            <a:spLocks noChangeArrowheads="1"/>
          </p:cNvSpPr>
          <p:nvPr/>
        </p:nvSpPr>
        <p:spPr bwMode="auto">
          <a:xfrm rot="3902233">
            <a:off x="876300" y="2171700"/>
            <a:ext cx="990600" cy="609600"/>
          </a:xfrm>
          <a:prstGeom prst="rightArrow">
            <a:avLst>
              <a:gd name="adj1" fmla="val 50000"/>
              <a:gd name="adj2" fmla="val 40625"/>
            </a:avLst>
          </a:prstGeom>
          <a:solidFill>
            <a:schemeClr val="bg1"/>
          </a:solidFill>
          <a:ln w="38100" algn="ctr">
            <a:solidFill>
              <a:srgbClr val="CC0000"/>
            </a:solidFill>
            <a:miter lim="800000"/>
            <a:headEnd/>
            <a:tailEnd/>
          </a:ln>
        </p:spPr>
        <p:txBody>
          <a:bodyPr wrap="none" anchor="ctr"/>
          <a:lstStyle/>
          <a:p>
            <a:endParaRPr lang="en-US"/>
          </a:p>
        </p:txBody>
      </p:sp>
      <p:sp>
        <p:nvSpPr>
          <p:cNvPr id="394248" name="AutoShape 8"/>
          <p:cNvSpPr>
            <a:spLocks noChangeArrowheads="1"/>
          </p:cNvSpPr>
          <p:nvPr/>
        </p:nvSpPr>
        <p:spPr bwMode="auto">
          <a:xfrm rot="-7145400">
            <a:off x="1739994" y="4772537"/>
            <a:ext cx="990600" cy="493547"/>
          </a:xfrm>
          <a:prstGeom prst="rightArrow">
            <a:avLst>
              <a:gd name="adj1" fmla="val 50000"/>
              <a:gd name="adj2" fmla="val 40625"/>
            </a:avLst>
          </a:prstGeom>
          <a:solidFill>
            <a:schemeClr val="bg1"/>
          </a:solidFill>
          <a:ln w="38100" algn="ctr">
            <a:solidFill>
              <a:schemeClr val="tx1"/>
            </a:solidFill>
            <a:miter lim="800000"/>
            <a:headEnd/>
            <a:tailEnd/>
          </a:ln>
        </p:spPr>
        <p:txBody>
          <a:bodyPr wrap="none" anchor="ctr"/>
          <a:lstStyle/>
          <a:p>
            <a:endParaRPr lang="en-US"/>
          </a:p>
        </p:txBody>
      </p:sp>
      <p:sp>
        <p:nvSpPr>
          <p:cNvPr id="394249" name="WordArt 9"/>
          <p:cNvSpPr>
            <a:spLocks noChangeArrowheads="1" noChangeShapeType="1" noTextEdit="1"/>
          </p:cNvSpPr>
          <p:nvPr/>
        </p:nvSpPr>
        <p:spPr bwMode="auto">
          <a:xfrm>
            <a:off x="1752600" y="5638800"/>
            <a:ext cx="3543300" cy="647700"/>
          </a:xfrm>
          <a:prstGeom prst="rect">
            <a:avLst/>
          </a:prstGeom>
        </p:spPr>
        <p:txBody>
          <a:bodyPr wrap="none" fromWordArt="1">
            <a:prstTxWarp prst="textPlain">
              <a:avLst>
                <a:gd name="adj" fmla="val 50000"/>
              </a:avLst>
            </a:prstTxWarp>
          </a:bodyPr>
          <a:lstStyle/>
          <a:p>
            <a:pPr algn="ctr">
              <a:buFontTx/>
              <a:buNone/>
            </a:pPr>
            <a:r>
              <a:rPr lang="en-US" sz="3600" kern="10" spc="720">
                <a:ln w="38100">
                  <a:solidFill>
                    <a:schemeClr val="bg1"/>
                  </a:solidFill>
                  <a:round/>
                  <a:headEnd/>
                  <a:tailEnd/>
                </a:ln>
                <a:solidFill>
                  <a:srgbClr val="00CC66"/>
                </a:solidFill>
                <a:effectLst>
                  <a:outerShdw dist="45791" dir="3378596" algn="ctr" rotWithShape="0">
                    <a:srgbClr val="4D4D4D">
                      <a:alpha val="79999"/>
                    </a:srgbClr>
                  </a:outerShdw>
                </a:effectLst>
                <a:latin typeface="Arial Black"/>
              </a:rPr>
              <a:t>Nitrogen Base</a:t>
            </a:r>
          </a:p>
        </p:txBody>
      </p:sp>
      <p:sp>
        <p:nvSpPr>
          <p:cNvPr id="394252" name="WordArt 12"/>
          <p:cNvSpPr>
            <a:spLocks noChangeArrowheads="1" noChangeShapeType="1" noTextEdit="1"/>
          </p:cNvSpPr>
          <p:nvPr/>
        </p:nvSpPr>
        <p:spPr bwMode="auto">
          <a:xfrm>
            <a:off x="2895600" y="3352800"/>
            <a:ext cx="533400" cy="685800"/>
          </a:xfrm>
          <a:prstGeom prst="rect">
            <a:avLst/>
          </a:prstGeom>
        </p:spPr>
        <p:txBody>
          <a:bodyPr wrap="none" fromWordArt="1">
            <a:prstTxWarp prst="textPlain">
              <a:avLst>
                <a:gd name="adj" fmla="val 50000"/>
              </a:avLst>
            </a:prstTxWarp>
          </a:bodyPr>
          <a:lstStyle/>
          <a:p>
            <a:pPr algn="ctr">
              <a:buFontTx/>
              <a:buNone/>
            </a:pPr>
            <a:r>
              <a:rPr lang="en-US" sz="3600" kern="10" spc="720">
                <a:ln w="38100">
                  <a:solidFill>
                    <a:schemeClr val="bg1"/>
                  </a:solidFill>
                  <a:round/>
                  <a:headEnd/>
                  <a:tailEnd/>
                </a:ln>
                <a:solidFill>
                  <a:srgbClr val="00CC66"/>
                </a:solidFill>
                <a:effectLst>
                  <a:outerShdw dist="45791" dir="3378596" algn="ctr" rotWithShape="0">
                    <a:srgbClr val="4D4D4D">
                      <a:alpha val="79999"/>
                    </a:srgbClr>
                  </a:outerShdw>
                </a:effectLst>
                <a:latin typeface="Arial Black"/>
              </a:rPr>
              <a:t>A</a:t>
            </a:r>
          </a:p>
        </p:txBody>
      </p:sp>
      <p:sp>
        <p:nvSpPr>
          <p:cNvPr id="394253" name="WordArt 13"/>
          <p:cNvSpPr>
            <a:spLocks noChangeArrowheads="1" noChangeShapeType="1" noTextEdit="1"/>
          </p:cNvSpPr>
          <p:nvPr/>
        </p:nvSpPr>
        <p:spPr bwMode="auto">
          <a:xfrm>
            <a:off x="2895600" y="4191000"/>
            <a:ext cx="457200" cy="647700"/>
          </a:xfrm>
          <a:prstGeom prst="rect">
            <a:avLst/>
          </a:prstGeom>
        </p:spPr>
        <p:txBody>
          <a:bodyPr wrap="none" fromWordArt="1">
            <a:prstTxWarp prst="textPlain">
              <a:avLst>
                <a:gd name="adj" fmla="val 50000"/>
              </a:avLst>
            </a:prstTxWarp>
          </a:bodyPr>
          <a:lstStyle/>
          <a:p>
            <a:pPr algn="ctr">
              <a:buFontTx/>
              <a:buNone/>
            </a:pPr>
            <a:r>
              <a:rPr lang="en-US" sz="3600" kern="10" spc="720">
                <a:ln w="38100">
                  <a:solidFill>
                    <a:schemeClr val="bg1"/>
                  </a:solidFill>
                  <a:round/>
                  <a:headEnd/>
                  <a:tailEnd/>
                </a:ln>
                <a:solidFill>
                  <a:schemeClr val="folHlink"/>
                </a:solidFill>
                <a:effectLst>
                  <a:outerShdw dist="45791" dir="3378596" algn="ctr" rotWithShape="0">
                    <a:srgbClr val="4D4D4D">
                      <a:alpha val="79999"/>
                    </a:srgbClr>
                  </a:outerShdw>
                </a:effectLst>
                <a:latin typeface="Arial Black"/>
              </a:rPr>
              <a:t>T</a:t>
            </a:r>
          </a:p>
        </p:txBody>
      </p:sp>
      <p:sp>
        <p:nvSpPr>
          <p:cNvPr id="394254" name="WordArt 14"/>
          <p:cNvSpPr>
            <a:spLocks noChangeArrowheads="1" noChangeShapeType="1" noTextEdit="1"/>
          </p:cNvSpPr>
          <p:nvPr/>
        </p:nvSpPr>
        <p:spPr bwMode="auto">
          <a:xfrm>
            <a:off x="3962400" y="3429000"/>
            <a:ext cx="457200" cy="647700"/>
          </a:xfrm>
          <a:prstGeom prst="rect">
            <a:avLst/>
          </a:prstGeom>
        </p:spPr>
        <p:txBody>
          <a:bodyPr wrap="none" fromWordArt="1">
            <a:prstTxWarp prst="textPlain">
              <a:avLst>
                <a:gd name="adj" fmla="val 50000"/>
              </a:avLst>
            </a:prstTxWarp>
          </a:bodyPr>
          <a:lstStyle/>
          <a:p>
            <a:pPr algn="ctr">
              <a:buFontTx/>
              <a:buNone/>
            </a:pPr>
            <a:r>
              <a:rPr lang="en-US" sz="3600" kern="10" spc="720">
                <a:ln w="28575">
                  <a:solidFill>
                    <a:schemeClr val="bg1"/>
                  </a:solidFill>
                  <a:round/>
                  <a:headEnd/>
                  <a:tailEnd/>
                </a:ln>
                <a:solidFill>
                  <a:srgbClr val="CC0000"/>
                </a:solidFill>
                <a:effectLst>
                  <a:outerShdw dist="45791" dir="3378596" algn="ctr" rotWithShape="0">
                    <a:srgbClr val="4D4D4D">
                      <a:alpha val="79999"/>
                    </a:srgbClr>
                  </a:outerShdw>
                </a:effectLst>
                <a:latin typeface="Arial Black"/>
              </a:rPr>
              <a:t>C</a:t>
            </a:r>
          </a:p>
        </p:txBody>
      </p:sp>
      <p:sp>
        <p:nvSpPr>
          <p:cNvPr id="394255" name="WordArt 15"/>
          <p:cNvSpPr>
            <a:spLocks noChangeArrowheads="1" noChangeShapeType="1" noTextEdit="1"/>
          </p:cNvSpPr>
          <p:nvPr/>
        </p:nvSpPr>
        <p:spPr bwMode="auto">
          <a:xfrm>
            <a:off x="3733800" y="4267200"/>
            <a:ext cx="457200" cy="647700"/>
          </a:xfrm>
          <a:prstGeom prst="rect">
            <a:avLst/>
          </a:prstGeom>
        </p:spPr>
        <p:txBody>
          <a:bodyPr wrap="none" fromWordArt="1">
            <a:prstTxWarp prst="textPlain">
              <a:avLst>
                <a:gd name="adj" fmla="val 50000"/>
              </a:avLst>
            </a:prstTxWarp>
          </a:bodyPr>
          <a:lstStyle/>
          <a:p>
            <a:pPr algn="ctr">
              <a:buFontTx/>
              <a:buNone/>
            </a:pP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G</a:t>
            </a:r>
          </a:p>
        </p:txBody>
      </p:sp>
      <p:sp>
        <p:nvSpPr>
          <p:cNvPr id="394263" name="WordArt 23"/>
          <p:cNvSpPr>
            <a:spLocks noChangeArrowheads="1" noChangeShapeType="1" noTextEdit="1"/>
          </p:cNvSpPr>
          <p:nvPr/>
        </p:nvSpPr>
        <p:spPr bwMode="auto">
          <a:xfrm>
            <a:off x="228600" y="1600200"/>
            <a:ext cx="2133600" cy="266700"/>
          </a:xfrm>
          <a:prstGeom prst="rect">
            <a:avLst/>
          </a:prstGeom>
        </p:spPr>
        <p:txBody>
          <a:bodyPr wrap="none" fromWordArt="1">
            <a:prstTxWarp prst="textPlain">
              <a:avLst>
                <a:gd name="adj" fmla="val 50000"/>
              </a:avLst>
            </a:prstTxWarp>
          </a:bodyPr>
          <a:lstStyle/>
          <a:p>
            <a:pPr algn="ctr">
              <a:buFontTx/>
              <a:buNone/>
            </a:pPr>
            <a:r>
              <a:rPr lang="en-US" sz="3600" kern="10" spc="720">
                <a:ln w="19050">
                  <a:solidFill>
                    <a:schemeClr val="bg1"/>
                  </a:solidFill>
                  <a:round/>
                  <a:headEnd/>
                  <a:tailEnd/>
                </a:ln>
                <a:solidFill>
                  <a:srgbClr val="CC0000"/>
                </a:solidFill>
                <a:effectLst>
                  <a:outerShdw dist="45791" dir="3378596" algn="ctr" rotWithShape="0">
                    <a:srgbClr val="4D4D4D">
                      <a:alpha val="79999"/>
                    </a:srgbClr>
                  </a:outerShdw>
                </a:effectLst>
                <a:latin typeface="Arial Black"/>
              </a:rPr>
              <a:t>Phosphate Backbone</a:t>
            </a:r>
          </a:p>
        </p:txBody>
      </p:sp>
      <p:sp>
        <p:nvSpPr>
          <p:cNvPr id="394264" name="WordArt 25"/>
          <p:cNvSpPr>
            <a:spLocks noChangeArrowheads="1" noChangeShapeType="1" noTextEdit="1"/>
          </p:cNvSpPr>
          <p:nvPr/>
        </p:nvSpPr>
        <p:spPr bwMode="auto">
          <a:xfrm>
            <a:off x="5624286" y="876300"/>
            <a:ext cx="3238500" cy="1447800"/>
          </a:xfrm>
          <a:prstGeom prst="rect">
            <a:avLst/>
          </a:prstGeom>
        </p:spPr>
        <p:txBody>
          <a:bodyPr wrap="none" fromWordArt="1">
            <a:prstTxWarp prst="textWave1">
              <a:avLst>
                <a:gd name="adj1" fmla="val 13005"/>
                <a:gd name="adj2" fmla="val 0"/>
              </a:avLst>
            </a:prstTxWarp>
          </a:bodyPr>
          <a:lstStyle/>
          <a:p>
            <a:pPr algn="ctr">
              <a:buFontTx/>
              <a:buNone/>
            </a:pPr>
            <a:r>
              <a:rPr lang="en-US" sz="3600" kern="10" dirty="0">
                <a:ln w="38100">
                  <a:solidFill>
                    <a:schemeClr val="bg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DNA</a:t>
            </a:r>
          </a:p>
        </p:txBody>
      </p:sp>
      <p:sp>
        <p:nvSpPr>
          <p:cNvPr id="2" name="Rounded Rectangle 1"/>
          <p:cNvSpPr/>
          <p:nvPr/>
        </p:nvSpPr>
        <p:spPr bwMode="auto">
          <a:xfrm>
            <a:off x="76200" y="1469932"/>
            <a:ext cx="2438400" cy="527235"/>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27" name="Rounded Rectangle 26"/>
          <p:cNvSpPr/>
          <p:nvPr/>
        </p:nvSpPr>
        <p:spPr bwMode="auto">
          <a:xfrm>
            <a:off x="2882432" y="3259725"/>
            <a:ext cx="583453" cy="758918"/>
          </a:xfrm>
          <a:prstGeom prst="roundRect">
            <a:avLst/>
          </a:prstGeom>
          <a:solidFill>
            <a:schemeClr val="bg1">
              <a:lumMod val="95000"/>
              <a:lumOff val="5000"/>
            </a:schemeClr>
          </a:solid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28" name="Rounded Rectangle 27"/>
          <p:cNvSpPr/>
          <p:nvPr/>
        </p:nvSpPr>
        <p:spPr bwMode="auto">
          <a:xfrm>
            <a:off x="3670673" y="4159055"/>
            <a:ext cx="583453" cy="840209"/>
          </a:xfrm>
          <a:prstGeom prst="roundRect">
            <a:avLst/>
          </a:prstGeom>
          <a:solidFill>
            <a:schemeClr val="bg1">
              <a:lumMod val="95000"/>
              <a:lumOff val="5000"/>
            </a:schemeClr>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29" name="Rounded Rectangle 28"/>
          <p:cNvSpPr/>
          <p:nvPr/>
        </p:nvSpPr>
        <p:spPr bwMode="auto">
          <a:xfrm>
            <a:off x="1523128" y="5459001"/>
            <a:ext cx="4039471" cy="827499"/>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4" name="Rectangle 3"/>
          <p:cNvSpPr/>
          <p:nvPr/>
        </p:nvSpPr>
        <p:spPr>
          <a:xfrm>
            <a:off x="452006" y="94902"/>
            <a:ext cx="5801588" cy="646331"/>
          </a:xfrm>
          <a:prstGeom prst="rect">
            <a:avLst/>
          </a:prstGeom>
          <a:noFill/>
        </p:spPr>
        <p:txBody>
          <a:bodyPr wrap="non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Name, A, B, C, and D?</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132236" y="876300"/>
            <a:ext cx="72167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1040546" y="5459001"/>
            <a:ext cx="71205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2487752" y="2592500"/>
            <a:ext cx="686406"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4027713" y="4445539"/>
            <a:ext cx="76014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7086600" y="5280246"/>
            <a:ext cx="1935146"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6" name="TextBox 25"/>
          <p:cNvSpPr txBox="1"/>
          <p:nvPr/>
        </p:nvSpPr>
        <p:spPr>
          <a:xfrm>
            <a:off x="1752600" y="5486400"/>
            <a:ext cx="1600200" cy="400110"/>
          </a:xfrm>
          <a:prstGeom prst="rect">
            <a:avLst/>
          </a:prstGeom>
          <a:noFill/>
        </p:spPr>
        <p:txBody>
          <a:bodyPr wrap="square" rtlCol="0">
            <a:spAutoFit/>
          </a:bodyPr>
          <a:lstStyle/>
          <a:p>
            <a:r>
              <a:rPr lang="en-US" sz="2000" dirty="0" smtClean="0"/>
              <a:t>Toothpick</a:t>
            </a:r>
            <a:endParaRPr lang="en-US" sz="2000" dirty="0"/>
          </a:p>
        </p:txBody>
      </p:sp>
    </p:spTree>
    <p:extLst>
      <p:ext uri="{BB962C8B-B14F-4D97-AF65-F5344CB8AC3E}">
        <p14:creationId xmlns:p14="http://schemas.microsoft.com/office/powerpoint/2010/main" val="18048259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smtClean="0"/>
              <a:t>Spell what DNA stands for..</a:t>
            </a:r>
            <a:endParaRPr lang="en-US" dirty="0"/>
          </a:p>
        </p:txBody>
      </p:sp>
      <p:pic>
        <p:nvPicPr>
          <p:cNvPr id="4" name="Picture 5" descr="http://upload.wikimedia.org/wikipedia/commons/1/16/DNA_orbit_animated.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447800" y="-1905000"/>
            <a:ext cx="6934200" cy="1226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010400" y="152400"/>
            <a:ext cx="1935146"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8520134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4883" name="Rectangle 3"/>
          <p:cNvSpPr>
            <a:spLocks noGrp="1" noChangeArrowheads="1"/>
          </p:cNvSpPr>
          <p:nvPr>
            <p:ph type="body" idx="1"/>
          </p:nvPr>
        </p:nvSpPr>
        <p:spPr>
          <a:xfrm>
            <a:off x="224970" y="152400"/>
            <a:ext cx="8614229" cy="5902325"/>
          </a:xfrm>
        </p:spPr>
        <p:txBody>
          <a:bodyPr/>
          <a:lstStyle/>
          <a:p>
            <a:pPr eaLnBrk="1" hangingPunct="1">
              <a:defRPr/>
            </a:pPr>
            <a:r>
              <a:rPr lang="en-US" dirty="0" smtClean="0"/>
              <a:t>DNA has the information for our cells to make proteins</a:t>
            </a:r>
            <a:r>
              <a:rPr lang="en-US" dirty="0"/>
              <a:t>?</a:t>
            </a:r>
            <a:r>
              <a:rPr lang="en-US" dirty="0" smtClean="0"/>
              <a:t> </a:t>
            </a:r>
          </a:p>
        </p:txBody>
      </p:sp>
      <p:sp>
        <p:nvSpPr>
          <p:cNvPr id="29705"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pic>
        <p:nvPicPr>
          <p:cNvPr id="89092"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610600" cy="5029200"/>
          </a:xfrm>
          <a:prstGeom prst="rect">
            <a:avLst/>
          </a:prstGeom>
          <a:noFill/>
          <a:ln w="762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 name="Rounded Rectangle 1"/>
          <p:cNvSpPr/>
          <p:nvPr/>
        </p:nvSpPr>
        <p:spPr bwMode="auto">
          <a:xfrm>
            <a:off x="7277100" y="2895600"/>
            <a:ext cx="1562100" cy="533400"/>
          </a:xfrm>
          <a:prstGeom prst="roundRect">
            <a:avLst/>
          </a:prstGeom>
          <a:solidFill>
            <a:schemeClr val="bg1"/>
          </a:solidFill>
          <a:ln w="9525" cap="flat" cmpd="sng" algn="ctr">
            <a:solidFill>
              <a:srgbClr val="FF99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6" name="Rounded Rectangle 5"/>
          <p:cNvSpPr/>
          <p:nvPr/>
        </p:nvSpPr>
        <p:spPr bwMode="auto">
          <a:xfrm>
            <a:off x="1676400" y="685800"/>
            <a:ext cx="1562100" cy="533400"/>
          </a:xfrm>
          <a:prstGeom prst="roundRect">
            <a:avLst/>
          </a:prstGeom>
          <a:solidFill>
            <a:schemeClr val="bg1"/>
          </a:solidFill>
          <a:ln w="9525" cap="flat" cmpd="sng" algn="ctr">
            <a:solidFill>
              <a:srgbClr val="FF99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pic>
        <p:nvPicPr>
          <p:cNvPr id="43010" name="Picture 2" descr="https://encrypted-tbn3.gstatic.com/images?q=tbn:ANd9GcQeht0G4FToqsn72mVH2OrpS1yS_Jyw_xzBSjhx8GRZKPDrwhF49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562600"/>
            <a:ext cx="997903" cy="71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2961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7955" name="Rectangle 3"/>
          <p:cNvSpPr>
            <a:spLocks noGrp="1" noChangeArrowheads="1"/>
          </p:cNvSpPr>
          <p:nvPr>
            <p:ph type="body" idx="1"/>
          </p:nvPr>
        </p:nvSpPr>
        <p:spPr>
          <a:xfrm>
            <a:off x="457200" y="304800"/>
            <a:ext cx="8229600" cy="5826125"/>
          </a:xfrm>
        </p:spPr>
        <p:txBody>
          <a:bodyPr/>
          <a:lstStyle/>
          <a:p>
            <a:pPr eaLnBrk="1" hangingPunct="1">
              <a:defRPr/>
            </a:pPr>
            <a:r>
              <a:rPr lang="en-US" dirty="0" smtClean="0">
                <a:solidFill>
                  <a:srgbClr val="FF00FF"/>
                </a:solidFill>
              </a:rPr>
              <a:t>Name this tightly wound package of DNA?</a:t>
            </a:r>
          </a:p>
          <a:p>
            <a:pPr lvl="1" eaLnBrk="1" hangingPunct="1">
              <a:defRPr/>
            </a:pPr>
            <a:r>
              <a:rPr lang="en-US" dirty="0">
                <a:solidFill>
                  <a:srgbClr val="9933FF"/>
                </a:solidFill>
              </a:rPr>
              <a:t>A structure within the </a:t>
            </a:r>
            <a:r>
              <a:rPr lang="en-US" dirty="0" smtClean="0">
                <a:solidFill>
                  <a:srgbClr val="9933FF"/>
                </a:solidFill>
              </a:rPr>
              <a:t>cell</a:t>
            </a:r>
            <a:r>
              <a:rPr lang="en-US" dirty="0">
                <a:solidFill>
                  <a:srgbClr val="9933FF"/>
                </a:solidFill>
              </a:rPr>
              <a:t> </a:t>
            </a:r>
            <a:r>
              <a:rPr lang="en-US" dirty="0" smtClean="0">
                <a:solidFill>
                  <a:srgbClr val="9933FF"/>
                </a:solidFill>
              </a:rPr>
              <a:t>that </a:t>
            </a:r>
            <a:r>
              <a:rPr lang="en-US" dirty="0">
                <a:solidFill>
                  <a:srgbClr val="9933FF"/>
                </a:solidFill>
              </a:rPr>
              <a:t>bears the genetic </a:t>
            </a:r>
            <a:r>
              <a:rPr lang="en-US" dirty="0" smtClean="0">
                <a:solidFill>
                  <a:srgbClr val="9933FF"/>
                </a:solidFill>
              </a:rPr>
              <a:t>material</a:t>
            </a:r>
            <a:r>
              <a:rPr lang="en-US" dirty="0">
                <a:solidFill>
                  <a:srgbClr val="9933FF"/>
                </a:solidFill>
              </a:rPr>
              <a:t> </a:t>
            </a:r>
            <a:r>
              <a:rPr lang="en-US" dirty="0" smtClean="0">
                <a:solidFill>
                  <a:srgbClr val="9933FF"/>
                </a:solidFill>
              </a:rPr>
              <a:t>as </a:t>
            </a:r>
            <a:r>
              <a:rPr lang="en-US" dirty="0">
                <a:solidFill>
                  <a:srgbClr val="9933FF"/>
                </a:solidFill>
              </a:rPr>
              <a:t>a threadlike linear strand of </a:t>
            </a:r>
            <a:r>
              <a:rPr lang="en-US" dirty="0" smtClean="0">
                <a:solidFill>
                  <a:srgbClr val="9933FF"/>
                </a:solidFill>
              </a:rPr>
              <a:t>DNA.</a:t>
            </a:r>
            <a:r>
              <a:rPr lang="en-US" dirty="0">
                <a:solidFill>
                  <a:srgbClr val="9933FF"/>
                </a:solidFill>
              </a:rPr>
              <a:t> </a:t>
            </a:r>
            <a:endParaRPr lang="en-US" dirty="0" smtClean="0">
              <a:solidFill>
                <a:srgbClr val="9933FF"/>
              </a:solidFill>
            </a:endParaRPr>
          </a:p>
        </p:txBody>
      </p:sp>
      <p:pic>
        <p:nvPicPr>
          <p:cNvPr id="82947" name="Picture 8" descr="chromosome-dna-cell"/>
          <p:cNvPicPr>
            <a:picLocks noGrp="1" noChangeAspect="1" noChangeArrowheads="1"/>
          </p:cNvPicPr>
          <p:nvPr>
            <p:ph type="title"/>
          </p:nvPr>
        </p:nvPicPr>
        <p:blipFill>
          <a:blip r:embed="rId2" cstate="print">
            <a:extLst>
              <a:ext uri="{28A0092B-C50C-407E-A947-70E740481C1C}">
                <a14:useLocalDpi xmlns:a14="http://schemas.microsoft.com/office/drawing/2010/main" val="0"/>
              </a:ext>
            </a:extLst>
          </a:blip>
          <a:srcRect/>
          <a:stretch>
            <a:fillRect/>
          </a:stretch>
        </p:blipFill>
        <p:spPr>
          <a:xfrm>
            <a:off x="304800" y="2362200"/>
            <a:ext cx="8534400" cy="4187825"/>
          </a:xfrm>
          <a:noFill/>
          <a:ln w="76200">
            <a:solidFill>
              <a:srgbClr val="FF00FF"/>
            </a:solidFill>
          </a:ln>
          <a:extLst>
            <a:ext uri="{909E8E84-426E-40DD-AFC4-6F175D3DCCD1}">
              <a14:hiddenFill xmlns:a14="http://schemas.microsoft.com/office/drawing/2010/main">
                <a:solidFill>
                  <a:srgbClr val="FFFFFF"/>
                </a:solidFill>
              </a14:hiddenFill>
            </a:ext>
          </a:extLst>
        </p:spPr>
      </p:pic>
      <p:sp>
        <p:nvSpPr>
          <p:cNvPr id="24584" name="Rectangle 8"/>
          <p:cNvSpPr>
            <a:spLocks noChangeArrowheads="1"/>
          </p:cNvSpPr>
          <p:nvPr/>
        </p:nvSpPr>
        <p:spPr bwMode="auto">
          <a:xfrm>
            <a:off x="5715000" y="6629400"/>
            <a:ext cx="34290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2" name="Right Arrow 1"/>
          <p:cNvSpPr/>
          <p:nvPr/>
        </p:nvSpPr>
        <p:spPr bwMode="auto">
          <a:xfrm rot="9017063">
            <a:off x="6286499" y="2929825"/>
            <a:ext cx="2286000" cy="1143000"/>
          </a:xfrm>
          <a:prstGeom prst="rightArrow">
            <a:avLst/>
          </a:prstGeom>
          <a:solidFill>
            <a:schemeClr val="bg1"/>
          </a:solidFill>
          <a:ln w="9525" cap="flat" cmpd="sng" algn="ctr">
            <a:solidFill>
              <a:srgbClr val="FF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3" name="Rectangle 2"/>
          <p:cNvSpPr/>
          <p:nvPr/>
        </p:nvSpPr>
        <p:spPr>
          <a:xfrm>
            <a:off x="7086600" y="875160"/>
            <a:ext cx="1935146"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19</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ounded Rectangle 6"/>
          <p:cNvSpPr/>
          <p:nvPr/>
        </p:nvSpPr>
        <p:spPr bwMode="auto">
          <a:xfrm>
            <a:off x="5791200" y="4724400"/>
            <a:ext cx="1066800" cy="228600"/>
          </a:xfrm>
          <a:prstGeom prst="roundRect">
            <a:avLst/>
          </a:prstGeom>
          <a:solidFill>
            <a:schemeClr val="tx1">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4775870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7955" name="Rectangle 3"/>
          <p:cNvSpPr>
            <a:spLocks noGrp="1" noChangeArrowheads="1"/>
          </p:cNvSpPr>
          <p:nvPr>
            <p:ph type="body" idx="1"/>
          </p:nvPr>
        </p:nvSpPr>
        <p:spPr>
          <a:xfrm>
            <a:off x="457200" y="304800"/>
            <a:ext cx="8229600" cy="5826125"/>
          </a:xfrm>
        </p:spPr>
        <p:txBody>
          <a:bodyPr/>
          <a:lstStyle/>
          <a:p>
            <a:pPr eaLnBrk="1" hangingPunct="1">
              <a:defRPr/>
            </a:pPr>
            <a:r>
              <a:rPr lang="en-US" dirty="0" smtClean="0">
                <a:solidFill>
                  <a:srgbClr val="00B0F0"/>
                </a:solidFill>
              </a:rPr>
              <a:t>Which is a hard copy (long term) and which is a short term copy?</a:t>
            </a:r>
          </a:p>
        </p:txBody>
      </p:sp>
      <p:sp>
        <p:nvSpPr>
          <p:cNvPr id="24584" name="Rectangle 8"/>
          <p:cNvSpPr>
            <a:spLocks noChangeArrowheads="1"/>
          </p:cNvSpPr>
          <p:nvPr/>
        </p:nvSpPr>
        <p:spPr bwMode="auto">
          <a:xfrm>
            <a:off x="5715000" y="6629400"/>
            <a:ext cx="34290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sp>
        <p:nvSpPr>
          <p:cNvPr id="6" name="Rounded Rectangle 5"/>
          <p:cNvSpPr/>
          <p:nvPr/>
        </p:nvSpPr>
        <p:spPr bwMode="auto">
          <a:xfrm>
            <a:off x="357414" y="1524000"/>
            <a:ext cx="8305800" cy="4800600"/>
          </a:xfrm>
          <a:prstGeom prst="roundRect">
            <a:avLst/>
          </a:prstGeom>
          <a:solidFill>
            <a:schemeClr val="tx1"/>
          </a:solidFill>
          <a:ln w="57150"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pic>
        <p:nvPicPr>
          <p:cNvPr id="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382" y="2705396"/>
            <a:ext cx="2286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Rectangle 6"/>
          <p:cNvSpPr/>
          <p:nvPr/>
        </p:nvSpPr>
        <p:spPr>
          <a:xfrm>
            <a:off x="753782" y="4455048"/>
            <a:ext cx="2294218" cy="1754326"/>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Hard </a:t>
            </a:r>
          </a:p>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Copy</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399" y="2838597"/>
            <a:ext cx="1600200" cy="153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Rectangle 7"/>
          <p:cNvSpPr/>
          <p:nvPr/>
        </p:nvSpPr>
        <p:spPr>
          <a:xfrm>
            <a:off x="5980195" y="4455048"/>
            <a:ext cx="2136609" cy="1754326"/>
          </a:xfrm>
          <a:prstGeom prst="rect">
            <a:avLst/>
          </a:prstGeom>
          <a:noFill/>
        </p:spPr>
        <p:txBody>
          <a:bodyPr wrap="squar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Short </a:t>
            </a:r>
          </a:p>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Term</a:t>
            </a:r>
          </a:p>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Copy</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3630075" y="2967335"/>
            <a:ext cx="1883849" cy="1754326"/>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DNA</a:t>
            </a:r>
          </a:p>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RNA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ounded Rectangle 10"/>
          <p:cNvSpPr/>
          <p:nvPr/>
        </p:nvSpPr>
        <p:spPr bwMode="auto">
          <a:xfrm>
            <a:off x="3276600" y="2705396"/>
            <a:ext cx="2590800" cy="2247604"/>
          </a:xfrm>
          <a:prstGeom prst="roundRect">
            <a:avLst/>
          </a:prstGeom>
          <a:noFill/>
          <a:ln w="76200" cap="flat" cmpd="sng" algn="ctr">
            <a:solidFill>
              <a:srgbClr val="FF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13" name="Rectangle 12"/>
          <p:cNvSpPr/>
          <p:nvPr/>
        </p:nvSpPr>
        <p:spPr>
          <a:xfrm>
            <a:off x="6881026" y="990600"/>
            <a:ext cx="1935146"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421946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04800"/>
            <a:ext cx="8229600" cy="5821363"/>
          </a:xfrm>
        </p:spPr>
        <p:txBody>
          <a:bodyPr/>
          <a:lstStyle/>
          <a:p>
            <a:r>
              <a:rPr lang="en-US" dirty="0" smtClean="0"/>
              <a:t>How to play…</a:t>
            </a:r>
          </a:p>
          <a:p>
            <a:pPr lvl="1"/>
            <a:r>
              <a:rPr lang="en-US" dirty="0" smtClean="0">
                <a:solidFill>
                  <a:srgbClr val="6699FF"/>
                </a:solidFill>
              </a:rPr>
              <a:t>Don’t play like </a:t>
            </a:r>
            <a:r>
              <a:rPr lang="en-US" dirty="0" err="1" smtClean="0">
                <a:solidFill>
                  <a:srgbClr val="6699FF"/>
                </a:solidFill>
              </a:rPr>
              <a:t>Jeo</a:t>
            </a:r>
            <a:r>
              <a:rPr lang="en-US" dirty="0" smtClean="0">
                <a:solidFill>
                  <a:srgbClr val="6699FF"/>
                </a:solidFill>
              </a:rPr>
              <a:t>_ _ _ _ y.</a:t>
            </a:r>
          </a:p>
          <a:p>
            <a:pPr lvl="1"/>
            <a:r>
              <a:rPr lang="en-US" dirty="0" smtClean="0">
                <a:solidFill>
                  <a:srgbClr val="FF99FF"/>
                </a:solidFill>
              </a:rPr>
              <a:t>Class should be divided into several small groups.</a:t>
            </a:r>
          </a:p>
          <a:p>
            <a:pPr lvl="1"/>
            <a:r>
              <a:rPr lang="en-US" dirty="0" smtClean="0">
                <a:solidFill>
                  <a:srgbClr val="FFCC99"/>
                </a:solidFill>
              </a:rPr>
              <a:t>Groups should use science journal (red slide notes), homework, and other available materials to assist you.</a:t>
            </a:r>
          </a:p>
          <a:p>
            <a:pPr lvl="1"/>
            <a:r>
              <a:rPr lang="en-US" dirty="0" smtClean="0">
                <a:solidFill>
                  <a:srgbClr val="66FFCC"/>
                </a:solidFill>
              </a:rPr>
              <a:t>Groups can communicate </a:t>
            </a:r>
            <a:r>
              <a:rPr lang="en-US" b="1" u="sng" dirty="0" smtClean="0"/>
              <a:t>quietly</a:t>
            </a:r>
            <a:r>
              <a:rPr lang="en-US" dirty="0" smtClean="0"/>
              <a:t> </a:t>
            </a:r>
            <a:r>
              <a:rPr lang="en-US" dirty="0" smtClean="0">
                <a:solidFill>
                  <a:srgbClr val="66FFCC"/>
                </a:solidFill>
              </a:rPr>
              <a:t>with each other but no sharing answers between groups.</a:t>
            </a:r>
          </a:p>
          <a:p>
            <a:pPr lvl="2"/>
            <a:r>
              <a:rPr lang="en-US" dirty="0" smtClean="0">
                <a:solidFill>
                  <a:srgbClr val="9966FF"/>
                </a:solidFill>
              </a:rPr>
              <a:t>Practice quietly communicating right now?</a:t>
            </a:r>
          </a:p>
          <a:p>
            <a:pPr lvl="2"/>
            <a:r>
              <a:rPr lang="en-US" dirty="0" smtClean="0">
                <a:solidFill>
                  <a:srgbClr val="9966FF"/>
                </a:solidFill>
              </a:rPr>
              <a:t>Practice Communication Question:</a:t>
            </a:r>
          </a:p>
          <a:p>
            <a:pPr lvl="2"/>
            <a:r>
              <a:rPr lang="en-US" dirty="0" smtClean="0">
                <a:solidFill>
                  <a:srgbClr val="FFFF66"/>
                </a:solidFill>
              </a:rPr>
              <a:t>Your group gets to order one pizza and you can have two toppings.  What does your group want?</a:t>
            </a:r>
          </a:p>
        </p:txBody>
      </p:sp>
    </p:spTree>
    <p:extLst>
      <p:ext uri="{BB962C8B-B14F-4D97-AF65-F5344CB8AC3E}">
        <p14:creationId xmlns:p14="http://schemas.microsoft.com/office/powerpoint/2010/main" val="39352579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11226639"/>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HI</a:t>
                      </a:r>
                      <a:r>
                        <a:rPr lang="en-US" baseline="0" dirty="0" smtClean="0"/>
                        <a:t>P </a:t>
                      </a:r>
                      <a:r>
                        <a:rPr lang="en-US" baseline="0" dirty="0" err="1" smtClean="0"/>
                        <a:t>HIP</a:t>
                      </a:r>
                      <a:r>
                        <a:rPr lang="en-US" baseline="0" dirty="0" smtClean="0"/>
                        <a:t/>
                      </a:r>
                      <a:br>
                        <a:rPr lang="en-US" baseline="0" dirty="0" smtClean="0"/>
                      </a:br>
                      <a:r>
                        <a:rPr lang="en-US" baseline="0" dirty="0" smtClean="0"/>
                        <a:t>HOORAY</a:t>
                      </a:r>
                      <a:endParaRPr lang="en-US" dirty="0"/>
                    </a:p>
                  </a:txBody>
                  <a:tcPr>
                    <a:noFill/>
                  </a:tcPr>
                </a:tc>
                <a:tc>
                  <a:txBody>
                    <a:bodyPr/>
                    <a:lstStyle/>
                    <a:p>
                      <a:pPr algn="ctr"/>
                      <a:r>
                        <a:rPr lang="en-US" dirty="0" smtClean="0"/>
                        <a:t>SPIRAL</a:t>
                      </a:r>
                      <a:br>
                        <a:rPr lang="en-US" dirty="0" smtClean="0"/>
                      </a:br>
                      <a:r>
                        <a:rPr lang="en-US" dirty="0" err="1" smtClean="0"/>
                        <a:t>SPIRAL</a:t>
                      </a:r>
                      <a:endParaRPr lang="en-US" dirty="0"/>
                    </a:p>
                  </a:txBody>
                  <a:tcPr>
                    <a:noFill/>
                  </a:tcPr>
                </a:tc>
                <a:tc>
                  <a:txBody>
                    <a:bodyPr/>
                    <a:lstStyle/>
                    <a:p>
                      <a:pPr algn="ctr"/>
                      <a:r>
                        <a:rPr lang="en-US" dirty="0" smtClean="0"/>
                        <a:t>SHAPE-UP</a:t>
                      </a:r>
                      <a:endParaRPr lang="en-US" dirty="0"/>
                    </a:p>
                  </a:txBody>
                  <a:tcPr>
                    <a:noFill/>
                  </a:tcPr>
                </a:tc>
                <a:tc>
                  <a:txBody>
                    <a:bodyPr/>
                    <a:lstStyle/>
                    <a:p>
                      <a:pPr algn="ctr"/>
                      <a:r>
                        <a:rPr lang="en-US" dirty="0" smtClean="0"/>
                        <a:t>LIFE</a:t>
                      </a:r>
                    </a:p>
                    <a:p>
                      <a:pPr algn="ctr"/>
                      <a:r>
                        <a:rPr lang="en-US" dirty="0" smtClean="0"/>
                        <a:t>LINE</a:t>
                      </a:r>
                      <a:endParaRPr lang="en-US" dirty="0"/>
                    </a:p>
                  </a:txBody>
                  <a:tcPr>
                    <a:noFill/>
                  </a:tcPr>
                </a:tc>
                <a:tc>
                  <a:txBody>
                    <a:bodyPr/>
                    <a:lstStyle/>
                    <a:p>
                      <a:pPr algn="ctr"/>
                      <a:r>
                        <a:rPr lang="en-US" dirty="0" smtClean="0"/>
                        <a:t>-Bonus-</a:t>
                      </a:r>
                    </a:p>
                    <a:p>
                      <a:pPr algn="ctr"/>
                      <a:r>
                        <a:rPr lang="en-US" dirty="0" smtClean="0"/>
                        <a:t>FAMILY</a:t>
                      </a:r>
                      <a:r>
                        <a:rPr lang="en-US" baseline="0" dirty="0" smtClean="0"/>
                        <a:t> JEANS</a:t>
                      </a:r>
                      <a:endParaRPr lang="en-US" dirty="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2874270" y="228600"/>
            <a:ext cx="3395481" cy="461665"/>
          </a:xfrm>
          <a:prstGeom prst="rect">
            <a:avLst/>
          </a:prstGeom>
          <a:noFill/>
        </p:spPr>
        <p:txBody>
          <a:bodyPr wrap="none" lIns="91440" tIns="45720" rIns="91440" bIns="45720">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DNA Review Game</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5368790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60184061"/>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HI</a:t>
                      </a:r>
                      <a:r>
                        <a:rPr lang="en-US" baseline="0" dirty="0" smtClean="0"/>
                        <a:t>P </a:t>
                      </a:r>
                      <a:r>
                        <a:rPr lang="en-US" baseline="0" dirty="0" err="1" smtClean="0"/>
                        <a:t>HIP</a:t>
                      </a:r>
                      <a:r>
                        <a:rPr lang="en-US" baseline="0" dirty="0" smtClean="0"/>
                        <a:t/>
                      </a:r>
                      <a:br>
                        <a:rPr lang="en-US" baseline="0" dirty="0" smtClean="0"/>
                      </a:br>
                      <a:r>
                        <a:rPr lang="en-US" baseline="0" dirty="0" smtClean="0"/>
                        <a:t>HOORAY</a:t>
                      </a:r>
                      <a:endParaRPr lang="en-US" dirty="0"/>
                    </a:p>
                  </a:txBody>
                  <a:tcPr>
                    <a:noFill/>
                  </a:tcPr>
                </a:tc>
                <a:tc>
                  <a:txBody>
                    <a:bodyPr/>
                    <a:lstStyle/>
                    <a:p>
                      <a:pPr algn="ctr"/>
                      <a:r>
                        <a:rPr lang="en-US" dirty="0" smtClean="0"/>
                        <a:t>SPIRAL</a:t>
                      </a:r>
                      <a:br>
                        <a:rPr lang="en-US" dirty="0" smtClean="0"/>
                      </a:br>
                      <a:r>
                        <a:rPr lang="en-US" dirty="0" err="1" smtClean="0"/>
                        <a:t>SPIRAL</a:t>
                      </a:r>
                      <a:endParaRPr lang="en-US" dirty="0"/>
                    </a:p>
                  </a:txBody>
                  <a:tcPr>
                    <a:noFill/>
                  </a:tcPr>
                </a:tc>
                <a:tc>
                  <a:txBody>
                    <a:bodyPr/>
                    <a:lstStyle/>
                    <a:p>
                      <a:pPr algn="ctr"/>
                      <a:r>
                        <a:rPr lang="en-US" dirty="0" smtClean="0"/>
                        <a:t>SHAPE-UP</a:t>
                      </a:r>
                      <a:endParaRPr lang="en-US" dirty="0"/>
                    </a:p>
                  </a:txBody>
                  <a:tcPr>
                    <a:noFill/>
                  </a:tcPr>
                </a:tc>
                <a:tc>
                  <a:txBody>
                    <a:bodyPr/>
                    <a:lstStyle/>
                    <a:p>
                      <a:pPr algn="ctr"/>
                      <a:r>
                        <a:rPr lang="en-US" dirty="0" smtClean="0"/>
                        <a:t>LIFE</a:t>
                      </a:r>
                    </a:p>
                    <a:p>
                      <a:pPr algn="ctr"/>
                      <a:r>
                        <a:rPr lang="en-US" dirty="0" smtClean="0"/>
                        <a:t>LINE</a:t>
                      </a:r>
                      <a:endParaRPr lang="en-US" dirty="0"/>
                    </a:p>
                  </a:txBody>
                  <a:tcPr>
                    <a:noFill/>
                  </a:tcPr>
                </a:tc>
                <a:tc>
                  <a:txBody>
                    <a:bodyPr/>
                    <a:lstStyle/>
                    <a:p>
                      <a:pPr algn="ctr"/>
                      <a:r>
                        <a:rPr lang="en-US" dirty="0" smtClean="0">
                          <a:solidFill>
                            <a:srgbClr val="9933FF"/>
                          </a:solidFill>
                        </a:rPr>
                        <a:t>-Bonus-</a:t>
                      </a:r>
                    </a:p>
                    <a:p>
                      <a:pPr algn="ctr"/>
                      <a:r>
                        <a:rPr lang="en-US" dirty="0" smtClean="0">
                          <a:solidFill>
                            <a:srgbClr val="9933FF"/>
                          </a:solidFill>
                        </a:rPr>
                        <a:t>FAMILY</a:t>
                      </a:r>
                      <a:r>
                        <a:rPr lang="en-US" baseline="0" dirty="0" smtClean="0">
                          <a:solidFill>
                            <a:srgbClr val="9933FF"/>
                          </a:solidFill>
                        </a:rPr>
                        <a:t> JEANS</a:t>
                      </a:r>
                      <a:endParaRPr lang="en-US" dirty="0">
                        <a:solidFill>
                          <a:srgbClr val="9933FF"/>
                        </a:solidFill>
                      </a:endParaRPr>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solidFill>
                      <a:schemeClr val="bg1">
                        <a:lumMod val="85000"/>
                        <a:lumOff val="15000"/>
                      </a:schemeClr>
                    </a:solid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solidFill>
                      <a:schemeClr val="bg1">
                        <a:lumMod val="85000"/>
                        <a:lumOff val="15000"/>
                      </a:schemeClr>
                    </a:solid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solidFill>
                      <a:schemeClr val="bg1">
                        <a:lumMod val="85000"/>
                        <a:lumOff val="15000"/>
                      </a:schemeClr>
                    </a:solid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solidFill>
                      <a:schemeClr val="bg1">
                        <a:lumMod val="85000"/>
                        <a:lumOff val="15000"/>
                      </a:schemeClr>
                    </a:solid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solidFill>
                      <a:schemeClr val="bg1">
                        <a:lumMod val="85000"/>
                        <a:lumOff val="15000"/>
                      </a:schemeClr>
                    </a:solidFill>
                  </a:tcPr>
                </a:tc>
              </a:tr>
            </a:tbl>
          </a:graphicData>
        </a:graphic>
      </p:graphicFrame>
      <p:sp>
        <p:nvSpPr>
          <p:cNvPr id="3" name="Rectangle 2"/>
          <p:cNvSpPr/>
          <p:nvPr/>
        </p:nvSpPr>
        <p:spPr>
          <a:xfrm>
            <a:off x="2874270" y="228600"/>
            <a:ext cx="3395481" cy="461665"/>
          </a:xfrm>
          <a:prstGeom prst="rect">
            <a:avLst/>
          </a:prstGeom>
          <a:noFill/>
        </p:spPr>
        <p:txBody>
          <a:bodyPr wrap="none" lIns="91440" tIns="45720" rIns="91440" bIns="45720">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DNA Review Game</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5368790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7955" name="Rectangle 3"/>
          <p:cNvSpPr>
            <a:spLocks noGrp="1" noChangeArrowheads="1"/>
          </p:cNvSpPr>
          <p:nvPr>
            <p:ph type="body" idx="1"/>
          </p:nvPr>
        </p:nvSpPr>
        <p:spPr>
          <a:xfrm>
            <a:off x="457200" y="304800"/>
            <a:ext cx="8229600" cy="5826125"/>
          </a:xfrm>
        </p:spPr>
        <p:txBody>
          <a:bodyPr/>
          <a:lstStyle/>
          <a:p>
            <a:pPr eaLnBrk="1" hangingPunct="1">
              <a:defRPr/>
            </a:pPr>
            <a:r>
              <a:rPr lang="en-US" dirty="0" smtClean="0"/>
              <a:t>Name the famous movie son?</a:t>
            </a:r>
          </a:p>
        </p:txBody>
      </p:sp>
      <p:sp>
        <p:nvSpPr>
          <p:cNvPr id="24584" name="Rectangle 8"/>
          <p:cNvSpPr>
            <a:spLocks noChangeArrowheads="1"/>
          </p:cNvSpPr>
          <p:nvPr/>
        </p:nvSpPr>
        <p:spPr bwMode="auto">
          <a:xfrm>
            <a:off x="5715000" y="6629400"/>
            <a:ext cx="34290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pic>
        <p:nvPicPr>
          <p:cNvPr id="45058" name="Picture 2" descr="https://encrypted-tbn1.gstatic.com/images?q=tbn:ANd9GcSXGoJ1AroGg1fZ4LORTn6Ehga79gYqeo2hAOP_kN2_v-Krhks2O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714" y="990600"/>
            <a:ext cx="8610600" cy="549365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24971" y="990600"/>
            <a:ext cx="166103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*21</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Freeform 3"/>
          <p:cNvSpPr/>
          <p:nvPr/>
        </p:nvSpPr>
        <p:spPr bwMode="auto">
          <a:xfrm>
            <a:off x="3628571" y="957943"/>
            <a:ext cx="4865870" cy="5571576"/>
          </a:xfrm>
          <a:custGeom>
            <a:avLst/>
            <a:gdLst>
              <a:gd name="connsiteX0" fmla="*/ 551543 w 4865870"/>
              <a:gd name="connsiteY0" fmla="*/ 1857828 h 5571576"/>
              <a:gd name="connsiteX1" fmla="*/ 624115 w 4865870"/>
              <a:gd name="connsiteY1" fmla="*/ 2017486 h 5571576"/>
              <a:gd name="connsiteX2" fmla="*/ 653143 w 4865870"/>
              <a:gd name="connsiteY2" fmla="*/ 2061028 h 5571576"/>
              <a:gd name="connsiteX3" fmla="*/ 682172 w 4865870"/>
              <a:gd name="connsiteY3" fmla="*/ 2104571 h 5571576"/>
              <a:gd name="connsiteX4" fmla="*/ 769258 w 4865870"/>
              <a:gd name="connsiteY4" fmla="*/ 2278743 h 5571576"/>
              <a:gd name="connsiteX5" fmla="*/ 798286 w 4865870"/>
              <a:gd name="connsiteY5" fmla="*/ 2322286 h 5571576"/>
              <a:gd name="connsiteX6" fmla="*/ 841829 w 4865870"/>
              <a:gd name="connsiteY6" fmla="*/ 2351314 h 5571576"/>
              <a:gd name="connsiteX7" fmla="*/ 914400 w 4865870"/>
              <a:gd name="connsiteY7" fmla="*/ 2409371 h 5571576"/>
              <a:gd name="connsiteX8" fmla="*/ 943429 w 4865870"/>
              <a:gd name="connsiteY8" fmla="*/ 2452914 h 5571576"/>
              <a:gd name="connsiteX9" fmla="*/ 986972 w 4865870"/>
              <a:gd name="connsiteY9" fmla="*/ 2481943 h 5571576"/>
              <a:gd name="connsiteX10" fmla="*/ 1074058 w 4865870"/>
              <a:gd name="connsiteY10" fmla="*/ 2554514 h 5571576"/>
              <a:gd name="connsiteX11" fmla="*/ 1146629 w 4865870"/>
              <a:gd name="connsiteY11" fmla="*/ 2612571 h 5571576"/>
              <a:gd name="connsiteX12" fmla="*/ 1175658 w 4865870"/>
              <a:gd name="connsiteY12" fmla="*/ 2656114 h 5571576"/>
              <a:gd name="connsiteX13" fmla="*/ 1219200 w 4865870"/>
              <a:gd name="connsiteY13" fmla="*/ 2685143 h 5571576"/>
              <a:gd name="connsiteX14" fmla="*/ 1248229 w 4865870"/>
              <a:gd name="connsiteY14" fmla="*/ 2772228 h 5571576"/>
              <a:gd name="connsiteX15" fmla="*/ 1204686 w 4865870"/>
              <a:gd name="connsiteY15" fmla="*/ 2989943 h 5571576"/>
              <a:gd name="connsiteX16" fmla="*/ 1161143 w 4865870"/>
              <a:gd name="connsiteY16" fmla="*/ 3033486 h 5571576"/>
              <a:gd name="connsiteX17" fmla="*/ 1132115 w 4865870"/>
              <a:gd name="connsiteY17" fmla="*/ 3077028 h 5571576"/>
              <a:gd name="connsiteX18" fmla="*/ 1045029 w 4865870"/>
              <a:gd name="connsiteY18" fmla="*/ 3135086 h 5571576"/>
              <a:gd name="connsiteX19" fmla="*/ 957943 w 4865870"/>
              <a:gd name="connsiteY19" fmla="*/ 3207657 h 5571576"/>
              <a:gd name="connsiteX20" fmla="*/ 841829 w 4865870"/>
              <a:gd name="connsiteY20" fmla="*/ 3309257 h 5571576"/>
              <a:gd name="connsiteX21" fmla="*/ 798286 w 4865870"/>
              <a:gd name="connsiteY21" fmla="*/ 3338286 h 5571576"/>
              <a:gd name="connsiteX22" fmla="*/ 769258 w 4865870"/>
              <a:gd name="connsiteY22" fmla="*/ 3381828 h 5571576"/>
              <a:gd name="connsiteX23" fmla="*/ 725715 w 4865870"/>
              <a:gd name="connsiteY23" fmla="*/ 3396343 h 5571576"/>
              <a:gd name="connsiteX24" fmla="*/ 682172 w 4865870"/>
              <a:gd name="connsiteY24" fmla="*/ 3425371 h 5571576"/>
              <a:gd name="connsiteX25" fmla="*/ 638629 w 4865870"/>
              <a:gd name="connsiteY25" fmla="*/ 3439886 h 5571576"/>
              <a:gd name="connsiteX26" fmla="*/ 551543 w 4865870"/>
              <a:gd name="connsiteY26" fmla="*/ 3497943 h 5571576"/>
              <a:gd name="connsiteX27" fmla="*/ 508000 w 4865870"/>
              <a:gd name="connsiteY27" fmla="*/ 3526971 h 5571576"/>
              <a:gd name="connsiteX28" fmla="*/ 464458 w 4865870"/>
              <a:gd name="connsiteY28" fmla="*/ 3541486 h 5571576"/>
              <a:gd name="connsiteX29" fmla="*/ 435429 w 4865870"/>
              <a:gd name="connsiteY29" fmla="*/ 3585028 h 5571576"/>
              <a:gd name="connsiteX30" fmla="*/ 406400 w 4865870"/>
              <a:gd name="connsiteY30" fmla="*/ 3686628 h 5571576"/>
              <a:gd name="connsiteX31" fmla="*/ 333829 w 4865870"/>
              <a:gd name="connsiteY31" fmla="*/ 3773714 h 5571576"/>
              <a:gd name="connsiteX32" fmla="*/ 275772 w 4865870"/>
              <a:gd name="connsiteY32" fmla="*/ 3860800 h 5571576"/>
              <a:gd name="connsiteX33" fmla="*/ 246743 w 4865870"/>
              <a:gd name="connsiteY33" fmla="*/ 3904343 h 5571576"/>
              <a:gd name="connsiteX34" fmla="*/ 203200 w 4865870"/>
              <a:gd name="connsiteY34" fmla="*/ 3933371 h 5571576"/>
              <a:gd name="connsiteX35" fmla="*/ 159658 w 4865870"/>
              <a:gd name="connsiteY35" fmla="*/ 4020457 h 5571576"/>
              <a:gd name="connsiteX36" fmla="*/ 116115 w 4865870"/>
              <a:gd name="connsiteY36" fmla="*/ 4049486 h 5571576"/>
              <a:gd name="connsiteX37" fmla="*/ 87086 w 4865870"/>
              <a:gd name="connsiteY37" fmla="*/ 4093028 h 5571576"/>
              <a:gd name="connsiteX38" fmla="*/ 14515 w 4865870"/>
              <a:gd name="connsiteY38" fmla="*/ 4180114 h 5571576"/>
              <a:gd name="connsiteX39" fmla="*/ 0 w 4865870"/>
              <a:gd name="connsiteY39" fmla="*/ 4223657 h 5571576"/>
              <a:gd name="connsiteX40" fmla="*/ 87086 w 4865870"/>
              <a:gd name="connsiteY40" fmla="*/ 4354286 h 5571576"/>
              <a:gd name="connsiteX41" fmla="*/ 116115 w 4865870"/>
              <a:gd name="connsiteY41" fmla="*/ 4397828 h 5571576"/>
              <a:gd name="connsiteX42" fmla="*/ 174172 w 4865870"/>
              <a:gd name="connsiteY42" fmla="*/ 4528457 h 5571576"/>
              <a:gd name="connsiteX43" fmla="*/ 304800 w 4865870"/>
              <a:gd name="connsiteY43" fmla="*/ 4586514 h 5571576"/>
              <a:gd name="connsiteX44" fmla="*/ 391886 w 4865870"/>
              <a:gd name="connsiteY44" fmla="*/ 4615543 h 5571576"/>
              <a:gd name="connsiteX45" fmla="*/ 435429 w 4865870"/>
              <a:gd name="connsiteY45" fmla="*/ 4630057 h 5571576"/>
              <a:gd name="connsiteX46" fmla="*/ 566058 w 4865870"/>
              <a:gd name="connsiteY46" fmla="*/ 4659086 h 5571576"/>
              <a:gd name="connsiteX47" fmla="*/ 653143 w 4865870"/>
              <a:gd name="connsiteY47" fmla="*/ 4688114 h 5571576"/>
              <a:gd name="connsiteX48" fmla="*/ 740229 w 4865870"/>
              <a:gd name="connsiteY48" fmla="*/ 4746171 h 5571576"/>
              <a:gd name="connsiteX49" fmla="*/ 783772 w 4865870"/>
              <a:gd name="connsiteY49" fmla="*/ 4775200 h 5571576"/>
              <a:gd name="connsiteX50" fmla="*/ 870858 w 4865870"/>
              <a:gd name="connsiteY50" fmla="*/ 4804228 h 5571576"/>
              <a:gd name="connsiteX51" fmla="*/ 914400 w 4865870"/>
              <a:gd name="connsiteY51" fmla="*/ 4818743 h 5571576"/>
              <a:gd name="connsiteX52" fmla="*/ 957943 w 4865870"/>
              <a:gd name="connsiteY52" fmla="*/ 4847771 h 5571576"/>
              <a:gd name="connsiteX53" fmla="*/ 1001486 w 4865870"/>
              <a:gd name="connsiteY53" fmla="*/ 4862286 h 5571576"/>
              <a:gd name="connsiteX54" fmla="*/ 1088572 w 4865870"/>
              <a:gd name="connsiteY54" fmla="*/ 4920343 h 5571576"/>
              <a:gd name="connsiteX55" fmla="*/ 1204686 w 4865870"/>
              <a:gd name="connsiteY55" fmla="*/ 4949371 h 5571576"/>
              <a:gd name="connsiteX56" fmla="*/ 1262743 w 4865870"/>
              <a:gd name="connsiteY56" fmla="*/ 4963886 h 5571576"/>
              <a:gd name="connsiteX57" fmla="*/ 1335315 w 4865870"/>
              <a:gd name="connsiteY57" fmla="*/ 4978400 h 5571576"/>
              <a:gd name="connsiteX58" fmla="*/ 1465943 w 4865870"/>
              <a:gd name="connsiteY58" fmla="*/ 5021943 h 5571576"/>
              <a:gd name="connsiteX59" fmla="*/ 1509486 w 4865870"/>
              <a:gd name="connsiteY59" fmla="*/ 5036457 h 5571576"/>
              <a:gd name="connsiteX60" fmla="*/ 1553029 w 4865870"/>
              <a:gd name="connsiteY60" fmla="*/ 5050971 h 5571576"/>
              <a:gd name="connsiteX61" fmla="*/ 1596572 w 4865870"/>
              <a:gd name="connsiteY61" fmla="*/ 5080000 h 5571576"/>
              <a:gd name="connsiteX62" fmla="*/ 1640115 w 4865870"/>
              <a:gd name="connsiteY62" fmla="*/ 5094514 h 5571576"/>
              <a:gd name="connsiteX63" fmla="*/ 1727200 w 4865870"/>
              <a:gd name="connsiteY63" fmla="*/ 5152571 h 5571576"/>
              <a:gd name="connsiteX64" fmla="*/ 1814286 w 4865870"/>
              <a:gd name="connsiteY64" fmla="*/ 5196114 h 5571576"/>
              <a:gd name="connsiteX65" fmla="*/ 1857829 w 4865870"/>
              <a:gd name="connsiteY65" fmla="*/ 5210628 h 5571576"/>
              <a:gd name="connsiteX66" fmla="*/ 1930400 w 4865870"/>
              <a:gd name="connsiteY66" fmla="*/ 5283200 h 5571576"/>
              <a:gd name="connsiteX67" fmla="*/ 2032000 w 4865870"/>
              <a:gd name="connsiteY67" fmla="*/ 5413828 h 5571576"/>
              <a:gd name="connsiteX68" fmla="*/ 2046515 w 4865870"/>
              <a:gd name="connsiteY68" fmla="*/ 5457371 h 5571576"/>
              <a:gd name="connsiteX69" fmla="*/ 2075543 w 4865870"/>
              <a:gd name="connsiteY69" fmla="*/ 5500914 h 5571576"/>
              <a:gd name="connsiteX70" fmla="*/ 2162629 w 4865870"/>
              <a:gd name="connsiteY70" fmla="*/ 5529943 h 5571576"/>
              <a:gd name="connsiteX71" fmla="*/ 2365829 w 4865870"/>
              <a:gd name="connsiteY71" fmla="*/ 5515428 h 5571576"/>
              <a:gd name="connsiteX72" fmla="*/ 3628572 w 4865870"/>
              <a:gd name="connsiteY72" fmla="*/ 5544457 h 5571576"/>
              <a:gd name="connsiteX73" fmla="*/ 4368800 w 4865870"/>
              <a:gd name="connsiteY73" fmla="*/ 5544457 h 5571576"/>
              <a:gd name="connsiteX74" fmla="*/ 4688115 w 4865870"/>
              <a:gd name="connsiteY74" fmla="*/ 5529943 h 5571576"/>
              <a:gd name="connsiteX75" fmla="*/ 4731658 w 4865870"/>
              <a:gd name="connsiteY75" fmla="*/ 5515428 h 5571576"/>
              <a:gd name="connsiteX76" fmla="*/ 4818743 w 4865870"/>
              <a:gd name="connsiteY76" fmla="*/ 5500914 h 5571576"/>
              <a:gd name="connsiteX77" fmla="*/ 4847772 w 4865870"/>
              <a:gd name="connsiteY77" fmla="*/ 5457371 h 5571576"/>
              <a:gd name="connsiteX78" fmla="*/ 4862286 w 4865870"/>
              <a:gd name="connsiteY78" fmla="*/ 5413828 h 5571576"/>
              <a:gd name="connsiteX79" fmla="*/ 4833258 w 4865870"/>
              <a:gd name="connsiteY79" fmla="*/ 5036457 h 5571576"/>
              <a:gd name="connsiteX80" fmla="*/ 4818743 w 4865870"/>
              <a:gd name="connsiteY80" fmla="*/ 4397828 h 5571576"/>
              <a:gd name="connsiteX81" fmla="*/ 4804229 w 4865870"/>
              <a:gd name="connsiteY81" fmla="*/ 4354286 h 5571576"/>
              <a:gd name="connsiteX82" fmla="*/ 4789715 w 4865870"/>
              <a:gd name="connsiteY82" fmla="*/ 4296228 h 5571576"/>
              <a:gd name="connsiteX83" fmla="*/ 4746172 w 4865870"/>
              <a:gd name="connsiteY83" fmla="*/ 4165600 h 5571576"/>
              <a:gd name="connsiteX84" fmla="*/ 4717143 w 4865870"/>
              <a:gd name="connsiteY84" fmla="*/ 4078514 h 5571576"/>
              <a:gd name="connsiteX85" fmla="*/ 4702629 w 4865870"/>
              <a:gd name="connsiteY85" fmla="*/ 4034971 h 5571576"/>
              <a:gd name="connsiteX86" fmla="*/ 4717143 w 4865870"/>
              <a:gd name="connsiteY86" fmla="*/ 3788228 h 5571576"/>
              <a:gd name="connsiteX87" fmla="*/ 4775200 w 4865870"/>
              <a:gd name="connsiteY87" fmla="*/ 3701143 h 5571576"/>
              <a:gd name="connsiteX88" fmla="*/ 4789715 w 4865870"/>
              <a:gd name="connsiteY88" fmla="*/ 3657600 h 5571576"/>
              <a:gd name="connsiteX89" fmla="*/ 4818743 w 4865870"/>
              <a:gd name="connsiteY89" fmla="*/ 3556000 h 5571576"/>
              <a:gd name="connsiteX90" fmla="*/ 4775200 w 4865870"/>
              <a:gd name="connsiteY90" fmla="*/ 3381828 h 5571576"/>
              <a:gd name="connsiteX91" fmla="*/ 4746172 w 4865870"/>
              <a:gd name="connsiteY91" fmla="*/ 3338286 h 5571576"/>
              <a:gd name="connsiteX92" fmla="*/ 4717143 w 4865870"/>
              <a:gd name="connsiteY92" fmla="*/ 3251200 h 5571576"/>
              <a:gd name="connsiteX93" fmla="*/ 4688115 w 4865870"/>
              <a:gd name="connsiteY93" fmla="*/ 3207657 h 5571576"/>
              <a:gd name="connsiteX94" fmla="*/ 4659086 w 4865870"/>
              <a:gd name="connsiteY94" fmla="*/ 3120571 h 5571576"/>
              <a:gd name="connsiteX95" fmla="*/ 4630058 w 4865870"/>
              <a:gd name="connsiteY95" fmla="*/ 3077028 h 5571576"/>
              <a:gd name="connsiteX96" fmla="*/ 4615543 w 4865870"/>
              <a:gd name="connsiteY96" fmla="*/ 3033486 h 5571576"/>
              <a:gd name="connsiteX97" fmla="*/ 4557486 w 4865870"/>
              <a:gd name="connsiteY97" fmla="*/ 2946400 h 5571576"/>
              <a:gd name="connsiteX98" fmla="*/ 4528458 w 4865870"/>
              <a:gd name="connsiteY98" fmla="*/ 2859314 h 5571576"/>
              <a:gd name="connsiteX99" fmla="*/ 4441372 w 4865870"/>
              <a:gd name="connsiteY99" fmla="*/ 2772228 h 5571576"/>
              <a:gd name="connsiteX100" fmla="*/ 4397829 w 4865870"/>
              <a:gd name="connsiteY100" fmla="*/ 2728686 h 5571576"/>
              <a:gd name="connsiteX101" fmla="*/ 4354286 w 4865870"/>
              <a:gd name="connsiteY101" fmla="*/ 2699657 h 5571576"/>
              <a:gd name="connsiteX102" fmla="*/ 4267200 w 4865870"/>
              <a:gd name="connsiteY102" fmla="*/ 2612571 h 5571576"/>
              <a:gd name="connsiteX103" fmla="*/ 4136572 w 4865870"/>
              <a:gd name="connsiteY103" fmla="*/ 2540000 h 5571576"/>
              <a:gd name="connsiteX104" fmla="*/ 4093029 w 4865870"/>
              <a:gd name="connsiteY104" fmla="*/ 2496457 h 5571576"/>
              <a:gd name="connsiteX105" fmla="*/ 3933372 w 4865870"/>
              <a:gd name="connsiteY105" fmla="*/ 2467428 h 5571576"/>
              <a:gd name="connsiteX106" fmla="*/ 3846286 w 4865870"/>
              <a:gd name="connsiteY106" fmla="*/ 2438400 h 5571576"/>
              <a:gd name="connsiteX107" fmla="*/ 3802743 w 4865870"/>
              <a:gd name="connsiteY107" fmla="*/ 2423886 h 5571576"/>
              <a:gd name="connsiteX108" fmla="*/ 3672115 w 4865870"/>
              <a:gd name="connsiteY108" fmla="*/ 2351314 h 5571576"/>
              <a:gd name="connsiteX109" fmla="*/ 3628572 w 4865870"/>
              <a:gd name="connsiteY109" fmla="*/ 2322286 h 5571576"/>
              <a:gd name="connsiteX110" fmla="*/ 3556000 w 4865870"/>
              <a:gd name="connsiteY110" fmla="*/ 2264228 h 5571576"/>
              <a:gd name="connsiteX111" fmla="*/ 3425372 w 4865870"/>
              <a:gd name="connsiteY111" fmla="*/ 2191657 h 5571576"/>
              <a:gd name="connsiteX112" fmla="*/ 3294743 w 4865870"/>
              <a:gd name="connsiteY112" fmla="*/ 2133600 h 5571576"/>
              <a:gd name="connsiteX113" fmla="*/ 3251200 w 4865870"/>
              <a:gd name="connsiteY113" fmla="*/ 2119086 h 5571576"/>
              <a:gd name="connsiteX114" fmla="*/ 3207658 w 4865870"/>
              <a:gd name="connsiteY114" fmla="*/ 2090057 h 5571576"/>
              <a:gd name="connsiteX115" fmla="*/ 3193143 w 4865870"/>
              <a:gd name="connsiteY115" fmla="*/ 2046514 h 5571576"/>
              <a:gd name="connsiteX116" fmla="*/ 3207658 w 4865870"/>
              <a:gd name="connsiteY116" fmla="*/ 1814286 h 5571576"/>
              <a:gd name="connsiteX117" fmla="*/ 3222172 w 4865870"/>
              <a:gd name="connsiteY117" fmla="*/ 1770743 h 5571576"/>
              <a:gd name="connsiteX118" fmla="*/ 3265715 w 4865870"/>
              <a:gd name="connsiteY118" fmla="*/ 1741714 h 5571576"/>
              <a:gd name="connsiteX119" fmla="*/ 3352800 w 4865870"/>
              <a:gd name="connsiteY119" fmla="*/ 1683657 h 5571576"/>
              <a:gd name="connsiteX120" fmla="*/ 3410858 w 4865870"/>
              <a:gd name="connsiteY120" fmla="*/ 1553028 h 5571576"/>
              <a:gd name="connsiteX121" fmla="*/ 3425372 w 4865870"/>
              <a:gd name="connsiteY121" fmla="*/ 1509486 h 5571576"/>
              <a:gd name="connsiteX122" fmla="*/ 3439886 w 4865870"/>
              <a:gd name="connsiteY122" fmla="*/ 1277257 h 5571576"/>
              <a:gd name="connsiteX123" fmla="*/ 3454400 w 4865870"/>
              <a:gd name="connsiteY123" fmla="*/ 1233714 h 5571576"/>
              <a:gd name="connsiteX124" fmla="*/ 3541486 w 4865870"/>
              <a:gd name="connsiteY124" fmla="*/ 1204686 h 5571576"/>
              <a:gd name="connsiteX125" fmla="*/ 3585029 w 4865870"/>
              <a:gd name="connsiteY125" fmla="*/ 1190171 h 5571576"/>
              <a:gd name="connsiteX126" fmla="*/ 3672115 w 4865870"/>
              <a:gd name="connsiteY126" fmla="*/ 1146628 h 5571576"/>
              <a:gd name="connsiteX127" fmla="*/ 3759200 w 4865870"/>
              <a:gd name="connsiteY127" fmla="*/ 1103086 h 5571576"/>
              <a:gd name="connsiteX128" fmla="*/ 3933372 w 4865870"/>
              <a:gd name="connsiteY128" fmla="*/ 1016000 h 5571576"/>
              <a:gd name="connsiteX129" fmla="*/ 3976915 w 4865870"/>
              <a:gd name="connsiteY129" fmla="*/ 1001486 h 5571576"/>
              <a:gd name="connsiteX130" fmla="*/ 4064000 w 4865870"/>
              <a:gd name="connsiteY130" fmla="*/ 957943 h 5571576"/>
              <a:gd name="connsiteX131" fmla="*/ 4107543 w 4865870"/>
              <a:gd name="connsiteY131" fmla="*/ 928914 h 5571576"/>
              <a:gd name="connsiteX132" fmla="*/ 4122058 w 4865870"/>
              <a:gd name="connsiteY132" fmla="*/ 783771 h 5571576"/>
              <a:gd name="connsiteX133" fmla="*/ 4078515 w 4865870"/>
              <a:gd name="connsiteY133" fmla="*/ 769257 h 5571576"/>
              <a:gd name="connsiteX134" fmla="*/ 3788229 w 4865870"/>
              <a:gd name="connsiteY134" fmla="*/ 812800 h 5571576"/>
              <a:gd name="connsiteX135" fmla="*/ 3730172 w 4865870"/>
              <a:gd name="connsiteY135" fmla="*/ 827314 h 5571576"/>
              <a:gd name="connsiteX136" fmla="*/ 3599543 w 4865870"/>
              <a:gd name="connsiteY136" fmla="*/ 841828 h 5571576"/>
              <a:gd name="connsiteX137" fmla="*/ 3381829 w 4865870"/>
              <a:gd name="connsiteY137" fmla="*/ 827314 h 5571576"/>
              <a:gd name="connsiteX138" fmla="*/ 3338286 w 4865870"/>
              <a:gd name="connsiteY138" fmla="*/ 812800 h 5571576"/>
              <a:gd name="connsiteX139" fmla="*/ 3309258 w 4865870"/>
              <a:gd name="connsiteY139" fmla="*/ 769257 h 5571576"/>
              <a:gd name="connsiteX140" fmla="*/ 3294743 w 4865870"/>
              <a:gd name="connsiteY140" fmla="*/ 682171 h 5571576"/>
              <a:gd name="connsiteX141" fmla="*/ 3265715 w 4865870"/>
              <a:gd name="connsiteY141" fmla="*/ 580571 h 5571576"/>
              <a:gd name="connsiteX142" fmla="*/ 3251200 w 4865870"/>
              <a:gd name="connsiteY142" fmla="*/ 58057 h 5571576"/>
              <a:gd name="connsiteX143" fmla="*/ 3164115 w 4865870"/>
              <a:gd name="connsiteY143" fmla="*/ 29028 h 5571576"/>
              <a:gd name="connsiteX144" fmla="*/ 3048000 w 4865870"/>
              <a:gd name="connsiteY144" fmla="*/ 0 h 5571576"/>
              <a:gd name="connsiteX145" fmla="*/ 2801258 w 4865870"/>
              <a:gd name="connsiteY145" fmla="*/ 14514 h 5571576"/>
              <a:gd name="connsiteX146" fmla="*/ 2510972 w 4865870"/>
              <a:gd name="connsiteY146" fmla="*/ 58057 h 5571576"/>
              <a:gd name="connsiteX147" fmla="*/ 1364343 w 4865870"/>
              <a:gd name="connsiteY147" fmla="*/ 72571 h 5571576"/>
              <a:gd name="connsiteX148" fmla="*/ 1291772 w 4865870"/>
              <a:gd name="connsiteY148" fmla="*/ 174171 h 5571576"/>
              <a:gd name="connsiteX149" fmla="*/ 1277258 w 4865870"/>
              <a:gd name="connsiteY149" fmla="*/ 217714 h 5571576"/>
              <a:gd name="connsiteX150" fmla="*/ 1262743 w 4865870"/>
              <a:gd name="connsiteY150" fmla="*/ 711200 h 5571576"/>
              <a:gd name="connsiteX151" fmla="*/ 1204686 w 4865870"/>
              <a:gd name="connsiteY151" fmla="*/ 798286 h 5571576"/>
              <a:gd name="connsiteX152" fmla="*/ 1059543 w 4865870"/>
              <a:gd name="connsiteY152" fmla="*/ 769257 h 5571576"/>
              <a:gd name="connsiteX153" fmla="*/ 943429 w 4865870"/>
              <a:gd name="connsiteY153" fmla="*/ 740228 h 5571576"/>
              <a:gd name="connsiteX154" fmla="*/ 653143 w 4865870"/>
              <a:gd name="connsiteY154" fmla="*/ 754743 h 5571576"/>
              <a:gd name="connsiteX155" fmla="*/ 580572 w 4865870"/>
              <a:gd name="connsiteY155" fmla="*/ 769257 h 5571576"/>
              <a:gd name="connsiteX156" fmla="*/ 537029 w 4865870"/>
              <a:gd name="connsiteY156" fmla="*/ 798286 h 5571576"/>
              <a:gd name="connsiteX157" fmla="*/ 508000 w 4865870"/>
              <a:gd name="connsiteY157" fmla="*/ 885371 h 5571576"/>
              <a:gd name="connsiteX158" fmla="*/ 595086 w 4865870"/>
              <a:gd name="connsiteY158" fmla="*/ 943428 h 5571576"/>
              <a:gd name="connsiteX159" fmla="*/ 638629 w 4865870"/>
              <a:gd name="connsiteY159" fmla="*/ 972457 h 5571576"/>
              <a:gd name="connsiteX160" fmla="*/ 682172 w 4865870"/>
              <a:gd name="connsiteY160" fmla="*/ 1016000 h 5571576"/>
              <a:gd name="connsiteX161" fmla="*/ 769258 w 4865870"/>
              <a:gd name="connsiteY161" fmla="*/ 1074057 h 5571576"/>
              <a:gd name="connsiteX162" fmla="*/ 812800 w 4865870"/>
              <a:gd name="connsiteY162" fmla="*/ 1103086 h 5571576"/>
              <a:gd name="connsiteX163" fmla="*/ 856343 w 4865870"/>
              <a:gd name="connsiteY163" fmla="*/ 1132114 h 5571576"/>
              <a:gd name="connsiteX164" fmla="*/ 899886 w 4865870"/>
              <a:gd name="connsiteY164" fmla="*/ 1161143 h 5571576"/>
              <a:gd name="connsiteX165" fmla="*/ 1016000 w 4865870"/>
              <a:gd name="connsiteY165" fmla="*/ 1190171 h 5571576"/>
              <a:gd name="connsiteX166" fmla="*/ 1059543 w 4865870"/>
              <a:gd name="connsiteY166" fmla="*/ 1204686 h 5571576"/>
              <a:gd name="connsiteX167" fmla="*/ 1088572 w 4865870"/>
              <a:gd name="connsiteY167" fmla="*/ 1291771 h 5571576"/>
              <a:gd name="connsiteX168" fmla="*/ 1117600 w 4865870"/>
              <a:gd name="connsiteY168" fmla="*/ 1451428 h 5571576"/>
              <a:gd name="connsiteX169" fmla="*/ 1132115 w 4865870"/>
              <a:gd name="connsiteY169" fmla="*/ 1494971 h 5571576"/>
              <a:gd name="connsiteX170" fmla="*/ 1175658 w 4865870"/>
              <a:gd name="connsiteY170" fmla="*/ 1640114 h 5571576"/>
              <a:gd name="connsiteX171" fmla="*/ 1190172 w 4865870"/>
              <a:gd name="connsiteY171" fmla="*/ 1683657 h 5571576"/>
              <a:gd name="connsiteX172" fmla="*/ 1219200 w 4865870"/>
              <a:gd name="connsiteY172" fmla="*/ 1727200 h 5571576"/>
              <a:gd name="connsiteX173" fmla="*/ 1132115 w 4865870"/>
              <a:gd name="connsiteY173" fmla="*/ 1756228 h 5571576"/>
              <a:gd name="connsiteX174" fmla="*/ 1001486 w 4865870"/>
              <a:gd name="connsiteY174" fmla="*/ 1814286 h 5571576"/>
              <a:gd name="connsiteX175" fmla="*/ 711200 w 4865870"/>
              <a:gd name="connsiteY175" fmla="*/ 1828800 h 5571576"/>
              <a:gd name="connsiteX176" fmla="*/ 551543 w 4865870"/>
              <a:gd name="connsiteY176" fmla="*/ 1857828 h 557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4865870" h="5571576">
                <a:moveTo>
                  <a:pt x="551543" y="1857828"/>
                </a:moveTo>
                <a:cubicBezTo>
                  <a:pt x="572900" y="1964610"/>
                  <a:pt x="552374" y="1909874"/>
                  <a:pt x="624115" y="2017486"/>
                </a:cubicBezTo>
                <a:lnTo>
                  <a:pt x="653143" y="2061028"/>
                </a:lnTo>
                <a:lnTo>
                  <a:pt x="682172" y="2104571"/>
                </a:lnTo>
                <a:cubicBezTo>
                  <a:pt x="722233" y="2224757"/>
                  <a:pt x="694226" y="2166195"/>
                  <a:pt x="769258" y="2278743"/>
                </a:cubicBezTo>
                <a:cubicBezTo>
                  <a:pt x="778934" y="2293257"/>
                  <a:pt x="783772" y="2312610"/>
                  <a:pt x="798286" y="2322286"/>
                </a:cubicBezTo>
                <a:lnTo>
                  <a:pt x="841829" y="2351314"/>
                </a:lnTo>
                <a:cubicBezTo>
                  <a:pt x="925023" y="2476104"/>
                  <a:pt x="814247" y="2329248"/>
                  <a:pt x="914400" y="2409371"/>
                </a:cubicBezTo>
                <a:cubicBezTo>
                  <a:pt x="928022" y="2420268"/>
                  <a:pt x="931094" y="2440579"/>
                  <a:pt x="943429" y="2452914"/>
                </a:cubicBezTo>
                <a:cubicBezTo>
                  <a:pt x="955764" y="2465249"/>
                  <a:pt x="973571" y="2470776"/>
                  <a:pt x="986972" y="2481943"/>
                </a:cubicBezTo>
                <a:cubicBezTo>
                  <a:pt x="1098720" y="2575067"/>
                  <a:pt x="965956" y="2482448"/>
                  <a:pt x="1074058" y="2554514"/>
                </a:cubicBezTo>
                <a:cubicBezTo>
                  <a:pt x="1157246" y="2679299"/>
                  <a:pt x="1046478" y="2532451"/>
                  <a:pt x="1146629" y="2612571"/>
                </a:cubicBezTo>
                <a:cubicBezTo>
                  <a:pt x="1160251" y="2623468"/>
                  <a:pt x="1163323" y="2643779"/>
                  <a:pt x="1175658" y="2656114"/>
                </a:cubicBezTo>
                <a:cubicBezTo>
                  <a:pt x="1187993" y="2668449"/>
                  <a:pt x="1204686" y="2675467"/>
                  <a:pt x="1219200" y="2685143"/>
                </a:cubicBezTo>
                <a:cubicBezTo>
                  <a:pt x="1228876" y="2714171"/>
                  <a:pt x="1251608" y="2741817"/>
                  <a:pt x="1248229" y="2772228"/>
                </a:cubicBezTo>
                <a:cubicBezTo>
                  <a:pt x="1245685" y="2795123"/>
                  <a:pt x="1236849" y="2957780"/>
                  <a:pt x="1204686" y="2989943"/>
                </a:cubicBezTo>
                <a:cubicBezTo>
                  <a:pt x="1190172" y="3004457"/>
                  <a:pt x="1174284" y="3017717"/>
                  <a:pt x="1161143" y="3033486"/>
                </a:cubicBezTo>
                <a:cubicBezTo>
                  <a:pt x="1149976" y="3046887"/>
                  <a:pt x="1145243" y="3065541"/>
                  <a:pt x="1132115" y="3077028"/>
                </a:cubicBezTo>
                <a:cubicBezTo>
                  <a:pt x="1105859" y="3100002"/>
                  <a:pt x="1069699" y="3110417"/>
                  <a:pt x="1045029" y="3135086"/>
                </a:cubicBezTo>
                <a:cubicBezTo>
                  <a:pt x="989151" y="3190963"/>
                  <a:pt x="1018565" y="3167242"/>
                  <a:pt x="957943" y="3207657"/>
                </a:cubicBezTo>
                <a:cubicBezTo>
                  <a:pt x="909563" y="3280229"/>
                  <a:pt x="943430" y="3241523"/>
                  <a:pt x="841829" y="3309257"/>
                </a:cubicBezTo>
                <a:lnTo>
                  <a:pt x="798286" y="3338286"/>
                </a:lnTo>
                <a:cubicBezTo>
                  <a:pt x="788610" y="3352800"/>
                  <a:pt x="782879" y="3370931"/>
                  <a:pt x="769258" y="3381828"/>
                </a:cubicBezTo>
                <a:cubicBezTo>
                  <a:pt x="757311" y="3391386"/>
                  <a:pt x="739399" y="3389501"/>
                  <a:pt x="725715" y="3396343"/>
                </a:cubicBezTo>
                <a:cubicBezTo>
                  <a:pt x="710113" y="3404144"/>
                  <a:pt x="697774" y="3417570"/>
                  <a:pt x="682172" y="3425371"/>
                </a:cubicBezTo>
                <a:cubicBezTo>
                  <a:pt x="668488" y="3432213"/>
                  <a:pt x="652003" y="3432456"/>
                  <a:pt x="638629" y="3439886"/>
                </a:cubicBezTo>
                <a:cubicBezTo>
                  <a:pt x="608131" y="3456829"/>
                  <a:pt x="580572" y="3478591"/>
                  <a:pt x="551543" y="3497943"/>
                </a:cubicBezTo>
                <a:cubicBezTo>
                  <a:pt x="537029" y="3507619"/>
                  <a:pt x="524549" y="3521454"/>
                  <a:pt x="508000" y="3526971"/>
                </a:cubicBezTo>
                <a:lnTo>
                  <a:pt x="464458" y="3541486"/>
                </a:lnTo>
                <a:cubicBezTo>
                  <a:pt x="454782" y="3556000"/>
                  <a:pt x="443230" y="3569426"/>
                  <a:pt x="435429" y="3585028"/>
                </a:cubicBezTo>
                <a:cubicBezTo>
                  <a:pt x="407194" y="3641496"/>
                  <a:pt x="434291" y="3621550"/>
                  <a:pt x="406400" y="3686628"/>
                </a:cubicBezTo>
                <a:cubicBezTo>
                  <a:pt x="385181" y="3736139"/>
                  <a:pt x="367120" y="3730911"/>
                  <a:pt x="333829" y="3773714"/>
                </a:cubicBezTo>
                <a:cubicBezTo>
                  <a:pt x="312410" y="3801253"/>
                  <a:pt x="295124" y="3831771"/>
                  <a:pt x="275772" y="3860800"/>
                </a:cubicBezTo>
                <a:cubicBezTo>
                  <a:pt x="266096" y="3875314"/>
                  <a:pt x="261257" y="3894667"/>
                  <a:pt x="246743" y="3904343"/>
                </a:cubicBezTo>
                <a:lnTo>
                  <a:pt x="203200" y="3933371"/>
                </a:lnTo>
                <a:cubicBezTo>
                  <a:pt x="191396" y="3968785"/>
                  <a:pt x="187794" y="3992321"/>
                  <a:pt x="159658" y="4020457"/>
                </a:cubicBezTo>
                <a:cubicBezTo>
                  <a:pt x="147323" y="4032792"/>
                  <a:pt x="130629" y="4039810"/>
                  <a:pt x="116115" y="4049486"/>
                </a:cubicBezTo>
                <a:cubicBezTo>
                  <a:pt x="106439" y="4064000"/>
                  <a:pt x="98253" y="4079627"/>
                  <a:pt x="87086" y="4093028"/>
                </a:cubicBezTo>
                <a:cubicBezTo>
                  <a:pt x="46960" y="4141179"/>
                  <a:pt x="41543" y="4126059"/>
                  <a:pt x="14515" y="4180114"/>
                </a:cubicBezTo>
                <a:cubicBezTo>
                  <a:pt x="7673" y="4193798"/>
                  <a:pt x="4838" y="4209143"/>
                  <a:pt x="0" y="4223657"/>
                </a:cubicBezTo>
                <a:lnTo>
                  <a:pt x="87086" y="4354286"/>
                </a:lnTo>
                <a:lnTo>
                  <a:pt x="116115" y="4397828"/>
                </a:lnTo>
                <a:cubicBezTo>
                  <a:pt x="130487" y="4440946"/>
                  <a:pt x="139669" y="4493954"/>
                  <a:pt x="174172" y="4528457"/>
                </a:cubicBezTo>
                <a:cubicBezTo>
                  <a:pt x="208674" y="4562959"/>
                  <a:pt x="261683" y="4572142"/>
                  <a:pt x="304800" y="4586514"/>
                </a:cubicBezTo>
                <a:lnTo>
                  <a:pt x="391886" y="4615543"/>
                </a:lnTo>
                <a:cubicBezTo>
                  <a:pt x="406400" y="4620381"/>
                  <a:pt x="420427" y="4627057"/>
                  <a:pt x="435429" y="4630057"/>
                </a:cubicBezTo>
                <a:cubicBezTo>
                  <a:pt x="476873" y="4638346"/>
                  <a:pt x="525055" y="4646785"/>
                  <a:pt x="566058" y="4659086"/>
                </a:cubicBezTo>
                <a:cubicBezTo>
                  <a:pt x="595366" y="4667878"/>
                  <a:pt x="653143" y="4688114"/>
                  <a:pt x="653143" y="4688114"/>
                </a:cubicBezTo>
                <a:lnTo>
                  <a:pt x="740229" y="4746171"/>
                </a:lnTo>
                <a:cubicBezTo>
                  <a:pt x="754743" y="4755847"/>
                  <a:pt x="767223" y="4769684"/>
                  <a:pt x="783772" y="4775200"/>
                </a:cubicBezTo>
                <a:lnTo>
                  <a:pt x="870858" y="4804228"/>
                </a:lnTo>
                <a:cubicBezTo>
                  <a:pt x="885372" y="4809066"/>
                  <a:pt x="901670" y="4810257"/>
                  <a:pt x="914400" y="4818743"/>
                </a:cubicBezTo>
                <a:cubicBezTo>
                  <a:pt x="928914" y="4828419"/>
                  <a:pt x="942341" y="4839970"/>
                  <a:pt x="957943" y="4847771"/>
                </a:cubicBezTo>
                <a:cubicBezTo>
                  <a:pt x="971627" y="4854613"/>
                  <a:pt x="988112" y="4854856"/>
                  <a:pt x="1001486" y="4862286"/>
                </a:cubicBezTo>
                <a:cubicBezTo>
                  <a:pt x="1031984" y="4879229"/>
                  <a:pt x="1054726" y="4911882"/>
                  <a:pt x="1088572" y="4920343"/>
                </a:cubicBezTo>
                <a:lnTo>
                  <a:pt x="1204686" y="4949371"/>
                </a:lnTo>
                <a:cubicBezTo>
                  <a:pt x="1224038" y="4954209"/>
                  <a:pt x="1243182" y="4959974"/>
                  <a:pt x="1262743" y="4963886"/>
                </a:cubicBezTo>
                <a:cubicBezTo>
                  <a:pt x="1286934" y="4968724"/>
                  <a:pt x="1311515" y="4971909"/>
                  <a:pt x="1335315" y="4978400"/>
                </a:cubicBezTo>
                <a:cubicBezTo>
                  <a:pt x="1335355" y="4978411"/>
                  <a:pt x="1444152" y="5014679"/>
                  <a:pt x="1465943" y="5021943"/>
                </a:cubicBezTo>
                <a:lnTo>
                  <a:pt x="1509486" y="5036457"/>
                </a:lnTo>
                <a:lnTo>
                  <a:pt x="1553029" y="5050971"/>
                </a:lnTo>
                <a:cubicBezTo>
                  <a:pt x="1567543" y="5060647"/>
                  <a:pt x="1580970" y="5072199"/>
                  <a:pt x="1596572" y="5080000"/>
                </a:cubicBezTo>
                <a:cubicBezTo>
                  <a:pt x="1610256" y="5086842"/>
                  <a:pt x="1626741" y="5087084"/>
                  <a:pt x="1640115" y="5094514"/>
                </a:cubicBezTo>
                <a:cubicBezTo>
                  <a:pt x="1670612" y="5111457"/>
                  <a:pt x="1694103" y="5141538"/>
                  <a:pt x="1727200" y="5152571"/>
                </a:cubicBezTo>
                <a:cubicBezTo>
                  <a:pt x="1836654" y="5189057"/>
                  <a:pt x="1701732" y="5139838"/>
                  <a:pt x="1814286" y="5196114"/>
                </a:cubicBezTo>
                <a:cubicBezTo>
                  <a:pt x="1827970" y="5202956"/>
                  <a:pt x="1843315" y="5205790"/>
                  <a:pt x="1857829" y="5210628"/>
                </a:cubicBezTo>
                <a:cubicBezTo>
                  <a:pt x="1937659" y="5263849"/>
                  <a:pt x="1869923" y="5210627"/>
                  <a:pt x="1930400" y="5283200"/>
                </a:cubicBezTo>
                <a:cubicBezTo>
                  <a:pt x="1972145" y="5333295"/>
                  <a:pt x="2007542" y="5340458"/>
                  <a:pt x="2032000" y="5413828"/>
                </a:cubicBezTo>
                <a:cubicBezTo>
                  <a:pt x="2036838" y="5428342"/>
                  <a:pt x="2039673" y="5443687"/>
                  <a:pt x="2046515" y="5457371"/>
                </a:cubicBezTo>
                <a:cubicBezTo>
                  <a:pt x="2054316" y="5472973"/>
                  <a:pt x="2060751" y="5491669"/>
                  <a:pt x="2075543" y="5500914"/>
                </a:cubicBezTo>
                <a:cubicBezTo>
                  <a:pt x="2101491" y="5517132"/>
                  <a:pt x="2162629" y="5529943"/>
                  <a:pt x="2162629" y="5529943"/>
                </a:cubicBezTo>
                <a:cubicBezTo>
                  <a:pt x="2230362" y="5525105"/>
                  <a:pt x="2297923" y="5515428"/>
                  <a:pt x="2365829" y="5515428"/>
                </a:cubicBezTo>
                <a:cubicBezTo>
                  <a:pt x="3060397" y="5515428"/>
                  <a:pt x="3115467" y="5521134"/>
                  <a:pt x="3628572" y="5544457"/>
                </a:cubicBezTo>
                <a:cubicBezTo>
                  <a:pt x="3926882" y="5594174"/>
                  <a:pt x="3712732" y="5564041"/>
                  <a:pt x="4368800" y="5544457"/>
                </a:cubicBezTo>
                <a:cubicBezTo>
                  <a:pt x="4475301" y="5541278"/>
                  <a:pt x="4581677" y="5534781"/>
                  <a:pt x="4688115" y="5529943"/>
                </a:cubicBezTo>
                <a:cubicBezTo>
                  <a:pt x="4702629" y="5525105"/>
                  <a:pt x="4716723" y="5518747"/>
                  <a:pt x="4731658" y="5515428"/>
                </a:cubicBezTo>
                <a:cubicBezTo>
                  <a:pt x="4760386" y="5509044"/>
                  <a:pt x="4792421" y="5514075"/>
                  <a:pt x="4818743" y="5500914"/>
                </a:cubicBezTo>
                <a:cubicBezTo>
                  <a:pt x="4834345" y="5493113"/>
                  <a:pt x="4838096" y="5471885"/>
                  <a:pt x="4847772" y="5457371"/>
                </a:cubicBezTo>
                <a:cubicBezTo>
                  <a:pt x="4852610" y="5442857"/>
                  <a:pt x="4862286" y="5429127"/>
                  <a:pt x="4862286" y="5413828"/>
                </a:cubicBezTo>
                <a:cubicBezTo>
                  <a:pt x="4862286" y="5110252"/>
                  <a:pt x="4880908" y="5179411"/>
                  <a:pt x="4833258" y="5036457"/>
                </a:cubicBezTo>
                <a:cubicBezTo>
                  <a:pt x="4828420" y="4823581"/>
                  <a:pt x="4827796" y="4610567"/>
                  <a:pt x="4818743" y="4397828"/>
                </a:cubicBezTo>
                <a:cubicBezTo>
                  <a:pt x="4818093" y="4382543"/>
                  <a:pt x="4808432" y="4368996"/>
                  <a:pt x="4804229" y="4354286"/>
                </a:cubicBezTo>
                <a:cubicBezTo>
                  <a:pt x="4798749" y="4335105"/>
                  <a:pt x="4795447" y="4315335"/>
                  <a:pt x="4789715" y="4296228"/>
                </a:cubicBezTo>
                <a:cubicBezTo>
                  <a:pt x="4776526" y="4252266"/>
                  <a:pt x="4760686" y="4209143"/>
                  <a:pt x="4746172" y="4165600"/>
                </a:cubicBezTo>
                <a:lnTo>
                  <a:pt x="4717143" y="4078514"/>
                </a:lnTo>
                <a:lnTo>
                  <a:pt x="4702629" y="4034971"/>
                </a:lnTo>
                <a:cubicBezTo>
                  <a:pt x="4707467" y="3952723"/>
                  <a:pt x="4699641" y="3868737"/>
                  <a:pt x="4717143" y="3788228"/>
                </a:cubicBezTo>
                <a:cubicBezTo>
                  <a:pt x="4724554" y="3754136"/>
                  <a:pt x="4764167" y="3734240"/>
                  <a:pt x="4775200" y="3701143"/>
                </a:cubicBezTo>
                <a:cubicBezTo>
                  <a:pt x="4780038" y="3686629"/>
                  <a:pt x="4785512" y="3672311"/>
                  <a:pt x="4789715" y="3657600"/>
                </a:cubicBezTo>
                <a:cubicBezTo>
                  <a:pt x="4826173" y="3529999"/>
                  <a:pt x="4783937" y="3660422"/>
                  <a:pt x="4818743" y="3556000"/>
                </a:cubicBezTo>
                <a:cubicBezTo>
                  <a:pt x="4811488" y="3512469"/>
                  <a:pt x="4800758" y="3420164"/>
                  <a:pt x="4775200" y="3381828"/>
                </a:cubicBezTo>
                <a:lnTo>
                  <a:pt x="4746172" y="3338286"/>
                </a:lnTo>
                <a:cubicBezTo>
                  <a:pt x="4736496" y="3309257"/>
                  <a:pt x="4734116" y="3276660"/>
                  <a:pt x="4717143" y="3251200"/>
                </a:cubicBezTo>
                <a:cubicBezTo>
                  <a:pt x="4707467" y="3236686"/>
                  <a:pt x="4695200" y="3223597"/>
                  <a:pt x="4688115" y="3207657"/>
                </a:cubicBezTo>
                <a:cubicBezTo>
                  <a:pt x="4675688" y="3179695"/>
                  <a:pt x="4676059" y="3146031"/>
                  <a:pt x="4659086" y="3120571"/>
                </a:cubicBezTo>
                <a:cubicBezTo>
                  <a:pt x="4649410" y="3106057"/>
                  <a:pt x="4637859" y="3092630"/>
                  <a:pt x="4630058" y="3077028"/>
                </a:cubicBezTo>
                <a:cubicBezTo>
                  <a:pt x="4623216" y="3063344"/>
                  <a:pt x="4622973" y="3046860"/>
                  <a:pt x="4615543" y="3033486"/>
                </a:cubicBezTo>
                <a:cubicBezTo>
                  <a:pt x="4598600" y="3002988"/>
                  <a:pt x="4557486" y="2946400"/>
                  <a:pt x="4557486" y="2946400"/>
                </a:cubicBezTo>
                <a:cubicBezTo>
                  <a:pt x="4547810" y="2917371"/>
                  <a:pt x="4550095" y="2880951"/>
                  <a:pt x="4528458" y="2859314"/>
                </a:cubicBezTo>
                <a:lnTo>
                  <a:pt x="4441372" y="2772228"/>
                </a:lnTo>
                <a:cubicBezTo>
                  <a:pt x="4426858" y="2757714"/>
                  <a:pt x="4414908" y="2740072"/>
                  <a:pt x="4397829" y="2728686"/>
                </a:cubicBezTo>
                <a:cubicBezTo>
                  <a:pt x="4383315" y="2719010"/>
                  <a:pt x="4367324" y="2711246"/>
                  <a:pt x="4354286" y="2699657"/>
                </a:cubicBezTo>
                <a:cubicBezTo>
                  <a:pt x="4323603" y="2672383"/>
                  <a:pt x="4301358" y="2635343"/>
                  <a:pt x="4267200" y="2612571"/>
                </a:cubicBezTo>
                <a:cubicBezTo>
                  <a:pt x="4167385" y="2546027"/>
                  <a:pt x="4213213" y="2565546"/>
                  <a:pt x="4136572" y="2540000"/>
                </a:cubicBezTo>
                <a:cubicBezTo>
                  <a:pt x="4122058" y="2525486"/>
                  <a:pt x="4111388" y="2505637"/>
                  <a:pt x="4093029" y="2496457"/>
                </a:cubicBezTo>
                <a:cubicBezTo>
                  <a:pt x="4082186" y="2491035"/>
                  <a:pt x="3936729" y="2468267"/>
                  <a:pt x="3933372" y="2467428"/>
                </a:cubicBezTo>
                <a:cubicBezTo>
                  <a:pt x="3903687" y="2460007"/>
                  <a:pt x="3875315" y="2448076"/>
                  <a:pt x="3846286" y="2438400"/>
                </a:cubicBezTo>
                <a:lnTo>
                  <a:pt x="3802743" y="2423886"/>
                </a:lnTo>
                <a:cubicBezTo>
                  <a:pt x="3726105" y="2398340"/>
                  <a:pt x="3771926" y="2417854"/>
                  <a:pt x="3672115" y="2351314"/>
                </a:cubicBezTo>
                <a:lnTo>
                  <a:pt x="3628572" y="2322286"/>
                </a:lnTo>
                <a:cubicBezTo>
                  <a:pt x="3574935" y="2241832"/>
                  <a:pt x="3630231" y="2305468"/>
                  <a:pt x="3556000" y="2264228"/>
                </a:cubicBezTo>
                <a:cubicBezTo>
                  <a:pt x="3406282" y="2181050"/>
                  <a:pt x="3523897" y="2224498"/>
                  <a:pt x="3425372" y="2191657"/>
                </a:cubicBezTo>
                <a:cubicBezTo>
                  <a:pt x="3356369" y="2145655"/>
                  <a:pt x="3398378" y="2168144"/>
                  <a:pt x="3294743" y="2133600"/>
                </a:cubicBezTo>
                <a:lnTo>
                  <a:pt x="3251200" y="2119086"/>
                </a:lnTo>
                <a:cubicBezTo>
                  <a:pt x="3236686" y="2109410"/>
                  <a:pt x="3218555" y="2103678"/>
                  <a:pt x="3207658" y="2090057"/>
                </a:cubicBezTo>
                <a:cubicBezTo>
                  <a:pt x="3198101" y="2078110"/>
                  <a:pt x="3193143" y="2061814"/>
                  <a:pt x="3193143" y="2046514"/>
                </a:cubicBezTo>
                <a:cubicBezTo>
                  <a:pt x="3193143" y="1968954"/>
                  <a:pt x="3199538" y="1891420"/>
                  <a:pt x="3207658" y="1814286"/>
                </a:cubicBezTo>
                <a:cubicBezTo>
                  <a:pt x="3209260" y="1799071"/>
                  <a:pt x="3212615" y="1782690"/>
                  <a:pt x="3222172" y="1770743"/>
                </a:cubicBezTo>
                <a:cubicBezTo>
                  <a:pt x="3233069" y="1757121"/>
                  <a:pt x="3252314" y="1752881"/>
                  <a:pt x="3265715" y="1741714"/>
                </a:cubicBezTo>
                <a:cubicBezTo>
                  <a:pt x="3338196" y="1681313"/>
                  <a:pt x="3276280" y="1709164"/>
                  <a:pt x="3352800" y="1683657"/>
                </a:cubicBezTo>
                <a:cubicBezTo>
                  <a:pt x="3398802" y="1614654"/>
                  <a:pt x="3376313" y="1656663"/>
                  <a:pt x="3410858" y="1553028"/>
                </a:cubicBezTo>
                <a:lnTo>
                  <a:pt x="3425372" y="1509486"/>
                </a:lnTo>
                <a:cubicBezTo>
                  <a:pt x="3430210" y="1432076"/>
                  <a:pt x="3431767" y="1354392"/>
                  <a:pt x="3439886" y="1277257"/>
                </a:cubicBezTo>
                <a:cubicBezTo>
                  <a:pt x="3441488" y="1262042"/>
                  <a:pt x="3441950" y="1242607"/>
                  <a:pt x="3454400" y="1233714"/>
                </a:cubicBezTo>
                <a:cubicBezTo>
                  <a:pt x="3479299" y="1215929"/>
                  <a:pt x="3512457" y="1214362"/>
                  <a:pt x="3541486" y="1204686"/>
                </a:cubicBezTo>
                <a:cubicBezTo>
                  <a:pt x="3556000" y="1199848"/>
                  <a:pt x="3572299" y="1198658"/>
                  <a:pt x="3585029" y="1190171"/>
                </a:cubicBezTo>
                <a:cubicBezTo>
                  <a:pt x="3709816" y="1106981"/>
                  <a:pt x="3551932" y="1206720"/>
                  <a:pt x="3672115" y="1146628"/>
                </a:cubicBezTo>
                <a:cubicBezTo>
                  <a:pt x="3784655" y="1090358"/>
                  <a:pt x="3649760" y="1139566"/>
                  <a:pt x="3759200" y="1103086"/>
                </a:cubicBezTo>
                <a:cubicBezTo>
                  <a:pt x="3871746" y="1028055"/>
                  <a:pt x="3813188" y="1056060"/>
                  <a:pt x="3933372" y="1016000"/>
                </a:cubicBezTo>
                <a:lnTo>
                  <a:pt x="3976915" y="1001486"/>
                </a:lnTo>
                <a:cubicBezTo>
                  <a:pt x="4101705" y="918292"/>
                  <a:pt x="3943817" y="1018035"/>
                  <a:pt x="4064000" y="957943"/>
                </a:cubicBezTo>
                <a:cubicBezTo>
                  <a:pt x="4079602" y="950142"/>
                  <a:pt x="4093029" y="938590"/>
                  <a:pt x="4107543" y="928914"/>
                </a:cubicBezTo>
                <a:cubicBezTo>
                  <a:pt x="4143179" y="875461"/>
                  <a:pt x="4163298" y="866251"/>
                  <a:pt x="4122058" y="783771"/>
                </a:cubicBezTo>
                <a:cubicBezTo>
                  <a:pt x="4115216" y="770087"/>
                  <a:pt x="4093029" y="774095"/>
                  <a:pt x="4078515" y="769257"/>
                </a:cubicBezTo>
                <a:cubicBezTo>
                  <a:pt x="3997939" y="779329"/>
                  <a:pt x="3859122" y="795077"/>
                  <a:pt x="3788229" y="812800"/>
                </a:cubicBezTo>
                <a:cubicBezTo>
                  <a:pt x="3768877" y="817638"/>
                  <a:pt x="3749888" y="824281"/>
                  <a:pt x="3730172" y="827314"/>
                </a:cubicBezTo>
                <a:cubicBezTo>
                  <a:pt x="3686870" y="833976"/>
                  <a:pt x="3643086" y="836990"/>
                  <a:pt x="3599543" y="841828"/>
                </a:cubicBezTo>
                <a:cubicBezTo>
                  <a:pt x="3526972" y="836990"/>
                  <a:pt x="3454117" y="835346"/>
                  <a:pt x="3381829" y="827314"/>
                </a:cubicBezTo>
                <a:cubicBezTo>
                  <a:pt x="3366623" y="825624"/>
                  <a:pt x="3350233" y="822357"/>
                  <a:pt x="3338286" y="812800"/>
                </a:cubicBezTo>
                <a:cubicBezTo>
                  <a:pt x="3324665" y="801903"/>
                  <a:pt x="3318934" y="783771"/>
                  <a:pt x="3309258" y="769257"/>
                </a:cubicBezTo>
                <a:cubicBezTo>
                  <a:pt x="3304420" y="740228"/>
                  <a:pt x="3300515" y="711029"/>
                  <a:pt x="3294743" y="682171"/>
                </a:cubicBezTo>
                <a:cubicBezTo>
                  <a:pt x="3285630" y="636607"/>
                  <a:pt x="3279549" y="622073"/>
                  <a:pt x="3265715" y="580571"/>
                </a:cubicBezTo>
                <a:cubicBezTo>
                  <a:pt x="3260877" y="406400"/>
                  <a:pt x="3282765" y="229412"/>
                  <a:pt x="3251200" y="58057"/>
                </a:cubicBezTo>
                <a:cubicBezTo>
                  <a:pt x="3245657" y="27965"/>
                  <a:pt x="3193143" y="38704"/>
                  <a:pt x="3164115" y="29028"/>
                </a:cubicBezTo>
                <a:cubicBezTo>
                  <a:pt x="3097173" y="6714"/>
                  <a:pt x="3135566" y="17513"/>
                  <a:pt x="3048000" y="0"/>
                </a:cubicBezTo>
                <a:cubicBezTo>
                  <a:pt x="2965753" y="4838"/>
                  <a:pt x="2882955" y="3858"/>
                  <a:pt x="2801258" y="14514"/>
                </a:cubicBezTo>
                <a:cubicBezTo>
                  <a:pt x="2415809" y="64790"/>
                  <a:pt x="3263863" y="41866"/>
                  <a:pt x="2510972" y="58057"/>
                </a:cubicBezTo>
                <a:lnTo>
                  <a:pt x="1364343" y="72571"/>
                </a:lnTo>
                <a:cubicBezTo>
                  <a:pt x="1291772" y="96762"/>
                  <a:pt x="1325638" y="72572"/>
                  <a:pt x="1291772" y="174171"/>
                </a:cubicBezTo>
                <a:lnTo>
                  <a:pt x="1277258" y="217714"/>
                </a:lnTo>
                <a:cubicBezTo>
                  <a:pt x="1272420" y="382209"/>
                  <a:pt x="1283155" y="547904"/>
                  <a:pt x="1262743" y="711200"/>
                </a:cubicBezTo>
                <a:cubicBezTo>
                  <a:pt x="1258416" y="745819"/>
                  <a:pt x="1204686" y="798286"/>
                  <a:pt x="1204686" y="798286"/>
                </a:cubicBezTo>
                <a:cubicBezTo>
                  <a:pt x="1008644" y="770279"/>
                  <a:pt x="1171003" y="799655"/>
                  <a:pt x="1059543" y="769257"/>
                </a:cubicBezTo>
                <a:cubicBezTo>
                  <a:pt x="1021053" y="758760"/>
                  <a:pt x="943429" y="740228"/>
                  <a:pt x="943429" y="740228"/>
                </a:cubicBezTo>
                <a:cubicBezTo>
                  <a:pt x="846667" y="745066"/>
                  <a:pt x="749717" y="747017"/>
                  <a:pt x="653143" y="754743"/>
                </a:cubicBezTo>
                <a:cubicBezTo>
                  <a:pt x="628552" y="756710"/>
                  <a:pt x="603671" y="760595"/>
                  <a:pt x="580572" y="769257"/>
                </a:cubicBezTo>
                <a:cubicBezTo>
                  <a:pt x="564239" y="775382"/>
                  <a:pt x="551543" y="788610"/>
                  <a:pt x="537029" y="798286"/>
                </a:cubicBezTo>
                <a:cubicBezTo>
                  <a:pt x="527353" y="827314"/>
                  <a:pt x="482540" y="868398"/>
                  <a:pt x="508000" y="885371"/>
                </a:cubicBezTo>
                <a:lnTo>
                  <a:pt x="595086" y="943428"/>
                </a:lnTo>
                <a:cubicBezTo>
                  <a:pt x="609600" y="953104"/>
                  <a:pt x="626294" y="960122"/>
                  <a:pt x="638629" y="972457"/>
                </a:cubicBezTo>
                <a:cubicBezTo>
                  <a:pt x="653143" y="986971"/>
                  <a:pt x="665969" y="1003398"/>
                  <a:pt x="682172" y="1016000"/>
                </a:cubicBezTo>
                <a:cubicBezTo>
                  <a:pt x="709711" y="1037419"/>
                  <a:pt x="740229" y="1054704"/>
                  <a:pt x="769258" y="1074057"/>
                </a:cubicBezTo>
                <a:lnTo>
                  <a:pt x="812800" y="1103086"/>
                </a:lnTo>
                <a:lnTo>
                  <a:pt x="856343" y="1132114"/>
                </a:lnTo>
                <a:cubicBezTo>
                  <a:pt x="870857" y="1141790"/>
                  <a:pt x="883337" y="1155627"/>
                  <a:pt x="899886" y="1161143"/>
                </a:cubicBezTo>
                <a:cubicBezTo>
                  <a:pt x="999428" y="1194323"/>
                  <a:pt x="875868" y="1155137"/>
                  <a:pt x="1016000" y="1190171"/>
                </a:cubicBezTo>
                <a:cubicBezTo>
                  <a:pt x="1030843" y="1193882"/>
                  <a:pt x="1045029" y="1199848"/>
                  <a:pt x="1059543" y="1204686"/>
                </a:cubicBezTo>
                <a:cubicBezTo>
                  <a:pt x="1069219" y="1233714"/>
                  <a:pt x="1083542" y="1261589"/>
                  <a:pt x="1088572" y="1291771"/>
                </a:cubicBezTo>
                <a:cubicBezTo>
                  <a:pt x="1095041" y="1330589"/>
                  <a:pt x="1107458" y="1410859"/>
                  <a:pt x="1117600" y="1451428"/>
                </a:cubicBezTo>
                <a:cubicBezTo>
                  <a:pt x="1121311" y="1466271"/>
                  <a:pt x="1127912" y="1480260"/>
                  <a:pt x="1132115" y="1494971"/>
                </a:cubicBezTo>
                <a:cubicBezTo>
                  <a:pt x="1175995" y="1648547"/>
                  <a:pt x="1106659" y="1433118"/>
                  <a:pt x="1175658" y="1640114"/>
                </a:cubicBezTo>
                <a:cubicBezTo>
                  <a:pt x="1180496" y="1654628"/>
                  <a:pt x="1181686" y="1670927"/>
                  <a:pt x="1190172" y="1683657"/>
                </a:cubicBezTo>
                <a:lnTo>
                  <a:pt x="1219200" y="1727200"/>
                </a:lnTo>
                <a:cubicBezTo>
                  <a:pt x="1190172" y="1736876"/>
                  <a:pt x="1157574" y="1739255"/>
                  <a:pt x="1132115" y="1756228"/>
                </a:cubicBezTo>
                <a:cubicBezTo>
                  <a:pt x="1090258" y="1784133"/>
                  <a:pt x="1057505" y="1811485"/>
                  <a:pt x="1001486" y="1814286"/>
                </a:cubicBezTo>
                <a:lnTo>
                  <a:pt x="711200" y="1828800"/>
                </a:lnTo>
                <a:cubicBezTo>
                  <a:pt x="573772" y="1844070"/>
                  <a:pt x="611551" y="1812335"/>
                  <a:pt x="551543" y="1857828"/>
                </a:cubicBezTo>
                <a:close/>
              </a:path>
            </a:pathLst>
          </a:custGeom>
          <a:solidFill>
            <a:schemeClr val="bg1"/>
          </a:solidFill>
          <a:ln w="57150" cap="flat" cmpd="sng" algn="ctr">
            <a:solidFill>
              <a:schemeClr val="tx1"/>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5" name="Freeform 4"/>
          <p:cNvSpPr/>
          <p:nvPr/>
        </p:nvSpPr>
        <p:spPr bwMode="auto">
          <a:xfrm>
            <a:off x="159535" y="4367731"/>
            <a:ext cx="1727842" cy="1452498"/>
          </a:xfrm>
          <a:custGeom>
            <a:avLst/>
            <a:gdLst>
              <a:gd name="connsiteX0" fmla="*/ 1727322 w 1727842"/>
              <a:gd name="connsiteY0" fmla="*/ 73640 h 1452498"/>
              <a:gd name="connsiteX1" fmla="*/ 1654751 w 1727842"/>
              <a:gd name="connsiteY1" fmla="*/ 44612 h 1452498"/>
              <a:gd name="connsiteX2" fmla="*/ 1524122 w 1727842"/>
              <a:gd name="connsiteY2" fmla="*/ 15583 h 1452498"/>
              <a:gd name="connsiteX3" fmla="*/ 1480579 w 1727842"/>
              <a:gd name="connsiteY3" fmla="*/ 1069 h 1452498"/>
              <a:gd name="connsiteX4" fmla="*/ 1422522 w 1727842"/>
              <a:gd name="connsiteY4" fmla="*/ 15583 h 1452498"/>
              <a:gd name="connsiteX5" fmla="*/ 1335436 w 1727842"/>
              <a:gd name="connsiteY5" fmla="*/ 73640 h 1452498"/>
              <a:gd name="connsiteX6" fmla="*/ 1262865 w 1727842"/>
              <a:gd name="connsiteY6" fmla="*/ 160726 h 1452498"/>
              <a:gd name="connsiteX7" fmla="*/ 1175779 w 1727842"/>
              <a:gd name="connsiteY7" fmla="*/ 218783 h 1452498"/>
              <a:gd name="connsiteX8" fmla="*/ 1132236 w 1727842"/>
              <a:gd name="connsiteY8" fmla="*/ 247812 h 1452498"/>
              <a:gd name="connsiteX9" fmla="*/ 1088694 w 1727842"/>
              <a:gd name="connsiteY9" fmla="*/ 276840 h 1452498"/>
              <a:gd name="connsiteX10" fmla="*/ 1001608 w 1727842"/>
              <a:gd name="connsiteY10" fmla="*/ 334898 h 1452498"/>
              <a:gd name="connsiteX11" fmla="*/ 914522 w 1727842"/>
              <a:gd name="connsiteY11" fmla="*/ 392955 h 1452498"/>
              <a:gd name="connsiteX12" fmla="*/ 870979 w 1727842"/>
              <a:gd name="connsiteY12" fmla="*/ 421983 h 1452498"/>
              <a:gd name="connsiteX13" fmla="*/ 609722 w 1727842"/>
              <a:gd name="connsiteY13" fmla="*/ 465526 h 1452498"/>
              <a:gd name="connsiteX14" fmla="*/ 508122 w 1727842"/>
              <a:gd name="connsiteY14" fmla="*/ 494555 h 1452498"/>
              <a:gd name="connsiteX15" fmla="*/ 464579 w 1727842"/>
              <a:gd name="connsiteY15" fmla="*/ 538098 h 1452498"/>
              <a:gd name="connsiteX16" fmla="*/ 304922 w 1727842"/>
              <a:gd name="connsiteY16" fmla="*/ 567126 h 1452498"/>
              <a:gd name="connsiteX17" fmla="*/ 203322 w 1727842"/>
              <a:gd name="connsiteY17" fmla="*/ 523583 h 1452498"/>
              <a:gd name="connsiteX18" fmla="*/ 130751 w 1727842"/>
              <a:gd name="connsiteY18" fmla="*/ 451012 h 1452498"/>
              <a:gd name="connsiteX19" fmla="*/ 72694 w 1727842"/>
              <a:gd name="connsiteY19" fmla="*/ 436498 h 1452498"/>
              <a:gd name="connsiteX20" fmla="*/ 29151 w 1727842"/>
              <a:gd name="connsiteY20" fmla="*/ 610669 h 1452498"/>
              <a:gd name="connsiteX21" fmla="*/ 58179 w 1727842"/>
              <a:gd name="connsiteY21" fmla="*/ 697755 h 1452498"/>
              <a:gd name="connsiteX22" fmla="*/ 72694 w 1727842"/>
              <a:gd name="connsiteY22" fmla="*/ 799355 h 1452498"/>
              <a:gd name="connsiteX23" fmla="*/ 43665 w 1727842"/>
              <a:gd name="connsiteY23" fmla="*/ 1220269 h 1452498"/>
              <a:gd name="connsiteX24" fmla="*/ 58179 w 1727842"/>
              <a:gd name="connsiteY24" fmla="*/ 1263812 h 1452498"/>
              <a:gd name="connsiteX25" fmla="*/ 145265 w 1727842"/>
              <a:gd name="connsiteY25" fmla="*/ 1307355 h 1452498"/>
              <a:gd name="connsiteX26" fmla="*/ 275894 w 1727842"/>
              <a:gd name="connsiteY26" fmla="*/ 1263812 h 1452498"/>
              <a:gd name="connsiteX27" fmla="*/ 319436 w 1727842"/>
              <a:gd name="connsiteY27" fmla="*/ 1292840 h 1452498"/>
              <a:gd name="connsiteX28" fmla="*/ 348465 w 1727842"/>
              <a:gd name="connsiteY28" fmla="*/ 1336383 h 1452498"/>
              <a:gd name="connsiteX29" fmla="*/ 435551 w 1727842"/>
              <a:gd name="connsiteY29" fmla="*/ 1394440 h 1452498"/>
              <a:gd name="connsiteX30" fmla="*/ 479094 w 1727842"/>
              <a:gd name="connsiteY30" fmla="*/ 1423469 h 1452498"/>
              <a:gd name="connsiteX31" fmla="*/ 566179 w 1727842"/>
              <a:gd name="connsiteY31" fmla="*/ 1452498 h 1452498"/>
              <a:gd name="connsiteX32" fmla="*/ 609722 w 1727842"/>
              <a:gd name="connsiteY32" fmla="*/ 1437983 h 1452498"/>
              <a:gd name="connsiteX33" fmla="*/ 682294 w 1727842"/>
              <a:gd name="connsiteY33" fmla="*/ 1350898 h 1452498"/>
              <a:gd name="connsiteX34" fmla="*/ 696808 w 1727842"/>
              <a:gd name="connsiteY34" fmla="*/ 1307355 h 1452498"/>
              <a:gd name="connsiteX35" fmla="*/ 711322 w 1727842"/>
              <a:gd name="connsiteY35" fmla="*/ 1249298 h 1452498"/>
              <a:gd name="connsiteX36" fmla="*/ 754865 w 1727842"/>
              <a:gd name="connsiteY36" fmla="*/ 1263812 h 1452498"/>
              <a:gd name="connsiteX37" fmla="*/ 798408 w 1727842"/>
              <a:gd name="connsiteY37" fmla="*/ 1234783 h 1452498"/>
              <a:gd name="connsiteX38" fmla="*/ 841951 w 1727842"/>
              <a:gd name="connsiteY38" fmla="*/ 1147698 h 1452498"/>
              <a:gd name="connsiteX39" fmla="*/ 827436 w 1727842"/>
              <a:gd name="connsiteY39" fmla="*/ 1089640 h 1452498"/>
              <a:gd name="connsiteX40" fmla="*/ 769379 w 1727842"/>
              <a:gd name="connsiteY40" fmla="*/ 1002555 h 1452498"/>
              <a:gd name="connsiteX41" fmla="*/ 841951 w 1727842"/>
              <a:gd name="connsiteY41" fmla="*/ 929983 h 1452498"/>
              <a:gd name="connsiteX42" fmla="*/ 827436 w 1727842"/>
              <a:gd name="connsiteY42" fmla="*/ 871926 h 1452498"/>
              <a:gd name="connsiteX43" fmla="*/ 958065 w 1727842"/>
              <a:gd name="connsiteY43" fmla="*/ 828383 h 1452498"/>
              <a:gd name="connsiteX44" fmla="*/ 1001608 w 1727842"/>
              <a:gd name="connsiteY44" fmla="*/ 813869 h 1452498"/>
              <a:gd name="connsiteX45" fmla="*/ 1045151 w 1727842"/>
              <a:gd name="connsiteY45" fmla="*/ 799355 h 1452498"/>
              <a:gd name="connsiteX46" fmla="*/ 1088694 w 1727842"/>
              <a:gd name="connsiteY46" fmla="*/ 755812 h 1452498"/>
              <a:gd name="connsiteX47" fmla="*/ 1132236 w 1727842"/>
              <a:gd name="connsiteY47" fmla="*/ 741298 h 1452498"/>
              <a:gd name="connsiteX48" fmla="*/ 1219322 w 1727842"/>
              <a:gd name="connsiteY48" fmla="*/ 683240 h 1452498"/>
              <a:gd name="connsiteX49" fmla="*/ 1219322 w 1727842"/>
              <a:gd name="connsiteY49" fmla="*/ 683240 h 1452498"/>
              <a:gd name="connsiteX50" fmla="*/ 1262865 w 1727842"/>
              <a:gd name="connsiteY50" fmla="*/ 639698 h 1452498"/>
              <a:gd name="connsiteX51" fmla="*/ 1291894 w 1727842"/>
              <a:gd name="connsiteY51" fmla="*/ 596155 h 1452498"/>
              <a:gd name="connsiteX52" fmla="*/ 1335436 w 1727842"/>
              <a:gd name="connsiteY52" fmla="*/ 581640 h 1452498"/>
              <a:gd name="connsiteX53" fmla="*/ 1408008 w 1727842"/>
              <a:gd name="connsiteY53" fmla="*/ 523583 h 1452498"/>
              <a:gd name="connsiteX54" fmla="*/ 1451551 w 1727842"/>
              <a:gd name="connsiteY54" fmla="*/ 480040 h 1452498"/>
              <a:gd name="connsiteX55" fmla="*/ 1495094 w 1727842"/>
              <a:gd name="connsiteY55" fmla="*/ 451012 h 1452498"/>
              <a:gd name="connsiteX56" fmla="*/ 1553151 w 1727842"/>
              <a:gd name="connsiteY56" fmla="*/ 363926 h 1452498"/>
              <a:gd name="connsiteX57" fmla="*/ 1582179 w 1727842"/>
              <a:gd name="connsiteY57" fmla="*/ 320383 h 1452498"/>
              <a:gd name="connsiteX58" fmla="*/ 1712808 w 1727842"/>
              <a:gd name="connsiteY58" fmla="*/ 247812 h 1452498"/>
              <a:gd name="connsiteX59" fmla="*/ 1712808 w 1727842"/>
              <a:gd name="connsiteY59" fmla="*/ 44612 h 1452498"/>
              <a:gd name="connsiteX60" fmla="*/ 1553151 w 1727842"/>
              <a:gd name="connsiteY60" fmla="*/ 1069 h 1452498"/>
              <a:gd name="connsiteX61" fmla="*/ 1480579 w 1727842"/>
              <a:gd name="connsiteY61" fmla="*/ 1069 h 145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727842" h="1452498">
                <a:moveTo>
                  <a:pt x="1727322" y="73640"/>
                </a:moveTo>
                <a:cubicBezTo>
                  <a:pt x="1703132" y="63964"/>
                  <a:pt x="1679468" y="52851"/>
                  <a:pt x="1654751" y="44612"/>
                </a:cubicBezTo>
                <a:cubicBezTo>
                  <a:pt x="1610060" y="29715"/>
                  <a:pt x="1570126" y="27084"/>
                  <a:pt x="1524122" y="15583"/>
                </a:cubicBezTo>
                <a:cubicBezTo>
                  <a:pt x="1509279" y="11872"/>
                  <a:pt x="1495093" y="5907"/>
                  <a:pt x="1480579" y="1069"/>
                </a:cubicBezTo>
                <a:cubicBezTo>
                  <a:pt x="1461227" y="5907"/>
                  <a:pt x="1440364" y="6662"/>
                  <a:pt x="1422522" y="15583"/>
                </a:cubicBezTo>
                <a:cubicBezTo>
                  <a:pt x="1391317" y="31185"/>
                  <a:pt x="1335436" y="73640"/>
                  <a:pt x="1335436" y="73640"/>
                </a:cubicBezTo>
                <a:cubicBezTo>
                  <a:pt x="1309633" y="112346"/>
                  <a:pt x="1301550" y="130638"/>
                  <a:pt x="1262865" y="160726"/>
                </a:cubicBezTo>
                <a:cubicBezTo>
                  <a:pt x="1235326" y="182145"/>
                  <a:pt x="1204808" y="199431"/>
                  <a:pt x="1175779" y="218783"/>
                </a:cubicBezTo>
                <a:lnTo>
                  <a:pt x="1132236" y="247812"/>
                </a:lnTo>
                <a:cubicBezTo>
                  <a:pt x="1117722" y="257488"/>
                  <a:pt x="1101029" y="264505"/>
                  <a:pt x="1088694" y="276840"/>
                </a:cubicBezTo>
                <a:cubicBezTo>
                  <a:pt x="992063" y="373471"/>
                  <a:pt x="1096130" y="282385"/>
                  <a:pt x="1001608" y="334898"/>
                </a:cubicBezTo>
                <a:cubicBezTo>
                  <a:pt x="971110" y="351841"/>
                  <a:pt x="943551" y="373603"/>
                  <a:pt x="914522" y="392955"/>
                </a:cubicBezTo>
                <a:cubicBezTo>
                  <a:pt x="900008" y="402631"/>
                  <a:pt x="887528" y="416467"/>
                  <a:pt x="870979" y="421983"/>
                </a:cubicBezTo>
                <a:cubicBezTo>
                  <a:pt x="728625" y="469435"/>
                  <a:pt x="814387" y="448471"/>
                  <a:pt x="609722" y="465526"/>
                </a:cubicBezTo>
                <a:cubicBezTo>
                  <a:pt x="601976" y="467462"/>
                  <a:pt x="520618" y="486224"/>
                  <a:pt x="508122" y="494555"/>
                </a:cubicBezTo>
                <a:cubicBezTo>
                  <a:pt x="491043" y="505941"/>
                  <a:pt x="481658" y="526712"/>
                  <a:pt x="464579" y="538098"/>
                </a:cubicBezTo>
                <a:cubicBezTo>
                  <a:pt x="433600" y="558751"/>
                  <a:pt x="309843" y="566511"/>
                  <a:pt x="304922" y="567126"/>
                </a:cubicBezTo>
                <a:cubicBezTo>
                  <a:pt x="260507" y="556022"/>
                  <a:pt x="236734" y="556995"/>
                  <a:pt x="203322" y="523583"/>
                </a:cubicBezTo>
                <a:cubicBezTo>
                  <a:pt x="154941" y="475201"/>
                  <a:pt x="198485" y="480040"/>
                  <a:pt x="130751" y="451012"/>
                </a:cubicBezTo>
                <a:cubicBezTo>
                  <a:pt x="112416" y="443154"/>
                  <a:pt x="92046" y="441336"/>
                  <a:pt x="72694" y="436498"/>
                </a:cubicBezTo>
                <a:cubicBezTo>
                  <a:pt x="-31716" y="462600"/>
                  <a:pt x="-1881" y="434823"/>
                  <a:pt x="29151" y="610669"/>
                </a:cubicBezTo>
                <a:cubicBezTo>
                  <a:pt x="34469" y="640802"/>
                  <a:pt x="58179" y="697755"/>
                  <a:pt x="58179" y="697755"/>
                </a:cubicBezTo>
                <a:cubicBezTo>
                  <a:pt x="63017" y="731622"/>
                  <a:pt x="72694" y="765144"/>
                  <a:pt x="72694" y="799355"/>
                </a:cubicBezTo>
                <a:cubicBezTo>
                  <a:pt x="72694" y="1040363"/>
                  <a:pt x="68088" y="1049308"/>
                  <a:pt x="43665" y="1220269"/>
                </a:cubicBezTo>
                <a:cubicBezTo>
                  <a:pt x="48503" y="1234783"/>
                  <a:pt x="48622" y="1251865"/>
                  <a:pt x="58179" y="1263812"/>
                </a:cubicBezTo>
                <a:cubicBezTo>
                  <a:pt x="78640" y="1289389"/>
                  <a:pt x="116582" y="1297794"/>
                  <a:pt x="145265" y="1307355"/>
                </a:cubicBezTo>
                <a:cubicBezTo>
                  <a:pt x="245081" y="1240811"/>
                  <a:pt x="199253" y="1238266"/>
                  <a:pt x="275894" y="1263812"/>
                </a:cubicBezTo>
                <a:cubicBezTo>
                  <a:pt x="290408" y="1273488"/>
                  <a:pt x="307101" y="1280505"/>
                  <a:pt x="319436" y="1292840"/>
                </a:cubicBezTo>
                <a:cubicBezTo>
                  <a:pt x="331771" y="1305175"/>
                  <a:pt x="335337" y="1324896"/>
                  <a:pt x="348465" y="1336383"/>
                </a:cubicBezTo>
                <a:cubicBezTo>
                  <a:pt x="374721" y="1359357"/>
                  <a:pt x="406522" y="1375088"/>
                  <a:pt x="435551" y="1394440"/>
                </a:cubicBezTo>
                <a:cubicBezTo>
                  <a:pt x="450065" y="1404116"/>
                  <a:pt x="462545" y="1417953"/>
                  <a:pt x="479094" y="1423469"/>
                </a:cubicBezTo>
                <a:lnTo>
                  <a:pt x="566179" y="1452498"/>
                </a:lnTo>
                <a:cubicBezTo>
                  <a:pt x="580693" y="1447660"/>
                  <a:pt x="596992" y="1446470"/>
                  <a:pt x="609722" y="1437983"/>
                </a:cubicBezTo>
                <a:cubicBezTo>
                  <a:pt x="643248" y="1415632"/>
                  <a:pt x="660874" y="1383027"/>
                  <a:pt x="682294" y="1350898"/>
                </a:cubicBezTo>
                <a:cubicBezTo>
                  <a:pt x="687132" y="1336384"/>
                  <a:pt x="692605" y="1322066"/>
                  <a:pt x="696808" y="1307355"/>
                </a:cubicBezTo>
                <a:cubicBezTo>
                  <a:pt x="702288" y="1288175"/>
                  <a:pt x="695364" y="1261267"/>
                  <a:pt x="711322" y="1249298"/>
                </a:cubicBezTo>
                <a:cubicBezTo>
                  <a:pt x="723562" y="1240118"/>
                  <a:pt x="740351" y="1258974"/>
                  <a:pt x="754865" y="1263812"/>
                </a:cubicBezTo>
                <a:cubicBezTo>
                  <a:pt x="769379" y="1254136"/>
                  <a:pt x="786073" y="1247118"/>
                  <a:pt x="798408" y="1234783"/>
                </a:cubicBezTo>
                <a:cubicBezTo>
                  <a:pt x="826542" y="1206648"/>
                  <a:pt x="830146" y="1183110"/>
                  <a:pt x="841951" y="1147698"/>
                </a:cubicBezTo>
                <a:cubicBezTo>
                  <a:pt x="837113" y="1128345"/>
                  <a:pt x="836357" y="1107482"/>
                  <a:pt x="827436" y="1089640"/>
                </a:cubicBezTo>
                <a:cubicBezTo>
                  <a:pt x="811834" y="1058435"/>
                  <a:pt x="769379" y="1002555"/>
                  <a:pt x="769379" y="1002555"/>
                </a:cubicBezTo>
                <a:cubicBezTo>
                  <a:pt x="793824" y="986258"/>
                  <a:pt x="836858" y="965632"/>
                  <a:pt x="841951" y="929983"/>
                </a:cubicBezTo>
                <a:cubicBezTo>
                  <a:pt x="844772" y="910235"/>
                  <a:pt x="832274" y="891278"/>
                  <a:pt x="827436" y="871926"/>
                </a:cubicBezTo>
                <a:lnTo>
                  <a:pt x="958065" y="828383"/>
                </a:lnTo>
                <a:lnTo>
                  <a:pt x="1001608" y="813869"/>
                </a:lnTo>
                <a:lnTo>
                  <a:pt x="1045151" y="799355"/>
                </a:lnTo>
                <a:cubicBezTo>
                  <a:pt x="1059665" y="784841"/>
                  <a:pt x="1071615" y="767198"/>
                  <a:pt x="1088694" y="755812"/>
                </a:cubicBezTo>
                <a:cubicBezTo>
                  <a:pt x="1101424" y="747326"/>
                  <a:pt x="1118862" y="748728"/>
                  <a:pt x="1132236" y="741298"/>
                </a:cubicBezTo>
                <a:cubicBezTo>
                  <a:pt x="1162734" y="724355"/>
                  <a:pt x="1190293" y="702593"/>
                  <a:pt x="1219322" y="683240"/>
                </a:cubicBezTo>
                <a:lnTo>
                  <a:pt x="1219322" y="683240"/>
                </a:lnTo>
                <a:cubicBezTo>
                  <a:pt x="1233836" y="668726"/>
                  <a:pt x="1249724" y="655467"/>
                  <a:pt x="1262865" y="639698"/>
                </a:cubicBezTo>
                <a:cubicBezTo>
                  <a:pt x="1274033" y="626297"/>
                  <a:pt x="1278273" y="607052"/>
                  <a:pt x="1291894" y="596155"/>
                </a:cubicBezTo>
                <a:cubicBezTo>
                  <a:pt x="1303841" y="586598"/>
                  <a:pt x="1320922" y="586478"/>
                  <a:pt x="1335436" y="581640"/>
                </a:cubicBezTo>
                <a:cubicBezTo>
                  <a:pt x="1400359" y="484259"/>
                  <a:pt x="1323879" y="579670"/>
                  <a:pt x="1408008" y="523583"/>
                </a:cubicBezTo>
                <a:cubicBezTo>
                  <a:pt x="1425087" y="512197"/>
                  <a:pt x="1435782" y="493181"/>
                  <a:pt x="1451551" y="480040"/>
                </a:cubicBezTo>
                <a:cubicBezTo>
                  <a:pt x="1464952" y="468873"/>
                  <a:pt x="1480580" y="460688"/>
                  <a:pt x="1495094" y="451012"/>
                </a:cubicBezTo>
                <a:lnTo>
                  <a:pt x="1553151" y="363926"/>
                </a:lnTo>
                <a:cubicBezTo>
                  <a:pt x="1562827" y="349412"/>
                  <a:pt x="1567665" y="330059"/>
                  <a:pt x="1582179" y="320383"/>
                </a:cubicBezTo>
                <a:cubicBezTo>
                  <a:pt x="1681995" y="253839"/>
                  <a:pt x="1636167" y="273358"/>
                  <a:pt x="1712808" y="247812"/>
                </a:cubicBezTo>
                <a:cubicBezTo>
                  <a:pt x="1716237" y="220379"/>
                  <a:pt x="1744852" y="81234"/>
                  <a:pt x="1712808" y="44612"/>
                </a:cubicBezTo>
                <a:cubicBezTo>
                  <a:pt x="1700286" y="30301"/>
                  <a:pt x="1576744" y="3428"/>
                  <a:pt x="1553151" y="1069"/>
                </a:cubicBezTo>
                <a:cubicBezTo>
                  <a:pt x="1529080" y="-1338"/>
                  <a:pt x="1504770" y="1069"/>
                  <a:pt x="1480579" y="1069"/>
                </a:cubicBezTo>
              </a:path>
            </a:pathLst>
          </a:custGeom>
          <a:solidFill>
            <a:schemeClr val="bg1"/>
          </a:solidFill>
          <a:ln w="38100" cap="flat" cmpd="sng" algn="ctr">
            <a:solidFill>
              <a:schemeClr val="tx1"/>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36779707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7955" name="Rectangle 3"/>
          <p:cNvSpPr>
            <a:spLocks noGrp="1" noChangeArrowheads="1"/>
          </p:cNvSpPr>
          <p:nvPr>
            <p:ph type="body" idx="1"/>
          </p:nvPr>
        </p:nvSpPr>
        <p:spPr>
          <a:xfrm>
            <a:off x="457200" y="304800"/>
            <a:ext cx="8229600" cy="5826125"/>
          </a:xfrm>
        </p:spPr>
        <p:txBody>
          <a:bodyPr/>
          <a:lstStyle/>
          <a:p>
            <a:pPr eaLnBrk="1" hangingPunct="1">
              <a:defRPr/>
            </a:pPr>
            <a:r>
              <a:rPr lang="en-US" dirty="0" smtClean="0"/>
              <a:t>Name this happy family?</a:t>
            </a:r>
          </a:p>
        </p:txBody>
      </p:sp>
      <p:sp>
        <p:nvSpPr>
          <p:cNvPr id="24584" name="Rectangle 8"/>
          <p:cNvSpPr>
            <a:spLocks noChangeArrowheads="1"/>
          </p:cNvSpPr>
          <p:nvPr/>
        </p:nvSpPr>
        <p:spPr bwMode="auto">
          <a:xfrm>
            <a:off x="5715000" y="6629400"/>
            <a:ext cx="34290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pic>
        <p:nvPicPr>
          <p:cNvPr id="51204" name="Picture 4" descr="https://encrypted-tbn1.gstatic.com/images?q=tbn:ANd9GcQdysS1edfOHra1WN0cUYLOhdEQ_a78AudrzErLsSX4Qe6sWz1Xg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98" y="914400"/>
            <a:ext cx="8610601" cy="55626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978878"/>
            <a:ext cx="1824538" cy="1015663"/>
          </a:xfrm>
          <a:prstGeom prst="rect">
            <a:avLst/>
          </a:prstGeom>
          <a:noFill/>
        </p:spPr>
        <p:txBody>
          <a:bodyPr wrap="none" lIns="91440" tIns="45720" rIns="91440" bIns="45720">
            <a:spAutoFit/>
          </a:bodyPr>
          <a:lstStyle/>
          <a:p>
            <a:pPr algn="ctr"/>
            <a:r>
              <a:rPr lang="en-US" sz="6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*22</a:t>
            </a:r>
            <a:endParaRPr lang="en-US" sz="6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8121081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smtClean="0"/>
              <a:t>Name these twins?</a:t>
            </a:r>
            <a:endParaRPr lang="en-US" dirty="0"/>
          </a:p>
        </p:txBody>
      </p:sp>
      <p:pic>
        <p:nvPicPr>
          <p:cNvPr id="52226" name="Picture 2" descr="https://encrypted-tbn2.gstatic.com/images?q=tbn:ANd9GcTRv8LbojDB1dTjj2hUTe2HPdlRYDv21kYCjV4i4Mne1s04eQz44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832" y="838200"/>
            <a:ext cx="8752568" cy="5638800"/>
          </a:xfrm>
          <a:prstGeom prst="rect">
            <a:avLst/>
          </a:prstGeom>
          <a:noFill/>
          <a:ln w="57150">
            <a:solidFill>
              <a:srgbClr val="FF00FF"/>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553200" y="914400"/>
            <a:ext cx="2156361" cy="1200329"/>
          </a:xfrm>
          <a:prstGeom prst="rect">
            <a:avLst/>
          </a:prstGeom>
          <a:noFill/>
        </p:spPr>
        <p:txBody>
          <a:bodyPr wrap="none" lIns="91440" tIns="45720" rIns="91440" bIns="45720">
            <a:spAutoFit/>
          </a:bodyPr>
          <a:lstStyle/>
          <a:p>
            <a:pPr algn="ctr"/>
            <a:r>
              <a:rPr lang="en-US" sz="7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a:t>
            </a:r>
            <a:endParaRPr lang="en-US" sz="7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8316711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smtClean="0"/>
              <a:t>Name this family?</a:t>
            </a:r>
            <a:endParaRPr lang="en-US" dirty="0"/>
          </a:p>
        </p:txBody>
      </p:sp>
      <p:pic>
        <p:nvPicPr>
          <p:cNvPr id="55298" name="Picture 2" descr="https://encrypted-tbn1.gstatic.com/images?q=tbn:ANd9GcTl9M-Sx9BxouQ24xNDBrQ4MdZ9EEuhxGkApXp2wAnJa7-Aed331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05328"/>
            <a:ext cx="8458200" cy="557167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934200" y="905328"/>
            <a:ext cx="166103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*24</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1836687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smtClean="0">
                <a:solidFill>
                  <a:srgbClr val="FFFFCC"/>
                </a:solidFill>
              </a:rPr>
              <a:t>Name either one of these Hollywood Stars?</a:t>
            </a:r>
            <a:endParaRPr lang="en-US" dirty="0">
              <a:solidFill>
                <a:srgbClr val="FFFFCC"/>
              </a:solidFill>
            </a:endParaRPr>
          </a:p>
        </p:txBody>
      </p:sp>
      <p:pic>
        <p:nvPicPr>
          <p:cNvPr id="56322" name="Picture 2" descr="http://3.bp.blogspot.com/-Jwjq6Fl24Nw/TkQg2ncVxEI/AAAAAAAAAIQ/zlgl-VEV6B0/s640/hawnhudson-gal-moth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0"/>
            <a:ext cx="8382000" cy="4959188"/>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248400" y="4953000"/>
            <a:ext cx="2372765" cy="1323439"/>
          </a:xfrm>
          <a:prstGeom prst="rect">
            <a:avLst/>
          </a:prstGeom>
          <a:noFill/>
        </p:spPr>
        <p:txBody>
          <a:bodyPr wrap="none" lIns="91440" tIns="45720" rIns="91440" bIns="45720">
            <a:spAutoFit/>
          </a:bodyPr>
          <a:lstStyle/>
          <a:p>
            <a:pPr algn="ctr"/>
            <a:r>
              <a:rPr lang="en-US" sz="8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*25</a:t>
            </a:r>
            <a:endParaRPr lang="en-US" sz="8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556064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9572096"/>
              </p:ext>
            </p:extLst>
          </p:nvPr>
        </p:nvGraphicFramePr>
        <p:xfrm>
          <a:off x="381000" y="891595"/>
          <a:ext cx="8382000" cy="489738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764223">
                <a:tc>
                  <a:txBody>
                    <a:bodyPr/>
                    <a:lstStyle/>
                    <a:p>
                      <a:pPr algn="ctr"/>
                      <a:r>
                        <a:rPr lang="en-US" dirty="0" smtClean="0"/>
                        <a:t>HI</a:t>
                      </a:r>
                      <a:r>
                        <a:rPr lang="en-US" baseline="0" dirty="0" smtClean="0"/>
                        <a:t>P </a:t>
                      </a:r>
                      <a:r>
                        <a:rPr lang="en-US" baseline="0" dirty="0" err="1" smtClean="0"/>
                        <a:t>HIP</a:t>
                      </a:r>
                      <a:r>
                        <a:rPr lang="en-US" baseline="0" dirty="0" smtClean="0"/>
                        <a:t/>
                      </a:r>
                      <a:br>
                        <a:rPr lang="en-US" baseline="0" dirty="0" smtClean="0"/>
                      </a:br>
                      <a:r>
                        <a:rPr lang="en-US" baseline="0" dirty="0" smtClean="0"/>
                        <a:t>HOORAY</a:t>
                      </a:r>
                      <a:endParaRPr lang="en-US" dirty="0"/>
                    </a:p>
                  </a:txBody>
                  <a:tcPr>
                    <a:noFill/>
                  </a:tcPr>
                </a:tc>
                <a:tc>
                  <a:txBody>
                    <a:bodyPr/>
                    <a:lstStyle/>
                    <a:p>
                      <a:pPr algn="ctr"/>
                      <a:r>
                        <a:rPr lang="en-US" dirty="0" smtClean="0"/>
                        <a:t>SPIRAL</a:t>
                      </a:r>
                      <a:br>
                        <a:rPr lang="en-US" dirty="0" smtClean="0"/>
                      </a:br>
                      <a:r>
                        <a:rPr lang="en-US" dirty="0" err="1" smtClean="0"/>
                        <a:t>SPIRAL</a:t>
                      </a:r>
                      <a:endParaRPr lang="en-US" dirty="0"/>
                    </a:p>
                  </a:txBody>
                  <a:tcPr>
                    <a:noFill/>
                  </a:tcPr>
                </a:tc>
                <a:tc>
                  <a:txBody>
                    <a:bodyPr/>
                    <a:lstStyle/>
                    <a:p>
                      <a:pPr algn="ctr"/>
                      <a:r>
                        <a:rPr lang="en-US" dirty="0" smtClean="0"/>
                        <a:t>SHAPE-UP</a:t>
                      </a:r>
                      <a:endParaRPr lang="en-US" dirty="0"/>
                    </a:p>
                  </a:txBody>
                  <a:tcPr>
                    <a:noFill/>
                  </a:tcPr>
                </a:tc>
                <a:tc>
                  <a:txBody>
                    <a:bodyPr/>
                    <a:lstStyle/>
                    <a:p>
                      <a:pPr algn="ctr"/>
                      <a:r>
                        <a:rPr lang="en-US" dirty="0" smtClean="0"/>
                        <a:t>LIFE</a:t>
                      </a:r>
                    </a:p>
                    <a:p>
                      <a:pPr algn="ctr"/>
                      <a:r>
                        <a:rPr lang="en-US" dirty="0" smtClean="0"/>
                        <a:t>LINE</a:t>
                      </a:r>
                      <a:endParaRPr lang="en-US" dirty="0"/>
                    </a:p>
                  </a:txBody>
                  <a:tcPr>
                    <a:noFill/>
                  </a:tcPr>
                </a:tc>
                <a:tc>
                  <a:txBody>
                    <a:bodyPr/>
                    <a:lstStyle/>
                    <a:p>
                      <a:pPr algn="ctr"/>
                      <a:r>
                        <a:rPr lang="en-US" dirty="0" smtClean="0"/>
                        <a:t>-Bonus-</a:t>
                      </a:r>
                    </a:p>
                    <a:p>
                      <a:pPr algn="ctr"/>
                      <a:r>
                        <a:rPr lang="en-US" dirty="0" smtClean="0"/>
                        <a:t>FAMILY</a:t>
                      </a:r>
                      <a:r>
                        <a:rPr lang="en-US" baseline="0" dirty="0" smtClean="0"/>
                        <a:t> JEANS</a:t>
                      </a:r>
                      <a:endParaRPr lang="en-US" dirty="0"/>
                    </a:p>
                  </a:txBody>
                  <a:tcPr>
                    <a:noFill/>
                  </a:tcPr>
                </a:tc>
              </a:tr>
              <a:tr h="796597">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796597">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796597">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796597">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796597">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2874270" y="228600"/>
            <a:ext cx="3395481" cy="461665"/>
          </a:xfrm>
          <a:prstGeom prst="rect">
            <a:avLst/>
          </a:prstGeom>
          <a:noFill/>
        </p:spPr>
        <p:txBody>
          <a:bodyPr wrap="none" lIns="91440" tIns="45720" rIns="91440" bIns="45720">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DNA Review Game</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400035" y="5791200"/>
            <a:ext cx="5779146" cy="923330"/>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9933FF"/>
                </a:solidFill>
                <a:effectLst>
                  <a:outerShdw blurRad="50800" algn="tl" rotWithShape="0">
                    <a:srgbClr val="000000"/>
                  </a:outerShdw>
                </a:effectLst>
              </a:rPr>
              <a:t>Final Question</a:t>
            </a:r>
            <a:endParaRPr lang="en-US" sz="5400" b="1" cap="none" spc="0" dirty="0">
              <a:ln w="17780" cmpd="sng">
                <a:solidFill>
                  <a:sysClr val="windowText" lastClr="000000"/>
                </a:solidFill>
                <a:prstDash val="solid"/>
                <a:miter lim="800000"/>
              </a:ln>
              <a:solidFill>
                <a:srgbClr val="9933FF"/>
              </a:solidFill>
              <a:effectLst>
                <a:outerShdw blurRad="50800" algn="tl" rotWithShape="0">
                  <a:srgbClr val="000000"/>
                </a:outerShdw>
              </a:effectLst>
            </a:endParaRPr>
          </a:p>
        </p:txBody>
      </p:sp>
    </p:spTree>
    <p:extLst>
      <p:ext uri="{BB962C8B-B14F-4D97-AF65-F5344CB8AC3E}">
        <p14:creationId xmlns:p14="http://schemas.microsoft.com/office/powerpoint/2010/main" val="15368790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8370" name="Picture 2" descr="http://thechive.files.wordpress.com/2010/08/dna-it-works-0.jpg?w=500&amp;h=4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257"/>
            <a:ext cx="9144000" cy="6865257"/>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p:cNvSpPr/>
          <p:nvPr/>
        </p:nvSpPr>
        <p:spPr bwMode="auto">
          <a:xfrm>
            <a:off x="-464457" y="26514"/>
            <a:ext cx="5630160" cy="7332229"/>
          </a:xfrm>
          <a:custGeom>
            <a:avLst/>
            <a:gdLst>
              <a:gd name="connsiteX0" fmla="*/ 4891314 w 5630160"/>
              <a:gd name="connsiteY0" fmla="*/ 46057 h 7332229"/>
              <a:gd name="connsiteX1" fmla="*/ 5007428 w 5630160"/>
              <a:gd name="connsiteY1" fmla="*/ 31543 h 7332229"/>
              <a:gd name="connsiteX2" fmla="*/ 5050971 w 5630160"/>
              <a:gd name="connsiteY2" fmla="*/ 2515 h 7332229"/>
              <a:gd name="connsiteX3" fmla="*/ 5094514 w 5630160"/>
              <a:gd name="connsiteY3" fmla="*/ 17029 h 7332229"/>
              <a:gd name="connsiteX4" fmla="*/ 5239657 w 5630160"/>
              <a:gd name="connsiteY4" fmla="*/ 46057 h 7332229"/>
              <a:gd name="connsiteX5" fmla="*/ 5312228 w 5630160"/>
              <a:gd name="connsiteY5" fmla="*/ 60572 h 7332229"/>
              <a:gd name="connsiteX6" fmla="*/ 5399314 w 5630160"/>
              <a:gd name="connsiteY6" fmla="*/ 89600 h 7332229"/>
              <a:gd name="connsiteX7" fmla="*/ 5442857 w 5630160"/>
              <a:gd name="connsiteY7" fmla="*/ 133143 h 7332229"/>
              <a:gd name="connsiteX8" fmla="*/ 5529943 w 5630160"/>
              <a:gd name="connsiteY8" fmla="*/ 162172 h 7332229"/>
              <a:gd name="connsiteX9" fmla="*/ 5602514 w 5630160"/>
              <a:gd name="connsiteY9" fmla="*/ 292800 h 7332229"/>
              <a:gd name="connsiteX10" fmla="*/ 5602514 w 5630160"/>
              <a:gd name="connsiteY10" fmla="*/ 408915 h 7332229"/>
              <a:gd name="connsiteX11" fmla="*/ 5588000 w 5630160"/>
              <a:gd name="connsiteY11" fmla="*/ 641143 h 7332229"/>
              <a:gd name="connsiteX12" fmla="*/ 5573486 w 5630160"/>
              <a:gd name="connsiteY12" fmla="*/ 829829 h 7332229"/>
              <a:gd name="connsiteX13" fmla="*/ 5558971 w 5630160"/>
              <a:gd name="connsiteY13" fmla="*/ 873372 h 7332229"/>
              <a:gd name="connsiteX14" fmla="*/ 5529943 w 5630160"/>
              <a:gd name="connsiteY14" fmla="*/ 989486 h 7332229"/>
              <a:gd name="connsiteX15" fmla="*/ 5515428 w 5630160"/>
              <a:gd name="connsiteY15" fmla="*/ 1120115 h 7332229"/>
              <a:gd name="connsiteX16" fmla="*/ 5500914 w 5630160"/>
              <a:gd name="connsiteY16" fmla="*/ 1584572 h 7332229"/>
              <a:gd name="connsiteX17" fmla="*/ 5486400 w 5630160"/>
              <a:gd name="connsiteY17" fmla="*/ 1628115 h 7332229"/>
              <a:gd name="connsiteX18" fmla="*/ 5457371 w 5630160"/>
              <a:gd name="connsiteY18" fmla="*/ 1744229 h 7332229"/>
              <a:gd name="connsiteX19" fmla="*/ 5413828 w 5630160"/>
              <a:gd name="connsiteY19" fmla="*/ 1874857 h 7332229"/>
              <a:gd name="connsiteX20" fmla="*/ 5399314 w 5630160"/>
              <a:gd name="connsiteY20" fmla="*/ 1918400 h 7332229"/>
              <a:gd name="connsiteX21" fmla="*/ 5370286 w 5630160"/>
              <a:gd name="connsiteY21" fmla="*/ 1976457 h 7332229"/>
              <a:gd name="connsiteX22" fmla="*/ 5341257 w 5630160"/>
              <a:gd name="connsiteY22" fmla="*/ 2063543 h 7332229"/>
              <a:gd name="connsiteX23" fmla="*/ 5283200 w 5630160"/>
              <a:gd name="connsiteY23" fmla="*/ 2150629 h 7332229"/>
              <a:gd name="connsiteX24" fmla="*/ 5268686 w 5630160"/>
              <a:gd name="connsiteY24" fmla="*/ 2194172 h 7332229"/>
              <a:gd name="connsiteX25" fmla="*/ 5210628 w 5630160"/>
              <a:gd name="connsiteY25" fmla="*/ 2281257 h 7332229"/>
              <a:gd name="connsiteX26" fmla="*/ 5181600 w 5630160"/>
              <a:gd name="connsiteY26" fmla="*/ 2324800 h 7332229"/>
              <a:gd name="connsiteX27" fmla="*/ 5123543 w 5630160"/>
              <a:gd name="connsiteY27" fmla="*/ 2455429 h 7332229"/>
              <a:gd name="connsiteX28" fmla="*/ 5152571 w 5630160"/>
              <a:gd name="connsiteY28" fmla="*/ 2948915 h 7332229"/>
              <a:gd name="connsiteX29" fmla="*/ 5138057 w 5630160"/>
              <a:gd name="connsiteY29" fmla="*/ 3210172 h 7332229"/>
              <a:gd name="connsiteX30" fmla="*/ 5123543 w 5630160"/>
              <a:gd name="connsiteY30" fmla="*/ 5184115 h 7332229"/>
              <a:gd name="connsiteX31" fmla="*/ 5094514 w 5630160"/>
              <a:gd name="connsiteY31" fmla="*/ 5401829 h 7332229"/>
              <a:gd name="connsiteX32" fmla="*/ 5065486 w 5630160"/>
              <a:gd name="connsiteY32" fmla="*/ 5488915 h 7332229"/>
              <a:gd name="connsiteX33" fmla="*/ 5021943 w 5630160"/>
              <a:gd name="connsiteY33" fmla="*/ 5517943 h 7332229"/>
              <a:gd name="connsiteX34" fmla="*/ 4992914 w 5630160"/>
              <a:gd name="connsiteY34" fmla="*/ 5576000 h 7332229"/>
              <a:gd name="connsiteX35" fmla="*/ 4978400 w 5630160"/>
              <a:gd name="connsiteY35" fmla="*/ 5619543 h 7332229"/>
              <a:gd name="connsiteX36" fmla="*/ 4949371 w 5630160"/>
              <a:gd name="connsiteY36" fmla="*/ 5663086 h 7332229"/>
              <a:gd name="connsiteX37" fmla="*/ 4978400 w 5630160"/>
              <a:gd name="connsiteY37" fmla="*/ 6113029 h 7332229"/>
              <a:gd name="connsiteX38" fmla="*/ 5007428 w 5630160"/>
              <a:gd name="connsiteY38" fmla="*/ 6200115 h 7332229"/>
              <a:gd name="connsiteX39" fmla="*/ 5036457 w 5630160"/>
              <a:gd name="connsiteY39" fmla="*/ 6243657 h 7332229"/>
              <a:gd name="connsiteX40" fmla="*/ 5050971 w 5630160"/>
              <a:gd name="connsiteY40" fmla="*/ 6287200 h 7332229"/>
              <a:gd name="connsiteX41" fmla="*/ 5036457 w 5630160"/>
              <a:gd name="connsiteY41" fmla="*/ 6519429 h 7332229"/>
              <a:gd name="connsiteX42" fmla="*/ 5021943 w 5630160"/>
              <a:gd name="connsiteY42" fmla="*/ 6562972 h 7332229"/>
              <a:gd name="connsiteX43" fmla="*/ 4920343 w 5630160"/>
              <a:gd name="connsiteY43" fmla="*/ 6693600 h 7332229"/>
              <a:gd name="connsiteX44" fmla="*/ 4862286 w 5630160"/>
              <a:gd name="connsiteY44" fmla="*/ 6737143 h 7332229"/>
              <a:gd name="connsiteX45" fmla="*/ 4804228 w 5630160"/>
              <a:gd name="connsiteY45" fmla="*/ 6853257 h 7332229"/>
              <a:gd name="connsiteX46" fmla="*/ 4702628 w 5630160"/>
              <a:gd name="connsiteY46" fmla="*/ 6998400 h 7332229"/>
              <a:gd name="connsiteX47" fmla="*/ 4615543 w 5630160"/>
              <a:gd name="connsiteY47" fmla="*/ 7114515 h 7332229"/>
              <a:gd name="connsiteX48" fmla="*/ 4528457 w 5630160"/>
              <a:gd name="connsiteY48" fmla="*/ 7216115 h 7332229"/>
              <a:gd name="connsiteX49" fmla="*/ 4484914 w 5630160"/>
              <a:gd name="connsiteY49" fmla="*/ 7230629 h 7332229"/>
              <a:gd name="connsiteX50" fmla="*/ 4441371 w 5630160"/>
              <a:gd name="connsiteY50" fmla="*/ 7259657 h 7332229"/>
              <a:gd name="connsiteX51" fmla="*/ 4397828 w 5630160"/>
              <a:gd name="connsiteY51" fmla="*/ 7274172 h 7332229"/>
              <a:gd name="connsiteX52" fmla="*/ 4325257 w 5630160"/>
              <a:gd name="connsiteY52" fmla="*/ 7303200 h 7332229"/>
              <a:gd name="connsiteX53" fmla="*/ 4281714 w 5630160"/>
              <a:gd name="connsiteY53" fmla="*/ 7317715 h 7332229"/>
              <a:gd name="connsiteX54" fmla="*/ 4020457 w 5630160"/>
              <a:gd name="connsiteY54" fmla="*/ 7332229 h 7332229"/>
              <a:gd name="connsiteX55" fmla="*/ 1843314 w 5630160"/>
              <a:gd name="connsiteY55" fmla="*/ 7317715 h 7332229"/>
              <a:gd name="connsiteX56" fmla="*/ 1770743 w 5630160"/>
              <a:gd name="connsiteY56" fmla="*/ 7303200 h 7332229"/>
              <a:gd name="connsiteX57" fmla="*/ 1538514 w 5630160"/>
              <a:gd name="connsiteY57" fmla="*/ 7245143 h 7332229"/>
              <a:gd name="connsiteX58" fmla="*/ 1422400 w 5630160"/>
              <a:gd name="connsiteY58" fmla="*/ 7216115 h 7332229"/>
              <a:gd name="connsiteX59" fmla="*/ 1277257 w 5630160"/>
              <a:gd name="connsiteY59" fmla="*/ 7187086 h 7332229"/>
              <a:gd name="connsiteX60" fmla="*/ 1175657 w 5630160"/>
              <a:gd name="connsiteY60" fmla="*/ 7143543 h 7332229"/>
              <a:gd name="connsiteX61" fmla="*/ 1117600 w 5630160"/>
              <a:gd name="connsiteY61" fmla="*/ 7114515 h 7332229"/>
              <a:gd name="connsiteX62" fmla="*/ 1059543 w 5630160"/>
              <a:gd name="connsiteY62" fmla="*/ 7100000 h 7332229"/>
              <a:gd name="connsiteX63" fmla="*/ 928914 w 5630160"/>
              <a:gd name="connsiteY63" fmla="*/ 6998400 h 7332229"/>
              <a:gd name="connsiteX64" fmla="*/ 827314 w 5630160"/>
              <a:gd name="connsiteY64" fmla="*/ 6925829 h 7332229"/>
              <a:gd name="connsiteX65" fmla="*/ 667657 w 5630160"/>
              <a:gd name="connsiteY65" fmla="*/ 6795200 h 7332229"/>
              <a:gd name="connsiteX66" fmla="*/ 522514 w 5630160"/>
              <a:gd name="connsiteY66" fmla="*/ 6693600 h 7332229"/>
              <a:gd name="connsiteX67" fmla="*/ 493486 w 5630160"/>
              <a:gd name="connsiteY67" fmla="*/ 6650057 h 7332229"/>
              <a:gd name="connsiteX68" fmla="*/ 435428 w 5630160"/>
              <a:gd name="connsiteY68" fmla="*/ 6577486 h 7332229"/>
              <a:gd name="connsiteX69" fmla="*/ 319314 w 5630160"/>
              <a:gd name="connsiteY69" fmla="*/ 6301715 h 7332229"/>
              <a:gd name="connsiteX70" fmla="*/ 290286 w 5630160"/>
              <a:gd name="connsiteY70" fmla="*/ 6214629 h 7332229"/>
              <a:gd name="connsiteX71" fmla="*/ 145143 w 5630160"/>
              <a:gd name="connsiteY71" fmla="*/ 5851772 h 7332229"/>
              <a:gd name="connsiteX72" fmla="*/ 101600 w 5630160"/>
              <a:gd name="connsiteY72" fmla="*/ 5692115 h 7332229"/>
              <a:gd name="connsiteX73" fmla="*/ 14514 w 5630160"/>
              <a:gd name="connsiteY73" fmla="*/ 5169600 h 7332229"/>
              <a:gd name="connsiteX74" fmla="*/ 0 w 5630160"/>
              <a:gd name="connsiteY74" fmla="*/ 4995429 h 7332229"/>
              <a:gd name="connsiteX75" fmla="*/ 43543 w 5630160"/>
              <a:gd name="connsiteY75" fmla="*/ 4501943 h 7332229"/>
              <a:gd name="connsiteX76" fmla="*/ 246743 w 5630160"/>
              <a:gd name="connsiteY76" fmla="*/ 3993943 h 7332229"/>
              <a:gd name="connsiteX77" fmla="*/ 304800 w 5630160"/>
              <a:gd name="connsiteY77" fmla="*/ 3819772 h 7332229"/>
              <a:gd name="connsiteX78" fmla="*/ 333828 w 5630160"/>
              <a:gd name="connsiteY78" fmla="*/ 3761715 h 7332229"/>
              <a:gd name="connsiteX79" fmla="*/ 420914 w 5630160"/>
              <a:gd name="connsiteY79" fmla="*/ 3558515 h 7332229"/>
              <a:gd name="connsiteX80" fmla="*/ 464457 w 5630160"/>
              <a:gd name="connsiteY80" fmla="*/ 3384343 h 7332229"/>
              <a:gd name="connsiteX81" fmla="*/ 638628 w 5630160"/>
              <a:gd name="connsiteY81" fmla="*/ 3050515 h 7332229"/>
              <a:gd name="connsiteX82" fmla="*/ 725714 w 5630160"/>
              <a:gd name="connsiteY82" fmla="*/ 2861829 h 7332229"/>
              <a:gd name="connsiteX83" fmla="*/ 827314 w 5630160"/>
              <a:gd name="connsiteY83" fmla="*/ 2687657 h 7332229"/>
              <a:gd name="connsiteX84" fmla="*/ 841828 w 5630160"/>
              <a:gd name="connsiteY84" fmla="*/ 2644115 h 7332229"/>
              <a:gd name="connsiteX85" fmla="*/ 972457 w 5630160"/>
              <a:gd name="connsiteY85" fmla="*/ 2484457 h 7332229"/>
              <a:gd name="connsiteX86" fmla="*/ 1132114 w 5630160"/>
              <a:gd name="connsiteY86" fmla="*/ 2266743 h 7332229"/>
              <a:gd name="connsiteX87" fmla="*/ 1233714 w 5630160"/>
              <a:gd name="connsiteY87" fmla="*/ 2136115 h 7332229"/>
              <a:gd name="connsiteX88" fmla="*/ 1335314 w 5630160"/>
              <a:gd name="connsiteY88" fmla="*/ 2005486 h 7332229"/>
              <a:gd name="connsiteX89" fmla="*/ 1422400 w 5630160"/>
              <a:gd name="connsiteY89" fmla="*/ 1889372 h 7332229"/>
              <a:gd name="connsiteX90" fmla="*/ 1451428 w 5630160"/>
              <a:gd name="connsiteY90" fmla="*/ 1845829 h 7332229"/>
              <a:gd name="connsiteX91" fmla="*/ 1756228 w 5630160"/>
              <a:gd name="connsiteY91" fmla="*/ 1570057 h 7332229"/>
              <a:gd name="connsiteX92" fmla="*/ 2162628 w 5630160"/>
              <a:gd name="connsiteY92" fmla="*/ 1279772 h 7332229"/>
              <a:gd name="connsiteX93" fmla="*/ 2380343 w 5630160"/>
              <a:gd name="connsiteY93" fmla="*/ 1105600 h 7332229"/>
              <a:gd name="connsiteX94" fmla="*/ 2452914 w 5630160"/>
              <a:gd name="connsiteY94" fmla="*/ 1062057 h 7332229"/>
              <a:gd name="connsiteX95" fmla="*/ 2540000 w 5630160"/>
              <a:gd name="connsiteY95" fmla="*/ 989486 h 7332229"/>
              <a:gd name="connsiteX96" fmla="*/ 2627086 w 5630160"/>
              <a:gd name="connsiteY96" fmla="*/ 931429 h 7332229"/>
              <a:gd name="connsiteX97" fmla="*/ 2714171 w 5630160"/>
              <a:gd name="connsiteY97" fmla="*/ 873372 h 7332229"/>
              <a:gd name="connsiteX98" fmla="*/ 2801257 w 5630160"/>
              <a:gd name="connsiteY98" fmla="*/ 815315 h 7332229"/>
              <a:gd name="connsiteX99" fmla="*/ 2859314 w 5630160"/>
              <a:gd name="connsiteY99" fmla="*/ 786286 h 7332229"/>
              <a:gd name="connsiteX100" fmla="*/ 3048000 w 5630160"/>
              <a:gd name="connsiteY100" fmla="*/ 641143 h 7332229"/>
              <a:gd name="connsiteX101" fmla="*/ 3077028 w 5630160"/>
              <a:gd name="connsiteY101" fmla="*/ 597600 h 7332229"/>
              <a:gd name="connsiteX102" fmla="*/ 3120571 w 5630160"/>
              <a:gd name="connsiteY102" fmla="*/ 583086 h 7332229"/>
              <a:gd name="connsiteX103" fmla="*/ 3207657 w 5630160"/>
              <a:gd name="connsiteY103" fmla="*/ 525029 h 7332229"/>
              <a:gd name="connsiteX104" fmla="*/ 3309257 w 5630160"/>
              <a:gd name="connsiteY104" fmla="*/ 466972 h 7332229"/>
              <a:gd name="connsiteX105" fmla="*/ 3396343 w 5630160"/>
              <a:gd name="connsiteY105" fmla="*/ 394400 h 7332229"/>
              <a:gd name="connsiteX106" fmla="*/ 3526971 w 5630160"/>
              <a:gd name="connsiteY106" fmla="*/ 365372 h 7332229"/>
              <a:gd name="connsiteX107" fmla="*/ 3628571 w 5630160"/>
              <a:gd name="connsiteY107" fmla="*/ 336343 h 7332229"/>
              <a:gd name="connsiteX108" fmla="*/ 3672114 w 5630160"/>
              <a:gd name="connsiteY108" fmla="*/ 307315 h 7332229"/>
              <a:gd name="connsiteX109" fmla="*/ 3817257 w 5630160"/>
              <a:gd name="connsiteY109" fmla="*/ 263772 h 7332229"/>
              <a:gd name="connsiteX110" fmla="*/ 3918857 w 5630160"/>
              <a:gd name="connsiteY110" fmla="*/ 249257 h 7332229"/>
              <a:gd name="connsiteX111" fmla="*/ 4064000 w 5630160"/>
              <a:gd name="connsiteY111" fmla="*/ 220229 h 7332229"/>
              <a:gd name="connsiteX112" fmla="*/ 4122057 w 5630160"/>
              <a:gd name="connsiteY112" fmla="*/ 191200 h 7332229"/>
              <a:gd name="connsiteX113" fmla="*/ 4180114 w 5630160"/>
              <a:gd name="connsiteY113" fmla="*/ 176686 h 7332229"/>
              <a:gd name="connsiteX114" fmla="*/ 4252686 w 5630160"/>
              <a:gd name="connsiteY114" fmla="*/ 147657 h 7332229"/>
              <a:gd name="connsiteX115" fmla="*/ 4296228 w 5630160"/>
              <a:gd name="connsiteY115" fmla="*/ 133143 h 7332229"/>
              <a:gd name="connsiteX116" fmla="*/ 4339771 w 5630160"/>
              <a:gd name="connsiteY116" fmla="*/ 104115 h 7332229"/>
              <a:gd name="connsiteX117" fmla="*/ 4789714 w 5630160"/>
              <a:gd name="connsiteY117" fmla="*/ 75086 h 7332229"/>
              <a:gd name="connsiteX118" fmla="*/ 4949371 w 5630160"/>
              <a:gd name="connsiteY118" fmla="*/ 46057 h 733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5630160" h="7332229">
                <a:moveTo>
                  <a:pt x="4891314" y="46057"/>
                </a:moveTo>
                <a:cubicBezTo>
                  <a:pt x="4930019" y="41219"/>
                  <a:pt x="4969797" y="41806"/>
                  <a:pt x="5007428" y="31543"/>
                </a:cubicBezTo>
                <a:cubicBezTo>
                  <a:pt x="5024257" y="26953"/>
                  <a:pt x="5033764" y="5383"/>
                  <a:pt x="5050971" y="2515"/>
                </a:cubicBezTo>
                <a:cubicBezTo>
                  <a:pt x="5066062" y="0"/>
                  <a:pt x="5079606" y="13589"/>
                  <a:pt x="5094514" y="17029"/>
                </a:cubicBezTo>
                <a:cubicBezTo>
                  <a:pt x="5142590" y="28123"/>
                  <a:pt x="5191276" y="36381"/>
                  <a:pt x="5239657" y="46057"/>
                </a:cubicBezTo>
                <a:cubicBezTo>
                  <a:pt x="5263847" y="50895"/>
                  <a:pt x="5288824" y="52771"/>
                  <a:pt x="5312228" y="60572"/>
                </a:cubicBezTo>
                <a:lnTo>
                  <a:pt x="5399314" y="89600"/>
                </a:lnTo>
                <a:cubicBezTo>
                  <a:pt x="5413828" y="104114"/>
                  <a:pt x="5424914" y="123174"/>
                  <a:pt x="5442857" y="133143"/>
                </a:cubicBezTo>
                <a:cubicBezTo>
                  <a:pt x="5469605" y="148003"/>
                  <a:pt x="5529943" y="162172"/>
                  <a:pt x="5529943" y="162172"/>
                </a:cubicBezTo>
                <a:cubicBezTo>
                  <a:pt x="5565462" y="268730"/>
                  <a:pt x="5537335" y="227621"/>
                  <a:pt x="5602514" y="292800"/>
                </a:cubicBezTo>
                <a:cubicBezTo>
                  <a:pt x="5630160" y="403384"/>
                  <a:pt x="5613572" y="298330"/>
                  <a:pt x="5602514" y="408915"/>
                </a:cubicBezTo>
                <a:cubicBezTo>
                  <a:pt x="5594797" y="486090"/>
                  <a:pt x="5593336" y="563766"/>
                  <a:pt x="5588000" y="641143"/>
                </a:cubicBezTo>
                <a:cubicBezTo>
                  <a:pt x="5583660" y="704075"/>
                  <a:pt x="5581310" y="767235"/>
                  <a:pt x="5573486" y="829829"/>
                </a:cubicBezTo>
                <a:cubicBezTo>
                  <a:pt x="5571588" y="845010"/>
                  <a:pt x="5562682" y="858529"/>
                  <a:pt x="5558971" y="873372"/>
                </a:cubicBezTo>
                <a:lnTo>
                  <a:pt x="5529943" y="989486"/>
                </a:lnTo>
                <a:cubicBezTo>
                  <a:pt x="5525105" y="1033029"/>
                  <a:pt x="5517563" y="1076356"/>
                  <a:pt x="5515428" y="1120115"/>
                </a:cubicBezTo>
                <a:cubicBezTo>
                  <a:pt x="5507881" y="1274826"/>
                  <a:pt x="5509751" y="1429930"/>
                  <a:pt x="5500914" y="1584572"/>
                </a:cubicBezTo>
                <a:cubicBezTo>
                  <a:pt x="5500041" y="1599846"/>
                  <a:pt x="5490426" y="1613355"/>
                  <a:pt x="5486400" y="1628115"/>
                </a:cubicBezTo>
                <a:cubicBezTo>
                  <a:pt x="5475903" y="1666605"/>
                  <a:pt x="5469987" y="1706380"/>
                  <a:pt x="5457371" y="1744229"/>
                </a:cubicBezTo>
                <a:lnTo>
                  <a:pt x="5413828" y="1874857"/>
                </a:lnTo>
                <a:cubicBezTo>
                  <a:pt x="5408990" y="1889371"/>
                  <a:pt x="5406156" y="1904716"/>
                  <a:pt x="5399314" y="1918400"/>
                </a:cubicBezTo>
                <a:cubicBezTo>
                  <a:pt x="5389638" y="1937752"/>
                  <a:pt x="5378322" y="1956368"/>
                  <a:pt x="5370286" y="1976457"/>
                </a:cubicBezTo>
                <a:cubicBezTo>
                  <a:pt x="5358922" y="2004867"/>
                  <a:pt x="5358230" y="2038083"/>
                  <a:pt x="5341257" y="2063543"/>
                </a:cubicBezTo>
                <a:cubicBezTo>
                  <a:pt x="5321905" y="2092572"/>
                  <a:pt x="5294232" y="2117531"/>
                  <a:pt x="5283200" y="2150629"/>
                </a:cubicBezTo>
                <a:cubicBezTo>
                  <a:pt x="5278362" y="2165143"/>
                  <a:pt x="5276116" y="2180798"/>
                  <a:pt x="5268686" y="2194172"/>
                </a:cubicBezTo>
                <a:cubicBezTo>
                  <a:pt x="5251743" y="2224669"/>
                  <a:pt x="5229980" y="2252229"/>
                  <a:pt x="5210628" y="2281257"/>
                </a:cubicBezTo>
                <a:cubicBezTo>
                  <a:pt x="5200952" y="2295771"/>
                  <a:pt x="5187116" y="2308251"/>
                  <a:pt x="5181600" y="2324800"/>
                </a:cubicBezTo>
                <a:cubicBezTo>
                  <a:pt x="5147055" y="2428435"/>
                  <a:pt x="5169544" y="2386426"/>
                  <a:pt x="5123543" y="2455429"/>
                </a:cubicBezTo>
                <a:cubicBezTo>
                  <a:pt x="5129692" y="2547661"/>
                  <a:pt x="5152571" y="2875566"/>
                  <a:pt x="5152571" y="2948915"/>
                </a:cubicBezTo>
                <a:cubicBezTo>
                  <a:pt x="5152571" y="3036135"/>
                  <a:pt x="5142895" y="3123086"/>
                  <a:pt x="5138057" y="3210172"/>
                </a:cubicBezTo>
                <a:cubicBezTo>
                  <a:pt x="5133219" y="3868153"/>
                  <a:pt x="5132556" y="4526178"/>
                  <a:pt x="5123543" y="5184115"/>
                </a:cubicBezTo>
                <a:cubicBezTo>
                  <a:pt x="5122905" y="5230720"/>
                  <a:pt x="5110277" y="5344030"/>
                  <a:pt x="5094514" y="5401829"/>
                </a:cubicBezTo>
                <a:cubicBezTo>
                  <a:pt x="5086463" y="5431350"/>
                  <a:pt x="5090946" y="5471942"/>
                  <a:pt x="5065486" y="5488915"/>
                </a:cubicBezTo>
                <a:lnTo>
                  <a:pt x="5021943" y="5517943"/>
                </a:lnTo>
                <a:cubicBezTo>
                  <a:pt x="5012267" y="5537295"/>
                  <a:pt x="5001437" y="5556113"/>
                  <a:pt x="4992914" y="5576000"/>
                </a:cubicBezTo>
                <a:cubicBezTo>
                  <a:pt x="4986887" y="5590062"/>
                  <a:pt x="4985242" y="5605859"/>
                  <a:pt x="4978400" y="5619543"/>
                </a:cubicBezTo>
                <a:cubicBezTo>
                  <a:pt x="4970599" y="5635145"/>
                  <a:pt x="4959047" y="5648572"/>
                  <a:pt x="4949371" y="5663086"/>
                </a:cubicBezTo>
                <a:cubicBezTo>
                  <a:pt x="4952891" y="5754594"/>
                  <a:pt x="4941539" y="5977870"/>
                  <a:pt x="4978400" y="6113029"/>
                </a:cubicBezTo>
                <a:cubicBezTo>
                  <a:pt x="4986451" y="6142550"/>
                  <a:pt x="4990454" y="6174656"/>
                  <a:pt x="5007428" y="6200115"/>
                </a:cubicBezTo>
                <a:lnTo>
                  <a:pt x="5036457" y="6243657"/>
                </a:lnTo>
                <a:cubicBezTo>
                  <a:pt x="5041295" y="6258171"/>
                  <a:pt x="5050971" y="6271901"/>
                  <a:pt x="5050971" y="6287200"/>
                </a:cubicBezTo>
                <a:cubicBezTo>
                  <a:pt x="5050971" y="6364761"/>
                  <a:pt x="5044576" y="6442294"/>
                  <a:pt x="5036457" y="6519429"/>
                </a:cubicBezTo>
                <a:cubicBezTo>
                  <a:pt x="5034855" y="6534644"/>
                  <a:pt x="5029373" y="6549598"/>
                  <a:pt x="5021943" y="6562972"/>
                </a:cubicBezTo>
                <a:cubicBezTo>
                  <a:pt x="4992162" y="6616577"/>
                  <a:pt x="4965220" y="6655134"/>
                  <a:pt x="4920343" y="6693600"/>
                </a:cubicBezTo>
                <a:cubicBezTo>
                  <a:pt x="4901976" y="6709343"/>
                  <a:pt x="4881638" y="6722629"/>
                  <a:pt x="4862286" y="6737143"/>
                </a:cubicBezTo>
                <a:cubicBezTo>
                  <a:pt x="4842933" y="6775848"/>
                  <a:pt x="4828232" y="6817251"/>
                  <a:pt x="4804228" y="6853257"/>
                </a:cubicBezTo>
                <a:cubicBezTo>
                  <a:pt x="4732753" y="6960471"/>
                  <a:pt x="4767104" y="6912433"/>
                  <a:pt x="4702628" y="6998400"/>
                </a:cubicBezTo>
                <a:cubicBezTo>
                  <a:pt x="4674810" y="7081856"/>
                  <a:pt x="4704491" y="7014448"/>
                  <a:pt x="4615543" y="7114515"/>
                </a:cubicBezTo>
                <a:cubicBezTo>
                  <a:pt x="4586277" y="7147440"/>
                  <a:pt x="4566541" y="7190726"/>
                  <a:pt x="4528457" y="7216115"/>
                </a:cubicBezTo>
                <a:cubicBezTo>
                  <a:pt x="4515727" y="7224602"/>
                  <a:pt x="4498598" y="7223787"/>
                  <a:pt x="4484914" y="7230629"/>
                </a:cubicBezTo>
                <a:cubicBezTo>
                  <a:pt x="4469312" y="7238430"/>
                  <a:pt x="4456973" y="7251856"/>
                  <a:pt x="4441371" y="7259657"/>
                </a:cubicBezTo>
                <a:cubicBezTo>
                  <a:pt x="4427687" y="7266499"/>
                  <a:pt x="4412153" y="7268800"/>
                  <a:pt x="4397828" y="7274172"/>
                </a:cubicBezTo>
                <a:cubicBezTo>
                  <a:pt x="4373433" y="7283320"/>
                  <a:pt x="4349652" y="7294052"/>
                  <a:pt x="4325257" y="7303200"/>
                </a:cubicBezTo>
                <a:cubicBezTo>
                  <a:pt x="4310932" y="7308572"/>
                  <a:pt x="4296945" y="7316264"/>
                  <a:pt x="4281714" y="7317715"/>
                </a:cubicBezTo>
                <a:cubicBezTo>
                  <a:pt x="4194887" y="7325984"/>
                  <a:pt x="4107543" y="7327391"/>
                  <a:pt x="4020457" y="7332229"/>
                </a:cubicBezTo>
                <a:lnTo>
                  <a:pt x="1843314" y="7317715"/>
                </a:lnTo>
                <a:cubicBezTo>
                  <a:pt x="1818647" y="7317397"/>
                  <a:pt x="1794742" y="7308914"/>
                  <a:pt x="1770743" y="7303200"/>
                </a:cubicBezTo>
                <a:cubicBezTo>
                  <a:pt x="1693121" y="7284718"/>
                  <a:pt x="1615924" y="7264495"/>
                  <a:pt x="1538514" y="7245143"/>
                </a:cubicBezTo>
                <a:cubicBezTo>
                  <a:pt x="1499809" y="7235467"/>
                  <a:pt x="1461521" y="7223939"/>
                  <a:pt x="1422400" y="7216115"/>
                </a:cubicBezTo>
                <a:lnTo>
                  <a:pt x="1277257" y="7187086"/>
                </a:lnTo>
                <a:cubicBezTo>
                  <a:pt x="1243390" y="7172572"/>
                  <a:pt x="1209200" y="7158790"/>
                  <a:pt x="1175657" y="7143543"/>
                </a:cubicBezTo>
                <a:cubicBezTo>
                  <a:pt x="1155960" y="7134590"/>
                  <a:pt x="1137859" y="7122112"/>
                  <a:pt x="1117600" y="7114515"/>
                </a:cubicBezTo>
                <a:cubicBezTo>
                  <a:pt x="1098922" y="7107511"/>
                  <a:pt x="1078895" y="7104838"/>
                  <a:pt x="1059543" y="7100000"/>
                </a:cubicBezTo>
                <a:cubicBezTo>
                  <a:pt x="1016000" y="7066133"/>
                  <a:pt x="973044" y="7031498"/>
                  <a:pt x="928914" y="6998400"/>
                </a:cubicBezTo>
                <a:cubicBezTo>
                  <a:pt x="895619" y="6973429"/>
                  <a:pt x="856743" y="6955258"/>
                  <a:pt x="827314" y="6925829"/>
                </a:cubicBezTo>
                <a:cubicBezTo>
                  <a:pt x="760104" y="6858619"/>
                  <a:pt x="775342" y="6869751"/>
                  <a:pt x="667657" y="6795200"/>
                </a:cubicBezTo>
                <a:cubicBezTo>
                  <a:pt x="594780" y="6744746"/>
                  <a:pt x="588280" y="6759366"/>
                  <a:pt x="522514" y="6693600"/>
                </a:cubicBezTo>
                <a:cubicBezTo>
                  <a:pt x="510179" y="6681265"/>
                  <a:pt x="503952" y="6664012"/>
                  <a:pt x="493486" y="6650057"/>
                </a:cubicBezTo>
                <a:cubicBezTo>
                  <a:pt x="474899" y="6625274"/>
                  <a:pt x="454781" y="6601676"/>
                  <a:pt x="435428" y="6577486"/>
                </a:cubicBezTo>
                <a:cubicBezTo>
                  <a:pt x="310491" y="6244316"/>
                  <a:pt x="495073" y="6728559"/>
                  <a:pt x="319314" y="6301715"/>
                </a:cubicBezTo>
                <a:cubicBezTo>
                  <a:pt x="307664" y="6273421"/>
                  <a:pt x="301332" y="6243165"/>
                  <a:pt x="290286" y="6214629"/>
                </a:cubicBezTo>
                <a:cubicBezTo>
                  <a:pt x="243260" y="6093144"/>
                  <a:pt x="179419" y="5977451"/>
                  <a:pt x="145143" y="5851772"/>
                </a:cubicBezTo>
                <a:cubicBezTo>
                  <a:pt x="130629" y="5798553"/>
                  <a:pt x="114004" y="5745865"/>
                  <a:pt x="101600" y="5692115"/>
                </a:cubicBezTo>
                <a:cubicBezTo>
                  <a:pt x="62041" y="5520694"/>
                  <a:pt x="33935" y="5344387"/>
                  <a:pt x="14514" y="5169600"/>
                </a:cubicBezTo>
                <a:cubicBezTo>
                  <a:pt x="8080" y="5111698"/>
                  <a:pt x="4838" y="5053486"/>
                  <a:pt x="0" y="4995429"/>
                </a:cubicBezTo>
                <a:cubicBezTo>
                  <a:pt x="14514" y="4830934"/>
                  <a:pt x="15381" y="4664658"/>
                  <a:pt x="43543" y="4501943"/>
                </a:cubicBezTo>
                <a:cubicBezTo>
                  <a:pt x="77247" y="4307206"/>
                  <a:pt x="172865" y="4172482"/>
                  <a:pt x="246743" y="3993943"/>
                </a:cubicBezTo>
                <a:cubicBezTo>
                  <a:pt x="270142" y="3937396"/>
                  <a:pt x="283312" y="3877073"/>
                  <a:pt x="304800" y="3819772"/>
                </a:cubicBezTo>
                <a:cubicBezTo>
                  <a:pt x="312397" y="3799513"/>
                  <a:pt x="325041" y="3781487"/>
                  <a:pt x="333828" y="3761715"/>
                </a:cubicBezTo>
                <a:cubicBezTo>
                  <a:pt x="363757" y="3694375"/>
                  <a:pt x="396809" y="3628153"/>
                  <a:pt x="420914" y="3558515"/>
                </a:cubicBezTo>
                <a:cubicBezTo>
                  <a:pt x="440490" y="3501963"/>
                  <a:pt x="440883" y="3439348"/>
                  <a:pt x="464457" y="3384343"/>
                </a:cubicBezTo>
                <a:cubicBezTo>
                  <a:pt x="513898" y="3268980"/>
                  <a:pt x="582498" y="3162775"/>
                  <a:pt x="638628" y="3050515"/>
                </a:cubicBezTo>
                <a:cubicBezTo>
                  <a:pt x="669607" y="2988557"/>
                  <a:pt x="690810" y="2921664"/>
                  <a:pt x="725714" y="2861829"/>
                </a:cubicBezTo>
                <a:cubicBezTo>
                  <a:pt x="759581" y="2803772"/>
                  <a:pt x="795684" y="2746963"/>
                  <a:pt x="827314" y="2687657"/>
                </a:cubicBezTo>
                <a:cubicBezTo>
                  <a:pt x="834514" y="2674158"/>
                  <a:pt x="832936" y="2656564"/>
                  <a:pt x="841828" y="2644115"/>
                </a:cubicBezTo>
                <a:cubicBezTo>
                  <a:pt x="881795" y="2588161"/>
                  <a:pt x="930532" y="2538960"/>
                  <a:pt x="972457" y="2484457"/>
                </a:cubicBezTo>
                <a:cubicBezTo>
                  <a:pt x="1027327" y="2413126"/>
                  <a:pt x="1078118" y="2338738"/>
                  <a:pt x="1132114" y="2266743"/>
                </a:cubicBezTo>
                <a:cubicBezTo>
                  <a:pt x="1165212" y="2222613"/>
                  <a:pt x="1203115" y="2182013"/>
                  <a:pt x="1233714" y="2136115"/>
                </a:cubicBezTo>
                <a:cubicBezTo>
                  <a:pt x="1296073" y="2042577"/>
                  <a:pt x="1224781" y="2146165"/>
                  <a:pt x="1335314" y="2005486"/>
                </a:cubicBezTo>
                <a:cubicBezTo>
                  <a:pt x="1365205" y="1967443"/>
                  <a:pt x="1393944" y="1928499"/>
                  <a:pt x="1422400" y="1889372"/>
                </a:cubicBezTo>
                <a:cubicBezTo>
                  <a:pt x="1432660" y="1875264"/>
                  <a:pt x="1439941" y="1858957"/>
                  <a:pt x="1451428" y="1845829"/>
                </a:cubicBezTo>
                <a:cubicBezTo>
                  <a:pt x="1515601" y="1772487"/>
                  <a:pt x="1742185" y="1579419"/>
                  <a:pt x="1756228" y="1570057"/>
                </a:cubicBezTo>
                <a:cubicBezTo>
                  <a:pt x="1912853" y="1465641"/>
                  <a:pt x="1995300" y="1413634"/>
                  <a:pt x="2162628" y="1279772"/>
                </a:cubicBezTo>
                <a:cubicBezTo>
                  <a:pt x="2235200" y="1221715"/>
                  <a:pt x="2300650" y="1153416"/>
                  <a:pt x="2380343" y="1105600"/>
                </a:cubicBezTo>
                <a:cubicBezTo>
                  <a:pt x="2404533" y="1091086"/>
                  <a:pt x="2430099" y="1078650"/>
                  <a:pt x="2452914" y="1062057"/>
                </a:cubicBezTo>
                <a:cubicBezTo>
                  <a:pt x="2483473" y="1039832"/>
                  <a:pt x="2509771" y="1012158"/>
                  <a:pt x="2540000" y="989486"/>
                </a:cubicBezTo>
                <a:cubicBezTo>
                  <a:pt x="2567911" y="968553"/>
                  <a:pt x="2598057" y="950781"/>
                  <a:pt x="2627086" y="931429"/>
                </a:cubicBezTo>
                <a:lnTo>
                  <a:pt x="2714171" y="873372"/>
                </a:lnTo>
                <a:cubicBezTo>
                  <a:pt x="2743200" y="854020"/>
                  <a:pt x="2770052" y="830918"/>
                  <a:pt x="2801257" y="815315"/>
                </a:cubicBezTo>
                <a:cubicBezTo>
                  <a:pt x="2820609" y="805639"/>
                  <a:pt x="2841708" y="798862"/>
                  <a:pt x="2859314" y="786286"/>
                </a:cubicBezTo>
                <a:cubicBezTo>
                  <a:pt x="3303885" y="468735"/>
                  <a:pt x="2872437" y="758186"/>
                  <a:pt x="3048000" y="641143"/>
                </a:cubicBezTo>
                <a:cubicBezTo>
                  <a:pt x="3057676" y="626629"/>
                  <a:pt x="3063407" y="608497"/>
                  <a:pt x="3077028" y="597600"/>
                </a:cubicBezTo>
                <a:cubicBezTo>
                  <a:pt x="3088975" y="588043"/>
                  <a:pt x="3107197" y="590516"/>
                  <a:pt x="3120571" y="583086"/>
                </a:cubicBezTo>
                <a:cubicBezTo>
                  <a:pt x="3151069" y="566143"/>
                  <a:pt x="3177366" y="542338"/>
                  <a:pt x="3207657" y="525029"/>
                </a:cubicBezTo>
                <a:cubicBezTo>
                  <a:pt x="3241524" y="505677"/>
                  <a:pt x="3277302" y="489340"/>
                  <a:pt x="3309257" y="466972"/>
                </a:cubicBezTo>
                <a:cubicBezTo>
                  <a:pt x="3389505" y="410799"/>
                  <a:pt x="3315011" y="435066"/>
                  <a:pt x="3396343" y="394400"/>
                </a:cubicBezTo>
                <a:cubicBezTo>
                  <a:pt x="3436212" y="374465"/>
                  <a:pt x="3485563" y="374928"/>
                  <a:pt x="3526971" y="365372"/>
                </a:cubicBezTo>
                <a:cubicBezTo>
                  <a:pt x="3561291" y="357452"/>
                  <a:pt x="3594704" y="346019"/>
                  <a:pt x="3628571" y="336343"/>
                </a:cubicBezTo>
                <a:cubicBezTo>
                  <a:pt x="3643085" y="326667"/>
                  <a:pt x="3656174" y="314400"/>
                  <a:pt x="3672114" y="307315"/>
                </a:cubicBezTo>
                <a:cubicBezTo>
                  <a:pt x="3698336" y="295661"/>
                  <a:pt x="3781530" y="270268"/>
                  <a:pt x="3817257" y="263772"/>
                </a:cubicBezTo>
                <a:cubicBezTo>
                  <a:pt x="3850916" y="257652"/>
                  <a:pt x="3885167" y="255202"/>
                  <a:pt x="3918857" y="249257"/>
                </a:cubicBezTo>
                <a:cubicBezTo>
                  <a:pt x="3967445" y="240683"/>
                  <a:pt x="4064000" y="220229"/>
                  <a:pt x="4064000" y="220229"/>
                </a:cubicBezTo>
                <a:cubicBezTo>
                  <a:pt x="4083352" y="210553"/>
                  <a:pt x="4101798" y="198797"/>
                  <a:pt x="4122057" y="191200"/>
                </a:cubicBezTo>
                <a:cubicBezTo>
                  <a:pt x="4140735" y="184196"/>
                  <a:pt x="4161190" y="182994"/>
                  <a:pt x="4180114" y="176686"/>
                </a:cubicBezTo>
                <a:cubicBezTo>
                  <a:pt x="4204831" y="168447"/>
                  <a:pt x="4228291" y="156805"/>
                  <a:pt x="4252686" y="147657"/>
                </a:cubicBezTo>
                <a:cubicBezTo>
                  <a:pt x="4267011" y="142285"/>
                  <a:pt x="4282544" y="139985"/>
                  <a:pt x="4296228" y="133143"/>
                </a:cubicBezTo>
                <a:cubicBezTo>
                  <a:pt x="4311830" y="125342"/>
                  <a:pt x="4322626" y="107330"/>
                  <a:pt x="4339771" y="104115"/>
                </a:cubicBezTo>
                <a:cubicBezTo>
                  <a:pt x="4384420" y="95743"/>
                  <a:pt x="4784868" y="75355"/>
                  <a:pt x="4789714" y="75086"/>
                </a:cubicBezTo>
                <a:cubicBezTo>
                  <a:pt x="4899749" y="38407"/>
                  <a:pt x="4846201" y="46057"/>
                  <a:pt x="4949371" y="46057"/>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8" name="Rectangle 7"/>
          <p:cNvSpPr/>
          <p:nvPr/>
        </p:nvSpPr>
        <p:spPr>
          <a:xfrm>
            <a:off x="0" y="609600"/>
            <a:ext cx="9427582" cy="923330"/>
          </a:xfrm>
          <a:prstGeom prst="rect">
            <a:avLst/>
          </a:prstGeom>
          <a:noFill/>
        </p:spPr>
        <p:txBody>
          <a:bodyPr wrap="none" lIns="91440" tIns="45720" rIns="91440" bIns="45720">
            <a:prstTxWarp prst="textArchUp">
              <a:avLst/>
            </a:prstTxWarp>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 Point Wager Question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5169085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8370" name="Picture 2" descr="http://thechive.files.wordpress.com/2010/08/dna-it-works-0.jpg?w=500&amp;h=4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257"/>
            <a:ext cx="9144000" cy="686525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609600"/>
            <a:ext cx="9427582" cy="923330"/>
          </a:xfrm>
          <a:prstGeom prst="rect">
            <a:avLst/>
          </a:prstGeom>
          <a:noFill/>
        </p:spPr>
        <p:txBody>
          <a:bodyPr wrap="none" lIns="91440" tIns="45720" rIns="91440" bIns="45720">
            <a:prstTxWarp prst="textArchUp">
              <a:avLst/>
            </a:prstTxWarp>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 Point Wager Question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516908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304800" y="228600"/>
            <a:ext cx="84582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dirty="0"/>
              <a:t>Questions 1-20 = 5pts Each</a:t>
            </a:r>
          </a:p>
          <a:p>
            <a:pPr algn="ctr" eaLnBrk="1" hangingPunct="1"/>
            <a:r>
              <a:rPr lang="en-US" sz="3600" dirty="0"/>
              <a:t>Final Category (Bonus) = 1pt Each</a:t>
            </a:r>
          </a:p>
          <a:p>
            <a:pPr algn="ctr" eaLnBrk="1" hangingPunct="1"/>
            <a:r>
              <a:rPr lang="en-US" sz="3600" dirty="0"/>
              <a:t>Final Questions = 5 </a:t>
            </a:r>
            <a:r>
              <a:rPr lang="en-US" sz="3600" dirty="0" err="1"/>
              <a:t>pt</a:t>
            </a:r>
            <a:r>
              <a:rPr lang="en-US" sz="3600" dirty="0"/>
              <a:t> wager</a:t>
            </a:r>
          </a:p>
          <a:p>
            <a:pPr algn="ctr" eaLnBrk="1" hangingPunct="1"/>
            <a:r>
              <a:rPr lang="en-US" sz="2400" i="1" dirty="0">
                <a:solidFill>
                  <a:srgbClr val="9966FF"/>
                </a:solidFill>
              </a:rPr>
              <a:t>If you wager 5 on the last question and get it wrong you lose 5 pts. Wager 5 and get it right you get 5 pts.</a:t>
            </a:r>
          </a:p>
          <a:p>
            <a:pPr algn="ctr" eaLnBrk="1" hangingPunct="1"/>
            <a:endParaRPr lang="en-US" sz="3600" dirty="0">
              <a:solidFill>
                <a:schemeClr val="bg1"/>
              </a:solidFill>
            </a:endParaRPr>
          </a:p>
          <a:p>
            <a:pPr algn="ctr" eaLnBrk="1" hangingPunct="1"/>
            <a:r>
              <a:rPr lang="en-US" sz="3600" dirty="0"/>
              <a:t>Find the Owl </a:t>
            </a:r>
            <a:r>
              <a:rPr lang="en-US" sz="3600" dirty="0">
                <a:solidFill>
                  <a:schemeClr val="bg1"/>
                </a:solidFill>
              </a:rPr>
              <a:t>=</a:t>
            </a:r>
          </a:p>
          <a:p>
            <a:pPr algn="ctr" eaLnBrk="1" hangingPunct="1"/>
            <a:r>
              <a:rPr lang="en-US" sz="3600" i="1" dirty="0">
                <a:solidFill>
                  <a:srgbClr val="996633"/>
                </a:solidFill>
              </a:rPr>
              <a:t> Secretly write “Owl” in the correct box worth 1pt.</a:t>
            </a:r>
          </a:p>
        </p:txBody>
      </p:sp>
      <p:pic>
        <p:nvPicPr>
          <p:cNvPr id="4099" name="Picture 4" descr="http://www.clker.com/cliparts/9/a/e/e/12154415151126295659lemmling_Cartoon_owl.svg.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200400"/>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3505200"/>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5"/>
          <p:cNvSpPr>
            <a:spLocks noChangeArrowheads="1"/>
          </p:cNvSpPr>
          <p:nvPr/>
        </p:nvSpPr>
        <p:spPr bwMode="auto">
          <a:xfrm>
            <a:off x="7010400" y="2895600"/>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a:t>“I’ll be about this big.”</a:t>
            </a:r>
          </a:p>
        </p:txBody>
      </p:sp>
    </p:spTree>
    <p:extLst>
      <p:ext uri="{BB962C8B-B14F-4D97-AF65-F5344CB8AC3E}">
        <p14:creationId xmlns:p14="http://schemas.microsoft.com/office/powerpoint/2010/main" val="21875201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body" idx="1"/>
          </p:nvPr>
        </p:nvSpPr>
        <p:spPr>
          <a:xfrm>
            <a:off x="457200" y="304800"/>
            <a:ext cx="8229600" cy="5821363"/>
          </a:xfrm>
        </p:spPr>
        <p:txBody>
          <a:bodyPr/>
          <a:lstStyle/>
          <a:p>
            <a:pPr eaLnBrk="1" hangingPunct="1"/>
            <a:r>
              <a:rPr lang="en-US" dirty="0" smtClean="0"/>
              <a:t>The meat tenderizer was added to break down the </a:t>
            </a:r>
            <a:r>
              <a:rPr lang="en-US" dirty="0" smtClean="0">
                <a:solidFill>
                  <a:srgbClr val="6699FF"/>
                </a:solidFill>
              </a:rPr>
              <a:t>protein</a:t>
            </a:r>
            <a:r>
              <a:rPr lang="en-US" dirty="0" smtClean="0"/>
              <a:t> that the DNA is wrapped around.  </a:t>
            </a:r>
          </a:p>
          <a:p>
            <a:pPr eaLnBrk="1" hangingPunct="1"/>
            <a:r>
              <a:rPr lang="en-US" dirty="0" smtClean="0">
                <a:solidFill>
                  <a:srgbClr val="FF99FF"/>
                </a:solidFill>
              </a:rPr>
              <a:t>This allowed the DNA to be extracted.</a:t>
            </a:r>
          </a:p>
        </p:txBody>
      </p:sp>
      <p:pic>
        <p:nvPicPr>
          <p:cNvPr id="7680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514600"/>
            <a:ext cx="2057400" cy="4119563"/>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7680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2438400"/>
            <a:ext cx="6324600" cy="4192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8" name="Rectangle 10"/>
          <p:cNvSpPr>
            <a:spLocks noChangeArrowheads="1"/>
          </p:cNvSpPr>
          <p:nvPr/>
        </p:nvSpPr>
        <p:spPr bwMode="auto">
          <a:xfrm>
            <a:off x="5715000" y="6629400"/>
            <a:ext cx="34290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336699"/>
                </a:outerShdw>
              </a:effectLst>
              <a:latin typeface="Tahoma" pitchFamily="34" charset="0"/>
            </a:endParaRPr>
          </a:p>
        </p:txBody>
      </p:sp>
      <p:sp>
        <p:nvSpPr>
          <p:cNvPr id="76806" name="Line 11"/>
          <p:cNvSpPr>
            <a:spLocks noChangeShapeType="1"/>
          </p:cNvSpPr>
          <p:nvPr/>
        </p:nvSpPr>
        <p:spPr bwMode="auto">
          <a:xfrm>
            <a:off x="3429000" y="1371600"/>
            <a:ext cx="1828800" cy="3202781"/>
          </a:xfrm>
          <a:prstGeom prst="line">
            <a:avLst/>
          </a:prstGeom>
          <a:noFill/>
          <a:ln w="76200">
            <a:solidFill>
              <a:srgbClr val="6699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Rounded Rectangle 1"/>
          <p:cNvSpPr/>
          <p:nvPr/>
        </p:nvSpPr>
        <p:spPr bwMode="auto">
          <a:xfrm>
            <a:off x="2641600" y="838200"/>
            <a:ext cx="1295400" cy="5334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8" name="Rounded Rectangle 7"/>
          <p:cNvSpPr/>
          <p:nvPr/>
        </p:nvSpPr>
        <p:spPr bwMode="auto">
          <a:xfrm>
            <a:off x="5747657" y="3733800"/>
            <a:ext cx="1295400" cy="5334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41894258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443841"/>
            <a:ext cx="5804794" cy="3046988"/>
          </a:xfrm>
          <a:prstGeom prst="rect">
            <a:avLst/>
          </a:prstGeom>
          <a:noFill/>
        </p:spPr>
        <p:txBody>
          <a:bodyPr wrap="none" lIns="91440" tIns="45720" rIns="91440" bIns="45720">
            <a:spAutoFit/>
          </a:bodyPr>
          <a:lstStyle/>
          <a:p>
            <a:pPr algn="ctr"/>
            <a:r>
              <a:rPr lang="en-US" sz="9600" b="1" cap="none" spc="0" dirty="0" smtClean="0">
                <a:ln w="17780" cmpd="sng">
                  <a:solidFill>
                    <a:sysClr val="windowText" lastClr="000000"/>
                  </a:solidFill>
                  <a:prstDash val="solid"/>
                  <a:miter lim="800000"/>
                </a:ln>
                <a:solidFill>
                  <a:srgbClr val="9933FF"/>
                </a:solidFill>
                <a:effectLst>
                  <a:outerShdw blurRad="50800" algn="tl" rotWithShape="0">
                    <a:srgbClr val="000000"/>
                  </a:outerShdw>
                </a:effectLst>
              </a:rPr>
              <a:t>Answer </a:t>
            </a:r>
          </a:p>
          <a:p>
            <a:pPr algn="ctr"/>
            <a:r>
              <a:rPr lang="en-US" sz="9600" b="1" cap="none" spc="0" dirty="0" smtClean="0">
                <a:ln w="17780" cmpd="sng">
                  <a:solidFill>
                    <a:sysClr val="windowText" lastClr="000000"/>
                  </a:solidFill>
                  <a:prstDash val="solid"/>
                  <a:miter lim="800000"/>
                </a:ln>
                <a:solidFill>
                  <a:srgbClr val="9933FF"/>
                </a:solidFill>
                <a:effectLst>
                  <a:outerShdw blurRad="50800" algn="tl" rotWithShape="0">
                    <a:srgbClr val="000000"/>
                  </a:outerShdw>
                </a:effectLst>
              </a:rPr>
              <a:t>Key</a:t>
            </a:r>
            <a:endParaRPr lang="en-US" sz="9600" b="1" cap="none" spc="0" dirty="0">
              <a:ln w="17780" cmpd="sng">
                <a:solidFill>
                  <a:sysClr val="windowText" lastClr="000000"/>
                </a:solidFill>
                <a:prstDash val="solid"/>
                <a:miter lim="800000"/>
              </a:ln>
              <a:solidFill>
                <a:srgbClr val="9933FF"/>
              </a:solidFill>
              <a:effectLst>
                <a:outerShdw blurRad="50800" algn="tl" rotWithShape="0">
                  <a:srgbClr val="000000"/>
                </a:outerShdw>
              </a:effectLst>
            </a:endParaRPr>
          </a:p>
        </p:txBody>
      </p:sp>
    </p:spTree>
    <p:extLst>
      <p:ext uri="{BB962C8B-B14F-4D97-AF65-F5344CB8AC3E}">
        <p14:creationId xmlns:p14="http://schemas.microsoft.com/office/powerpoint/2010/main" val="10161410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7095836"/>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HI</a:t>
                      </a:r>
                      <a:r>
                        <a:rPr lang="en-US" baseline="0" dirty="0" smtClean="0"/>
                        <a:t>P </a:t>
                      </a:r>
                      <a:r>
                        <a:rPr lang="en-US" baseline="0" dirty="0" err="1" smtClean="0"/>
                        <a:t>HIP</a:t>
                      </a:r>
                      <a:r>
                        <a:rPr lang="en-US" baseline="0" dirty="0" smtClean="0"/>
                        <a:t/>
                      </a:r>
                      <a:br>
                        <a:rPr lang="en-US" baseline="0" dirty="0" smtClean="0"/>
                      </a:br>
                      <a:r>
                        <a:rPr lang="en-US" baseline="0" dirty="0" smtClean="0"/>
                        <a:t>HOORAY</a:t>
                      </a:r>
                      <a:endParaRPr lang="en-US" dirty="0"/>
                    </a:p>
                  </a:txBody>
                  <a:tcPr>
                    <a:noFill/>
                  </a:tcPr>
                </a:tc>
                <a:tc>
                  <a:txBody>
                    <a:bodyPr/>
                    <a:lstStyle/>
                    <a:p>
                      <a:pPr algn="ctr"/>
                      <a:r>
                        <a:rPr lang="en-US" dirty="0" smtClean="0"/>
                        <a:t>SPIRAL</a:t>
                      </a:r>
                      <a:br>
                        <a:rPr lang="en-US" dirty="0" smtClean="0"/>
                      </a:br>
                      <a:r>
                        <a:rPr lang="en-US" dirty="0" err="1" smtClean="0"/>
                        <a:t>SPIRAL</a:t>
                      </a:r>
                      <a:endParaRPr lang="en-US" dirty="0"/>
                    </a:p>
                  </a:txBody>
                  <a:tcPr>
                    <a:noFill/>
                  </a:tcPr>
                </a:tc>
                <a:tc>
                  <a:txBody>
                    <a:bodyPr/>
                    <a:lstStyle/>
                    <a:p>
                      <a:pPr algn="ctr"/>
                      <a:r>
                        <a:rPr lang="en-US" dirty="0" smtClean="0"/>
                        <a:t>SHAPE-UP</a:t>
                      </a:r>
                      <a:endParaRPr lang="en-US" dirty="0"/>
                    </a:p>
                  </a:txBody>
                  <a:tcPr>
                    <a:noFill/>
                  </a:tcPr>
                </a:tc>
                <a:tc>
                  <a:txBody>
                    <a:bodyPr/>
                    <a:lstStyle/>
                    <a:p>
                      <a:pPr algn="ctr"/>
                      <a:r>
                        <a:rPr lang="en-US" dirty="0" smtClean="0"/>
                        <a:t>LIFE</a:t>
                      </a:r>
                    </a:p>
                    <a:p>
                      <a:pPr algn="ctr"/>
                      <a:r>
                        <a:rPr lang="en-US" dirty="0" smtClean="0"/>
                        <a:t>LINE</a:t>
                      </a:r>
                      <a:endParaRPr lang="en-US" dirty="0"/>
                    </a:p>
                  </a:txBody>
                  <a:tcPr>
                    <a:noFill/>
                  </a:tcPr>
                </a:tc>
                <a:tc>
                  <a:txBody>
                    <a:bodyPr/>
                    <a:lstStyle/>
                    <a:p>
                      <a:pPr algn="ctr"/>
                      <a:r>
                        <a:rPr lang="en-US" dirty="0" smtClean="0"/>
                        <a:t>-Bonus-</a:t>
                      </a:r>
                    </a:p>
                    <a:p>
                      <a:pPr algn="ctr"/>
                      <a:r>
                        <a:rPr lang="en-US" dirty="0" smtClean="0"/>
                        <a:t>FAMILY</a:t>
                      </a:r>
                      <a:r>
                        <a:rPr lang="en-US" baseline="0" dirty="0" smtClean="0"/>
                        <a:t> JEANS</a:t>
                      </a:r>
                      <a:endParaRPr lang="en-US" dirty="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2874270" y="228600"/>
            <a:ext cx="3395481" cy="461665"/>
          </a:xfrm>
          <a:prstGeom prst="rect">
            <a:avLst/>
          </a:prstGeom>
          <a:noFill/>
        </p:spPr>
        <p:txBody>
          <a:bodyPr wrap="none" lIns="91440" tIns="45720" rIns="91440" bIns="45720">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DNA Review Game</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4285975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1466849"/>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solidFill>
                            <a:srgbClr val="FF00FF"/>
                          </a:solidFill>
                        </a:rPr>
                        <a:t>HI</a:t>
                      </a:r>
                      <a:r>
                        <a:rPr lang="en-US" baseline="0" dirty="0" smtClean="0">
                          <a:solidFill>
                            <a:srgbClr val="FF00FF"/>
                          </a:solidFill>
                        </a:rPr>
                        <a:t>P </a:t>
                      </a:r>
                      <a:r>
                        <a:rPr lang="en-US" baseline="0" dirty="0" err="1" smtClean="0">
                          <a:solidFill>
                            <a:srgbClr val="FF00FF"/>
                          </a:solidFill>
                        </a:rPr>
                        <a:t>HIP</a:t>
                      </a:r>
                      <a:r>
                        <a:rPr lang="en-US" baseline="0" dirty="0" smtClean="0">
                          <a:solidFill>
                            <a:srgbClr val="FF00FF"/>
                          </a:solidFill>
                        </a:rPr>
                        <a:t/>
                      </a:r>
                      <a:br>
                        <a:rPr lang="en-US" baseline="0" dirty="0" smtClean="0">
                          <a:solidFill>
                            <a:srgbClr val="FF00FF"/>
                          </a:solidFill>
                        </a:rPr>
                      </a:br>
                      <a:r>
                        <a:rPr lang="en-US" baseline="0" dirty="0" smtClean="0">
                          <a:solidFill>
                            <a:srgbClr val="FF00FF"/>
                          </a:solidFill>
                        </a:rPr>
                        <a:t>HOORAY</a:t>
                      </a:r>
                      <a:endParaRPr lang="en-US" dirty="0">
                        <a:solidFill>
                          <a:srgbClr val="FF00FF"/>
                        </a:solidFill>
                      </a:endParaRPr>
                    </a:p>
                  </a:txBody>
                  <a:tcPr>
                    <a:noFill/>
                  </a:tcPr>
                </a:tc>
                <a:tc>
                  <a:txBody>
                    <a:bodyPr/>
                    <a:lstStyle/>
                    <a:p>
                      <a:pPr algn="ctr"/>
                      <a:r>
                        <a:rPr lang="en-US" dirty="0" smtClean="0"/>
                        <a:t>SPIRAL</a:t>
                      </a:r>
                      <a:br>
                        <a:rPr lang="en-US" dirty="0" smtClean="0"/>
                      </a:br>
                      <a:r>
                        <a:rPr lang="en-US" dirty="0" err="1" smtClean="0"/>
                        <a:t>SPIRAL</a:t>
                      </a:r>
                      <a:endParaRPr lang="en-US" dirty="0"/>
                    </a:p>
                  </a:txBody>
                  <a:tcPr>
                    <a:noFill/>
                  </a:tcPr>
                </a:tc>
                <a:tc>
                  <a:txBody>
                    <a:bodyPr/>
                    <a:lstStyle/>
                    <a:p>
                      <a:pPr algn="ctr"/>
                      <a:r>
                        <a:rPr lang="en-US" dirty="0" smtClean="0"/>
                        <a:t>SHAPE-UP</a:t>
                      </a:r>
                      <a:endParaRPr lang="en-US" dirty="0"/>
                    </a:p>
                  </a:txBody>
                  <a:tcPr>
                    <a:noFill/>
                  </a:tcPr>
                </a:tc>
                <a:tc>
                  <a:txBody>
                    <a:bodyPr/>
                    <a:lstStyle/>
                    <a:p>
                      <a:pPr algn="ctr"/>
                      <a:r>
                        <a:rPr lang="en-US" dirty="0" smtClean="0"/>
                        <a:t>LIFE</a:t>
                      </a:r>
                    </a:p>
                    <a:p>
                      <a:pPr algn="ctr"/>
                      <a:r>
                        <a:rPr lang="en-US" dirty="0" smtClean="0"/>
                        <a:t>LINE</a:t>
                      </a:r>
                      <a:endParaRPr lang="en-US" dirty="0"/>
                    </a:p>
                  </a:txBody>
                  <a:tcPr>
                    <a:noFill/>
                  </a:tcPr>
                </a:tc>
                <a:tc>
                  <a:txBody>
                    <a:bodyPr/>
                    <a:lstStyle/>
                    <a:p>
                      <a:pPr algn="ctr"/>
                      <a:r>
                        <a:rPr lang="en-US" dirty="0" smtClean="0"/>
                        <a:t>-Bonus-</a:t>
                      </a:r>
                    </a:p>
                    <a:p>
                      <a:pPr algn="ctr"/>
                      <a:r>
                        <a:rPr lang="en-US" dirty="0" smtClean="0"/>
                        <a:t>FAMILY</a:t>
                      </a:r>
                      <a:r>
                        <a:rPr lang="en-US" baseline="0" dirty="0" smtClean="0"/>
                        <a:t> JEANS</a:t>
                      </a:r>
                      <a:endParaRPr lang="en-US" dirty="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2874270" y="228600"/>
            <a:ext cx="3395481" cy="461665"/>
          </a:xfrm>
          <a:prstGeom prst="rect">
            <a:avLst/>
          </a:prstGeom>
          <a:noFill/>
        </p:spPr>
        <p:txBody>
          <a:bodyPr wrap="none" lIns="91440" tIns="45720" rIns="91440" bIns="45720">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DNA Review Game</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323984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52400" y="304800"/>
            <a:ext cx="8839200" cy="5821363"/>
          </a:xfrm>
        </p:spPr>
        <p:txBody>
          <a:bodyPr/>
          <a:lstStyle/>
          <a:p>
            <a:r>
              <a:rPr lang="en-US" dirty="0" smtClean="0"/>
              <a:t>Which is not correct of DNA?</a:t>
            </a:r>
            <a:endParaRPr lang="en-US" sz="2400" dirty="0"/>
          </a:p>
          <a:p>
            <a:pPr marL="457200" lvl="1" indent="0">
              <a:buNone/>
            </a:pPr>
            <a:r>
              <a:rPr lang="en-US" dirty="0" smtClean="0">
                <a:solidFill>
                  <a:srgbClr val="9933FF"/>
                </a:solidFill>
              </a:rPr>
              <a:t>A.) </a:t>
            </a:r>
            <a:r>
              <a:rPr lang="en-US" dirty="0" smtClean="0">
                <a:solidFill>
                  <a:schemeClr val="bg1"/>
                </a:solidFill>
              </a:rPr>
              <a:t>DNA is housed in the nucleus of Eukaryotic Cells.</a:t>
            </a:r>
          </a:p>
          <a:p>
            <a:pPr marL="457200" lvl="1" indent="0">
              <a:buNone/>
            </a:pPr>
            <a:r>
              <a:rPr lang="en-US" dirty="0" smtClean="0">
                <a:solidFill>
                  <a:srgbClr val="FF00FF"/>
                </a:solidFill>
              </a:rPr>
              <a:t>B.) </a:t>
            </a:r>
            <a:r>
              <a:rPr lang="en-US" dirty="0" smtClean="0">
                <a:solidFill>
                  <a:schemeClr val="bg1"/>
                </a:solidFill>
              </a:rPr>
              <a:t>DNA stands for Double Nucleus  Amino acid.</a:t>
            </a:r>
            <a:endParaRPr lang="en-US" sz="2000" dirty="0">
              <a:solidFill>
                <a:schemeClr val="bg1"/>
              </a:solidFill>
            </a:endParaRPr>
          </a:p>
          <a:p>
            <a:pPr marL="457200" lvl="1" indent="0">
              <a:buNone/>
            </a:pPr>
            <a:r>
              <a:rPr lang="en-US" dirty="0" smtClean="0">
                <a:solidFill>
                  <a:srgbClr val="92D050"/>
                </a:solidFill>
              </a:rPr>
              <a:t>C.) </a:t>
            </a:r>
            <a:r>
              <a:rPr lang="en-US" dirty="0" smtClean="0">
                <a:solidFill>
                  <a:schemeClr val="bg1"/>
                </a:solidFill>
              </a:rPr>
              <a:t>The shape </a:t>
            </a:r>
            <a:r>
              <a:rPr lang="en-US" dirty="0">
                <a:solidFill>
                  <a:schemeClr val="bg1"/>
                </a:solidFill>
              </a:rPr>
              <a:t>is called </a:t>
            </a:r>
            <a:r>
              <a:rPr lang="en-US" dirty="0" smtClean="0">
                <a:solidFill>
                  <a:schemeClr val="bg1"/>
                </a:solidFill>
              </a:rPr>
              <a:t>the double helix.</a:t>
            </a:r>
            <a:endParaRPr lang="en-US" sz="2000" dirty="0">
              <a:solidFill>
                <a:schemeClr val="bg1"/>
              </a:solidFill>
            </a:endParaRPr>
          </a:p>
          <a:p>
            <a:pPr marL="457200" lvl="1" indent="0">
              <a:buNone/>
            </a:pPr>
            <a:r>
              <a:rPr lang="en-US" dirty="0" smtClean="0">
                <a:solidFill>
                  <a:srgbClr val="FF0000"/>
                </a:solidFill>
              </a:rPr>
              <a:t>D.) </a:t>
            </a:r>
            <a:r>
              <a:rPr lang="en-US" dirty="0" smtClean="0">
                <a:solidFill>
                  <a:schemeClr val="bg1"/>
                </a:solidFill>
              </a:rPr>
              <a:t>DNA </a:t>
            </a:r>
            <a:r>
              <a:rPr lang="en-US" dirty="0">
                <a:solidFill>
                  <a:schemeClr val="bg1"/>
                </a:solidFill>
              </a:rPr>
              <a:t>has the information for our cells to make proteins.  </a:t>
            </a:r>
            <a:endParaRPr lang="en-US" sz="2000" dirty="0">
              <a:solidFill>
                <a:schemeClr val="bg1"/>
              </a:solidFill>
            </a:endParaRPr>
          </a:p>
          <a:p>
            <a:pPr marL="457200" lvl="1" indent="0">
              <a:buNone/>
            </a:pPr>
            <a:r>
              <a:rPr lang="en-US" dirty="0" smtClean="0">
                <a:solidFill>
                  <a:srgbClr val="FF9900"/>
                </a:solidFill>
              </a:rPr>
              <a:t>E.) </a:t>
            </a:r>
            <a:r>
              <a:rPr lang="en-US" dirty="0" smtClean="0">
                <a:solidFill>
                  <a:schemeClr val="bg1"/>
                </a:solidFill>
              </a:rPr>
              <a:t>DNA </a:t>
            </a:r>
            <a:r>
              <a:rPr lang="en-US" dirty="0">
                <a:solidFill>
                  <a:schemeClr val="bg1"/>
                </a:solidFill>
              </a:rPr>
              <a:t>through transcription makes </a:t>
            </a:r>
            <a:r>
              <a:rPr lang="en-US" dirty="0" smtClean="0">
                <a:solidFill>
                  <a:schemeClr val="bg1"/>
                </a:solidFill>
              </a:rPr>
              <a:t>mRNA.</a:t>
            </a:r>
            <a:endParaRPr lang="en-US" sz="2000" dirty="0">
              <a:solidFill>
                <a:schemeClr val="bg1"/>
              </a:solidFill>
            </a:endParaRPr>
          </a:p>
          <a:p>
            <a:endParaRPr lang="en-US" dirty="0" smtClean="0">
              <a:solidFill>
                <a:srgbClr val="FFFF66"/>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67200"/>
            <a:ext cx="91440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062322" y="2093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5531207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52400" y="304800"/>
            <a:ext cx="8839200" cy="5821363"/>
          </a:xfrm>
        </p:spPr>
        <p:txBody>
          <a:bodyPr/>
          <a:lstStyle/>
          <a:p>
            <a:r>
              <a:rPr lang="en-US" dirty="0" smtClean="0"/>
              <a:t>Which is not correct of DNA?</a:t>
            </a:r>
            <a:endParaRPr lang="en-US" sz="2400" dirty="0"/>
          </a:p>
          <a:p>
            <a:pPr marL="457200" lvl="1" indent="0">
              <a:buNone/>
            </a:pPr>
            <a:r>
              <a:rPr lang="en-US" dirty="0" smtClean="0">
                <a:solidFill>
                  <a:srgbClr val="9933FF"/>
                </a:solidFill>
              </a:rPr>
              <a:t>A.) DNA is housed in the nucleus of Eukaryotic Cells.</a:t>
            </a:r>
          </a:p>
          <a:p>
            <a:pPr marL="457200" lvl="1" indent="0">
              <a:buNone/>
            </a:pPr>
            <a:r>
              <a:rPr lang="en-US" dirty="0" smtClean="0">
                <a:solidFill>
                  <a:srgbClr val="FF00FF"/>
                </a:solidFill>
              </a:rPr>
              <a:t>B.) </a:t>
            </a:r>
            <a:r>
              <a:rPr lang="en-US" dirty="0" smtClean="0">
                <a:solidFill>
                  <a:schemeClr val="bg1"/>
                </a:solidFill>
              </a:rPr>
              <a:t>DNA stands for Double Nucleus  Amino acid.</a:t>
            </a:r>
            <a:endParaRPr lang="en-US" sz="2000" dirty="0">
              <a:solidFill>
                <a:schemeClr val="bg1"/>
              </a:solidFill>
            </a:endParaRPr>
          </a:p>
          <a:p>
            <a:pPr marL="457200" lvl="1" indent="0">
              <a:buNone/>
            </a:pPr>
            <a:r>
              <a:rPr lang="en-US" dirty="0" smtClean="0">
                <a:solidFill>
                  <a:srgbClr val="92D050"/>
                </a:solidFill>
              </a:rPr>
              <a:t>C.) </a:t>
            </a:r>
            <a:r>
              <a:rPr lang="en-US" dirty="0" smtClean="0">
                <a:solidFill>
                  <a:schemeClr val="bg1"/>
                </a:solidFill>
              </a:rPr>
              <a:t>The shape </a:t>
            </a:r>
            <a:r>
              <a:rPr lang="en-US" dirty="0">
                <a:solidFill>
                  <a:schemeClr val="bg1"/>
                </a:solidFill>
              </a:rPr>
              <a:t>is called </a:t>
            </a:r>
            <a:r>
              <a:rPr lang="en-US" dirty="0" smtClean="0">
                <a:solidFill>
                  <a:schemeClr val="bg1"/>
                </a:solidFill>
              </a:rPr>
              <a:t>the double helix.</a:t>
            </a:r>
            <a:endParaRPr lang="en-US" sz="2000" dirty="0">
              <a:solidFill>
                <a:schemeClr val="bg1"/>
              </a:solidFill>
            </a:endParaRPr>
          </a:p>
          <a:p>
            <a:pPr marL="457200" lvl="1" indent="0">
              <a:buNone/>
            </a:pPr>
            <a:r>
              <a:rPr lang="en-US" dirty="0" smtClean="0">
                <a:solidFill>
                  <a:srgbClr val="FF0000"/>
                </a:solidFill>
              </a:rPr>
              <a:t>D.) </a:t>
            </a:r>
            <a:r>
              <a:rPr lang="en-US" dirty="0" smtClean="0">
                <a:solidFill>
                  <a:schemeClr val="bg1"/>
                </a:solidFill>
              </a:rPr>
              <a:t>DNA </a:t>
            </a:r>
            <a:r>
              <a:rPr lang="en-US" dirty="0">
                <a:solidFill>
                  <a:schemeClr val="bg1"/>
                </a:solidFill>
              </a:rPr>
              <a:t>has the information for our cells to make proteins.  </a:t>
            </a:r>
            <a:endParaRPr lang="en-US" sz="2000" dirty="0">
              <a:solidFill>
                <a:schemeClr val="bg1"/>
              </a:solidFill>
            </a:endParaRPr>
          </a:p>
          <a:p>
            <a:pPr marL="457200" lvl="1" indent="0">
              <a:buNone/>
            </a:pPr>
            <a:r>
              <a:rPr lang="en-US" dirty="0" smtClean="0">
                <a:solidFill>
                  <a:srgbClr val="FF9900"/>
                </a:solidFill>
              </a:rPr>
              <a:t>E.) </a:t>
            </a:r>
            <a:r>
              <a:rPr lang="en-US" dirty="0" smtClean="0">
                <a:solidFill>
                  <a:schemeClr val="bg1"/>
                </a:solidFill>
              </a:rPr>
              <a:t>DNA </a:t>
            </a:r>
            <a:r>
              <a:rPr lang="en-US" dirty="0">
                <a:solidFill>
                  <a:schemeClr val="bg1"/>
                </a:solidFill>
              </a:rPr>
              <a:t>through transcription makes </a:t>
            </a:r>
            <a:r>
              <a:rPr lang="en-US" dirty="0" smtClean="0">
                <a:solidFill>
                  <a:schemeClr val="bg1"/>
                </a:solidFill>
              </a:rPr>
              <a:t>mRNA.</a:t>
            </a:r>
            <a:endParaRPr lang="en-US" sz="2000" dirty="0">
              <a:solidFill>
                <a:schemeClr val="bg1"/>
              </a:solidFill>
            </a:endParaRPr>
          </a:p>
          <a:p>
            <a:endParaRPr lang="en-US" dirty="0" smtClean="0">
              <a:solidFill>
                <a:srgbClr val="FFFF66"/>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67200"/>
            <a:ext cx="91440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062322" y="2093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1291640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52400" y="304800"/>
            <a:ext cx="8839200" cy="5821363"/>
          </a:xfrm>
        </p:spPr>
        <p:txBody>
          <a:bodyPr/>
          <a:lstStyle/>
          <a:p>
            <a:r>
              <a:rPr lang="en-US" dirty="0" smtClean="0"/>
              <a:t>Which is not correct of DNA?</a:t>
            </a:r>
            <a:endParaRPr lang="en-US" sz="2400" dirty="0"/>
          </a:p>
          <a:p>
            <a:pPr marL="457200" lvl="1" indent="0">
              <a:buNone/>
            </a:pPr>
            <a:r>
              <a:rPr lang="en-US" dirty="0" smtClean="0">
                <a:solidFill>
                  <a:srgbClr val="9933FF"/>
                </a:solidFill>
              </a:rPr>
              <a:t>A.) DNA is housed in the nucleus of Eukaryotic Cells.</a:t>
            </a:r>
          </a:p>
          <a:p>
            <a:pPr marL="457200" lvl="1" indent="0">
              <a:buNone/>
            </a:pPr>
            <a:r>
              <a:rPr lang="en-US" dirty="0" smtClean="0">
                <a:solidFill>
                  <a:srgbClr val="FF00FF"/>
                </a:solidFill>
              </a:rPr>
              <a:t>B.) DNA stands for Double Nucleus Amino acid.</a:t>
            </a:r>
            <a:endParaRPr lang="en-US" sz="2000" dirty="0">
              <a:solidFill>
                <a:srgbClr val="FF00FF"/>
              </a:solidFill>
            </a:endParaRPr>
          </a:p>
          <a:p>
            <a:pPr marL="457200" lvl="1" indent="0">
              <a:buNone/>
            </a:pPr>
            <a:r>
              <a:rPr lang="en-US" dirty="0" smtClean="0">
                <a:solidFill>
                  <a:srgbClr val="92D050"/>
                </a:solidFill>
              </a:rPr>
              <a:t>C.) </a:t>
            </a:r>
            <a:r>
              <a:rPr lang="en-US" dirty="0" smtClean="0">
                <a:solidFill>
                  <a:schemeClr val="bg1"/>
                </a:solidFill>
              </a:rPr>
              <a:t>The shape </a:t>
            </a:r>
            <a:r>
              <a:rPr lang="en-US" dirty="0">
                <a:solidFill>
                  <a:schemeClr val="bg1"/>
                </a:solidFill>
              </a:rPr>
              <a:t>is called </a:t>
            </a:r>
            <a:r>
              <a:rPr lang="en-US" dirty="0" smtClean="0">
                <a:solidFill>
                  <a:schemeClr val="bg1"/>
                </a:solidFill>
              </a:rPr>
              <a:t>the double helix.</a:t>
            </a:r>
            <a:endParaRPr lang="en-US" sz="2000" dirty="0">
              <a:solidFill>
                <a:schemeClr val="bg1"/>
              </a:solidFill>
            </a:endParaRPr>
          </a:p>
          <a:p>
            <a:pPr marL="457200" lvl="1" indent="0">
              <a:buNone/>
            </a:pPr>
            <a:r>
              <a:rPr lang="en-US" dirty="0" smtClean="0">
                <a:solidFill>
                  <a:srgbClr val="FF0000"/>
                </a:solidFill>
              </a:rPr>
              <a:t>D.) </a:t>
            </a:r>
            <a:r>
              <a:rPr lang="en-US" dirty="0" smtClean="0">
                <a:solidFill>
                  <a:schemeClr val="bg1"/>
                </a:solidFill>
              </a:rPr>
              <a:t>DNA </a:t>
            </a:r>
            <a:r>
              <a:rPr lang="en-US" dirty="0">
                <a:solidFill>
                  <a:schemeClr val="bg1"/>
                </a:solidFill>
              </a:rPr>
              <a:t>has the information for our cells to make proteins.  </a:t>
            </a:r>
            <a:endParaRPr lang="en-US" sz="2000" dirty="0">
              <a:solidFill>
                <a:schemeClr val="bg1"/>
              </a:solidFill>
            </a:endParaRPr>
          </a:p>
          <a:p>
            <a:pPr marL="457200" lvl="1" indent="0">
              <a:buNone/>
            </a:pPr>
            <a:r>
              <a:rPr lang="en-US" dirty="0" smtClean="0">
                <a:solidFill>
                  <a:srgbClr val="FF9900"/>
                </a:solidFill>
              </a:rPr>
              <a:t>E.) </a:t>
            </a:r>
            <a:r>
              <a:rPr lang="en-US" dirty="0" smtClean="0">
                <a:solidFill>
                  <a:schemeClr val="bg1"/>
                </a:solidFill>
              </a:rPr>
              <a:t>DNA </a:t>
            </a:r>
            <a:r>
              <a:rPr lang="en-US" dirty="0">
                <a:solidFill>
                  <a:schemeClr val="bg1"/>
                </a:solidFill>
              </a:rPr>
              <a:t>through transcription makes </a:t>
            </a:r>
            <a:r>
              <a:rPr lang="en-US" dirty="0" smtClean="0">
                <a:solidFill>
                  <a:schemeClr val="bg1"/>
                </a:solidFill>
              </a:rPr>
              <a:t>mRNA.</a:t>
            </a:r>
            <a:endParaRPr lang="en-US" sz="2000" dirty="0">
              <a:solidFill>
                <a:schemeClr val="bg1"/>
              </a:solidFill>
            </a:endParaRPr>
          </a:p>
          <a:p>
            <a:endParaRPr lang="en-US" dirty="0" smtClean="0">
              <a:solidFill>
                <a:srgbClr val="FFFF66"/>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67200"/>
            <a:ext cx="91440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062322" y="2093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511867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52400" y="304800"/>
            <a:ext cx="8839200" cy="5821363"/>
          </a:xfrm>
        </p:spPr>
        <p:txBody>
          <a:bodyPr/>
          <a:lstStyle/>
          <a:p>
            <a:r>
              <a:rPr lang="en-US" dirty="0" smtClean="0"/>
              <a:t>Which is not correct of DNA?</a:t>
            </a:r>
            <a:endParaRPr lang="en-US" sz="2400" dirty="0"/>
          </a:p>
          <a:p>
            <a:pPr marL="457200" lvl="1" indent="0">
              <a:buNone/>
            </a:pPr>
            <a:r>
              <a:rPr lang="en-US" dirty="0" smtClean="0">
                <a:solidFill>
                  <a:srgbClr val="9933FF"/>
                </a:solidFill>
              </a:rPr>
              <a:t>A.) DNA is housed in the nucleus of Eukaryotic Cells.</a:t>
            </a:r>
          </a:p>
          <a:p>
            <a:pPr marL="457200" lvl="1" indent="0">
              <a:buNone/>
            </a:pPr>
            <a:r>
              <a:rPr lang="en-US" dirty="0" smtClean="0">
                <a:solidFill>
                  <a:srgbClr val="FF00FF"/>
                </a:solidFill>
              </a:rPr>
              <a:t>B.) DNA stands for Double Nucleus Amino acid.</a:t>
            </a:r>
            <a:endParaRPr lang="en-US" sz="2000" dirty="0">
              <a:solidFill>
                <a:srgbClr val="FF00FF"/>
              </a:solidFill>
            </a:endParaRPr>
          </a:p>
          <a:p>
            <a:pPr marL="457200" lvl="1" indent="0">
              <a:buNone/>
            </a:pPr>
            <a:r>
              <a:rPr lang="en-US" dirty="0" smtClean="0">
                <a:solidFill>
                  <a:srgbClr val="92D050"/>
                </a:solidFill>
              </a:rPr>
              <a:t>C.) The shape </a:t>
            </a:r>
            <a:r>
              <a:rPr lang="en-US" dirty="0">
                <a:solidFill>
                  <a:srgbClr val="92D050"/>
                </a:solidFill>
              </a:rPr>
              <a:t>is called </a:t>
            </a:r>
            <a:r>
              <a:rPr lang="en-US" dirty="0" smtClean="0">
                <a:solidFill>
                  <a:srgbClr val="92D050"/>
                </a:solidFill>
              </a:rPr>
              <a:t>the double helix.</a:t>
            </a:r>
            <a:endParaRPr lang="en-US" sz="2000" dirty="0">
              <a:solidFill>
                <a:srgbClr val="92D050"/>
              </a:solidFill>
            </a:endParaRPr>
          </a:p>
          <a:p>
            <a:pPr marL="457200" lvl="1" indent="0">
              <a:buNone/>
            </a:pPr>
            <a:r>
              <a:rPr lang="en-US" dirty="0" smtClean="0">
                <a:solidFill>
                  <a:srgbClr val="FF0000"/>
                </a:solidFill>
              </a:rPr>
              <a:t>D.) </a:t>
            </a:r>
            <a:r>
              <a:rPr lang="en-US" dirty="0" smtClean="0">
                <a:solidFill>
                  <a:schemeClr val="bg1"/>
                </a:solidFill>
              </a:rPr>
              <a:t>DNA </a:t>
            </a:r>
            <a:r>
              <a:rPr lang="en-US" dirty="0">
                <a:solidFill>
                  <a:schemeClr val="bg1"/>
                </a:solidFill>
              </a:rPr>
              <a:t>has the information for our cells to make proteins.  </a:t>
            </a:r>
            <a:endParaRPr lang="en-US" sz="2000" dirty="0">
              <a:solidFill>
                <a:schemeClr val="bg1"/>
              </a:solidFill>
            </a:endParaRPr>
          </a:p>
          <a:p>
            <a:pPr marL="457200" lvl="1" indent="0">
              <a:buNone/>
            </a:pPr>
            <a:r>
              <a:rPr lang="en-US" dirty="0" smtClean="0">
                <a:solidFill>
                  <a:srgbClr val="FF9900"/>
                </a:solidFill>
              </a:rPr>
              <a:t>E.) </a:t>
            </a:r>
            <a:r>
              <a:rPr lang="en-US" dirty="0" smtClean="0">
                <a:solidFill>
                  <a:schemeClr val="bg1"/>
                </a:solidFill>
              </a:rPr>
              <a:t>DNA </a:t>
            </a:r>
            <a:r>
              <a:rPr lang="en-US" dirty="0">
                <a:solidFill>
                  <a:schemeClr val="bg1"/>
                </a:solidFill>
              </a:rPr>
              <a:t>through transcription makes </a:t>
            </a:r>
            <a:r>
              <a:rPr lang="en-US" dirty="0" smtClean="0">
                <a:solidFill>
                  <a:schemeClr val="bg1"/>
                </a:solidFill>
              </a:rPr>
              <a:t>mRN</a:t>
            </a:r>
            <a:r>
              <a:rPr lang="en-US" dirty="0" smtClean="0">
                <a:solidFill>
                  <a:schemeClr val="bg1">
                    <a:lumMod val="95000"/>
                    <a:lumOff val="5000"/>
                  </a:schemeClr>
                </a:solidFill>
              </a:rPr>
              <a:t>A.</a:t>
            </a:r>
            <a:endParaRPr lang="en-US" sz="2000" dirty="0">
              <a:solidFill>
                <a:schemeClr val="bg1">
                  <a:lumMod val="95000"/>
                  <a:lumOff val="5000"/>
                </a:schemeClr>
              </a:solidFill>
            </a:endParaRPr>
          </a:p>
          <a:p>
            <a:endParaRPr lang="en-US" dirty="0" smtClean="0">
              <a:solidFill>
                <a:srgbClr val="FFFF66"/>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67200"/>
            <a:ext cx="91440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062322" y="2093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7512738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52400" y="304800"/>
            <a:ext cx="8839200" cy="5821363"/>
          </a:xfrm>
        </p:spPr>
        <p:txBody>
          <a:bodyPr/>
          <a:lstStyle/>
          <a:p>
            <a:r>
              <a:rPr lang="en-US" dirty="0" smtClean="0"/>
              <a:t>Which is not correct of DNA?</a:t>
            </a:r>
            <a:endParaRPr lang="en-US" sz="2400" dirty="0"/>
          </a:p>
          <a:p>
            <a:pPr marL="457200" lvl="1" indent="0">
              <a:buNone/>
            </a:pPr>
            <a:r>
              <a:rPr lang="en-US" dirty="0" smtClean="0">
                <a:solidFill>
                  <a:srgbClr val="9933FF"/>
                </a:solidFill>
              </a:rPr>
              <a:t>A.) DNA is housed in the nucleus of Eukaryotic Cells.</a:t>
            </a:r>
          </a:p>
          <a:p>
            <a:pPr marL="457200" lvl="1" indent="0">
              <a:buNone/>
            </a:pPr>
            <a:r>
              <a:rPr lang="en-US" dirty="0" smtClean="0">
                <a:solidFill>
                  <a:srgbClr val="FF00FF"/>
                </a:solidFill>
              </a:rPr>
              <a:t>B.) DNA stands for Double Nucleus Amino acid.</a:t>
            </a:r>
            <a:endParaRPr lang="en-US" sz="2000" dirty="0">
              <a:solidFill>
                <a:srgbClr val="FF00FF"/>
              </a:solidFill>
            </a:endParaRPr>
          </a:p>
          <a:p>
            <a:pPr marL="457200" lvl="1" indent="0">
              <a:buNone/>
            </a:pPr>
            <a:r>
              <a:rPr lang="en-US" dirty="0" smtClean="0">
                <a:solidFill>
                  <a:srgbClr val="92D050"/>
                </a:solidFill>
              </a:rPr>
              <a:t>C.) The shape </a:t>
            </a:r>
            <a:r>
              <a:rPr lang="en-US" dirty="0">
                <a:solidFill>
                  <a:srgbClr val="92D050"/>
                </a:solidFill>
              </a:rPr>
              <a:t>is called </a:t>
            </a:r>
            <a:r>
              <a:rPr lang="en-US" dirty="0" smtClean="0">
                <a:solidFill>
                  <a:srgbClr val="92D050"/>
                </a:solidFill>
              </a:rPr>
              <a:t>the double helix.</a:t>
            </a:r>
            <a:endParaRPr lang="en-US" sz="2000" dirty="0">
              <a:solidFill>
                <a:srgbClr val="92D050"/>
              </a:solidFill>
            </a:endParaRPr>
          </a:p>
          <a:p>
            <a:pPr marL="457200" lvl="1" indent="0">
              <a:buNone/>
            </a:pPr>
            <a:r>
              <a:rPr lang="en-US" dirty="0" smtClean="0">
                <a:solidFill>
                  <a:srgbClr val="FF0000"/>
                </a:solidFill>
              </a:rPr>
              <a:t>D.) DNA </a:t>
            </a:r>
            <a:r>
              <a:rPr lang="en-US" dirty="0">
                <a:solidFill>
                  <a:srgbClr val="FF0000"/>
                </a:solidFill>
              </a:rPr>
              <a:t>has the information for our cells to make proteins.  </a:t>
            </a:r>
            <a:endParaRPr lang="en-US" sz="2000" dirty="0">
              <a:solidFill>
                <a:srgbClr val="FF0000"/>
              </a:solidFill>
            </a:endParaRPr>
          </a:p>
          <a:p>
            <a:pPr marL="457200" lvl="1" indent="0">
              <a:buNone/>
            </a:pPr>
            <a:r>
              <a:rPr lang="en-US" dirty="0" smtClean="0">
                <a:solidFill>
                  <a:srgbClr val="FF9900"/>
                </a:solidFill>
              </a:rPr>
              <a:t>E.) </a:t>
            </a:r>
            <a:r>
              <a:rPr lang="en-US" dirty="0" smtClean="0">
                <a:solidFill>
                  <a:schemeClr val="bg1"/>
                </a:solidFill>
              </a:rPr>
              <a:t>DNA </a:t>
            </a:r>
            <a:r>
              <a:rPr lang="en-US" dirty="0">
                <a:solidFill>
                  <a:schemeClr val="bg1"/>
                </a:solidFill>
              </a:rPr>
              <a:t>through transcription makes </a:t>
            </a:r>
            <a:r>
              <a:rPr lang="en-US" dirty="0" smtClean="0">
                <a:solidFill>
                  <a:schemeClr val="bg1"/>
                </a:solidFill>
              </a:rPr>
              <a:t>mRNA</a:t>
            </a:r>
            <a:r>
              <a:rPr lang="en-US" dirty="0" smtClean="0">
                <a:solidFill>
                  <a:schemeClr val="bg1">
                    <a:lumMod val="95000"/>
                    <a:lumOff val="5000"/>
                  </a:schemeClr>
                </a:solidFill>
              </a:rPr>
              <a:t>.</a:t>
            </a:r>
            <a:endParaRPr lang="en-US" sz="2000" dirty="0">
              <a:solidFill>
                <a:schemeClr val="bg1">
                  <a:lumMod val="95000"/>
                  <a:lumOff val="5000"/>
                </a:schemeClr>
              </a:solidFill>
            </a:endParaRPr>
          </a:p>
          <a:p>
            <a:endParaRPr lang="en-US" dirty="0" smtClean="0">
              <a:solidFill>
                <a:srgbClr val="FFFF66"/>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67200"/>
            <a:ext cx="91440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062322" y="2093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80500233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52400" y="304800"/>
            <a:ext cx="8839200" cy="5821363"/>
          </a:xfrm>
        </p:spPr>
        <p:txBody>
          <a:bodyPr/>
          <a:lstStyle/>
          <a:p>
            <a:r>
              <a:rPr lang="en-US" dirty="0" smtClean="0"/>
              <a:t>Which is not correct of DNA?</a:t>
            </a:r>
            <a:endParaRPr lang="en-US" sz="2400" dirty="0"/>
          </a:p>
          <a:p>
            <a:pPr marL="457200" lvl="1" indent="0">
              <a:buNone/>
            </a:pPr>
            <a:r>
              <a:rPr lang="en-US" dirty="0" smtClean="0">
                <a:solidFill>
                  <a:srgbClr val="9933FF"/>
                </a:solidFill>
              </a:rPr>
              <a:t>A.) DNA is housed in the nucleus of Eukaryotic Cells.</a:t>
            </a:r>
          </a:p>
          <a:p>
            <a:pPr marL="457200" lvl="1" indent="0">
              <a:buNone/>
            </a:pPr>
            <a:r>
              <a:rPr lang="en-US" dirty="0" smtClean="0">
                <a:solidFill>
                  <a:srgbClr val="FF00FF"/>
                </a:solidFill>
              </a:rPr>
              <a:t>B.) DNA stands for Double Nucleus Amino acid.</a:t>
            </a:r>
            <a:endParaRPr lang="en-US" sz="2000" dirty="0">
              <a:solidFill>
                <a:srgbClr val="FF00FF"/>
              </a:solidFill>
            </a:endParaRPr>
          </a:p>
          <a:p>
            <a:pPr marL="457200" lvl="1" indent="0">
              <a:buNone/>
            </a:pPr>
            <a:r>
              <a:rPr lang="en-US" dirty="0" smtClean="0">
                <a:solidFill>
                  <a:srgbClr val="92D050"/>
                </a:solidFill>
              </a:rPr>
              <a:t>C.) The shape </a:t>
            </a:r>
            <a:r>
              <a:rPr lang="en-US" dirty="0">
                <a:solidFill>
                  <a:srgbClr val="92D050"/>
                </a:solidFill>
              </a:rPr>
              <a:t>is called </a:t>
            </a:r>
            <a:r>
              <a:rPr lang="en-US" dirty="0" smtClean="0">
                <a:solidFill>
                  <a:srgbClr val="92D050"/>
                </a:solidFill>
              </a:rPr>
              <a:t>the double helix.</a:t>
            </a:r>
            <a:endParaRPr lang="en-US" sz="2000" dirty="0">
              <a:solidFill>
                <a:srgbClr val="92D050"/>
              </a:solidFill>
            </a:endParaRPr>
          </a:p>
          <a:p>
            <a:pPr marL="457200" lvl="1" indent="0">
              <a:buNone/>
            </a:pPr>
            <a:r>
              <a:rPr lang="en-US" dirty="0" smtClean="0">
                <a:solidFill>
                  <a:srgbClr val="FF0000"/>
                </a:solidFill>
              </a:rPr>
              <a:t>D.) DNA </a:t>
            </a:r>
            <a:r>
              <a:rPr lang="en-US" dirty="0">
                <a:solidFill>
                  <a:srgbClr val="FF0000"/>
                </a:solidFill>
              </a:rPr>
              <a:t>has the information for our cells to make proteins.  </a:t>
            </a:r>
            <a:endParaRPr lang="en-US" sz="2000" dirty="0">
              <a:solidFill>
                <a:srgbClr val="FF0000"/>
              </a:solidFill>
            </a:endParaRPr>
          </a:p>
          <a:p>
            <a:pPr marL="457200" lvl="1" indent="0">
              <a:buNone/>
            </a:pPr>
            <a:r>
              <a:rPr lang="en-US" dirty="0" smtClean="0">
                <a:solidFill>
                  <a:srgbClr val="FF9900"/>
                </a:solidFill>
              </a:rPr>
              <a:t>E.) DNA </a:t>
            </a:r>
            <a:r>
              <a:rPr lang="en-US" dirty="0">
                <a:solidFill>
                  <a:srgbClr val="FF9900"/>
                </a:solidFill>
              </a:rPr>
              <a:t>through transcription makes </a:t>
            </a:r>
            <a:r>
              <a:rPr lang="en-US" dirty="0" smtClean="0">
                <a:solidFill>
                  <a:srgbClr val="FF9900"/>
                </a:solidFill>
              </a:rPr>
              <a:t>mRNA.</a:t>
            </a:r>
            <a:endParaRPr lang="en-US" sz="2000" dirty="0">
              <a:solidFill>
                <a:srgbClr val="FF9900"/>
              </a:solidFill>
            </a:endParaRPr>
          </a:p>
          <a:p>
            <a:endParaRPr lang="en-US" dirty="0" smtClean="0">
              <a:solidFill>
                <a:srgbClr val="FFFF66"/>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67200"/>
            <a:ext cx="91440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062322" y="2093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344664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457200" y="228600"/>
            <a:ext cx="8229600" cy="5897563"/>
          </a:xfrm>
        </p:spPr>
        <p:txBody>
          <a:bodyPr/>
          <a:lstStyle/>
          <a:p>
            <a:r>
              <a:rPr lang="en-US" smtClean="0">
                <a:solidFill>
                  <a:srgbClr val="FF7C80"/>
                </a:solidFill>
              </a:rPr>
              <a:t>Is your name on the review sheet?</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5124"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algn="ctr"/>
            <a:r>
              <a:rPr lang="en-US" sz="3600" kern="10">
                <a:ln w="9525">
                  <a:solidFill>
                    <a:schemeClr val="tx1"/>
                  </a:solidFill>
                  <a:round/>
                  <a:headEnd/>
                  <a:tailEnd/>
                </a:ln>
                <a:solidFill>
                  <a:srgbClr val="FF5050"/>
                </a:solidFill>
                <a:effectLst>
                  <a:outerShdw dist="53882" dir="2700000" algn="ctr" rotWithShape="0">
                    <a:srgbClr val="C0C0C0">
                      <a:alpha val="79999"/>
                    </a:srgbClr>
                  </a:outerShdw>
                </a:effectLst>
                <a:latin typeface="Times New Roman"/>
                <a:cs typeface="Times New Roman"/>
              </a:rPr>
              <a:t>Name</a:t>
            </a:r>
          </a:p>
        </p:txBody>
      </p:sp>
      <p:sp>
        <p:nvSpPr>
          <p:cNvPr id="5125"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0057637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52400" y="304800"/>
            <a:ext cx="8839200" cy="5821363"/>
          </a:xfrm>
        </p:spPr>
        <p:txBody>
          <a:bodyPr/>
          <a:lstStyle/>
          <a:p>
            <a:r>
              <a:rPr lang="en-US" dirty="0" smtClean="0"/>
              <a:t>Which is not correct of DNA?</a:t>
            </a:r>
            <a:endParaRPr lang="en-US" sz="2400" dirty="0"/>
          </a:p>
          <a:p>
            <a:pPr marL="457200" lvl="1" indent="0">
              <a:buNone/>
            </a:pPr>
            <a:r>
              <a:rPr lang="en-US" dirty="0" smtClean="0">
                <a:solidFill>
                  <a:srgbClr val="9933FF"/>
                </a:solidFill>
              </a:rPr>
              <a:t>A.) DNA is housed in the nucleus of Eukaryotic Cells.</a:t>
            </a:r>
          </a:p>
          <a:p>
            <a:pPr marL="457200" lvl="1" indent="0">
              <a:buNone/>
            </a:pPr>
            <a:r>
              <a:rPr lang="en-US" dirty="0" smtClean="0">
                <a:solidFill>
                  <a:srgbClr val="FF00FF"/>
                </a:solidFill>
              </a:rPr>
              <a:t>B.) DNA stands for Double Nucleus Amino acid.</a:t>
            </a:r>
            <a:endParaRPr lang="en-US" sz="2000" dirty="0">
              <a:solidFill>
                <a:srgbClr val="FF00FF"/>
              </a:solidFill>
            </a:endParaRPr>
          </a:p>
          <a:p>
            <a:pPr marL="457200" lvl="1" indent="0">
              <a:buNone/>
            </a:pPr>
            <a:r>
              <a:rPr lang="en-US" dirty="0" smtClean="0">
                <a:solidFill>
                  <a:srgbClr val="92D050"/>
                </a:solidFill>
              </a:rPr>
              <a:t>C.) The shape </a:t>
            </a:r>
            <a:r>
              <a:rPr lang="en-US" dirty="0">
                <a:solidFill>
                  <a:srgbClr val="92D050"/>
                </a:solidFill>
              </a:rPr>
              <a:t>is called </a:t>
            </a:r>
            <a:r>
              <a:rPr lang="en-US" dirty="0" smtClean="0">
                <a:solidFill>
                  <a:srgbClr val="92D050"/>
                </a:solidFill>
              </a:rPr>
              <a:t>the double helix.</a:t>
            </a:r>
            <a:endParaRPr lang="en-US" sz="2000" dirty="0">
              <a:solidFill>
                <a:srgbClr val="92D050"/>
              </a:solidFill>
            </a:endParaRPr>
          </a:p>
          <a:p>
            <a:pPr marL="457200" lvl="1" indent="0">
              <a:buNone/>
            </a:pPr>
            <a:r>
              <a:rPr lang="en-US" dirty="0" smtClean="0">
                <a:solidFill>
                  <a:srgbClr val="FF0000"/>
                </a:solidFill>
              </a:rPr>
              <a:t>D.) DNA </a:t>
            </a:r>
            <a:r>
              <a:rPr lang="en-US" dirty="0">
                <a:solidFill>
                  <a:srgbClr val="FF0000"/>
                </a:solidFill>
              </a:rPr>
              <a:t>has the information for our cells to make proteins.  </a:t>
            </a:r>
            <a:endParaRPr lang="en-US" sz="2000" dirty="0">
              <a:solidFill>
                <a:srgbClr val="FF0000"/>
              </a:solidFill>
            </a:endParaRPr>
          </a:p>
          <a:p>
            <a:pPr marL="457200" lvl="1" indent="0">
              <a:buNone/>
            </a:pPr>
            <a:r>
              <a:rPr lang="en-US" dirty="0" smtClean="0">
                <a:solidFill>
                  <a:srgbClr val="FF9900"/>
                </a:solidFill>
              </a:rPr>
              <a:t>E.) DNA </a:t>
            </a:r>
            <a:r>
              <a:rPr lang="en-US" dirty="0">
                <a:solidFill>
                  <a:srgbClr val="FF9900"/>
                </a:solidFill>
              </a:rPr>
              <a:t>through transcription makes </a:t>
            </a:r>
            <a:r>
              <a:rPr lang="en-US" dirty="0" smtClean="0">
                <a:solidFill>
                  <a:srgbClr val="FF9900"/>
                </a:solidFill>
              </a:rPr>
              <a:t>mRNA.</a:t>
            </a:r>
            <a:endParaRPr lang="en-US" sz="2000" dirty="0">
              <a:solidFill>
                <a:srgbClr val="FF9900"/>
              </a:solidFill>
            </a:endParaRPr>
          </a:p>
          <a:p>
            <a:endParaRPr lang="en-US" dirty="0" smtClean="0">
              <a:solidFill>
                <a:srgbClr val="FFFF66"/>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67200"/>
            <a:ext cx="91440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062322" y="2093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304800" y="6096000"/>
            <a:ext cx="7928774" cy="923330"/>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FFFF00"/>
                </a:solidFill>
                <a:effectLst>
                  <a:outerShdw blurRad="50800" algn="tl" rotWithShape="0">
                    <a:srgbClr val="000000"/>
                  </a:outerShdw>
                </a:effectLst>
              </a:rPr>
              <a:t>And the answer is…</a:t>
            </a:r>
            <a:endParaRPr lang="en-US" sz="5400" b="1" cap="none" spc="0" dirty="0">
              <a:ln w="17780" cmpd="sng">
                <a:solidFill>
                  <a:sysClr val="windowText" lastClr="000000"/>
                </a:solidFill>
                <a:prstDash val="solid"/>
                <a:miter lim="800000"/>
              </a:ln>
              <a:solidFill>
                <a:srgbClr val="FFFF00"/>
              </a:solidFill>
              <a:effectLst>
                <a:outerShdw blurRad="50800" algn="tl" rotWithShape="0">
                  <a:srgbClr val="000000"/>
                </a:outerShdw>
              </a:effectLst>
            </a:endParaRPr>
          </a:p>
        </p:txBody>
      </p:sp>
    </p:spTree>
    <p:extLst>
      <p:ext uri="{BB962C8B-B14F-4D97-AF65-F5344CB8AC3E}">
        <p14:creationId xmlns:p14="http://schemas.microsoft.com/office/powerpoint/2010/main" val="34932932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52400" y="304800"/>
            <a:ext cx="8839200" cy="5821363"/>
          </a:xfrm>
        </p:spPr>
        <p:txBody>
          <a:bodyPr/>
          <a:lstStyle/>
          <a:p>
            <a:r>
              <a:rPr lang="en-US" dirty="0" smtClean="0"/>
              <a:t>Which is not correct of DNA?</a:t>
            </a:r>
            <a:endParaRPr lang="en-US" sz="2400" dirty="0"/>
          </a:p>
          <a:p>
            <a:pPr marL="457200" lvl="1" indent="0">
              <a:buNone/>
            </a:pPr>
            <a:r>
              <a:rPr lang="en-US" dirty="0" smtClean="0">
                <a:solidFill>
                  <a:srgbClr val="9933FF"/>
                </a:solidFill>
              </a:rPr>
              <a:t>A.) DNA is housed in the nucleus of Eukaryotic Cells.</a:t>
            </a:r>
          </a:p>
          <a:p>
            <a:pPr marL="457200" lvl="1" indent="0">
              <a:buNone/>
            </a:pPr>
            <a:r>
              <a:rPr lang="en-US" dirty="0" smtClean="0">
                <a:solidFill>
                  <a:srgbClr val="FF00FF"/>
                </a:solidFill>
              </a:rPr>
              <a:t>B.) DNA stands for Double Nucleus Amino acid.</a:t>
            </a:r>
            <a:endParaRPr lang="en-US" sz="2000" dirty="0">
              <a:solidFill>
                <a:srgbClr val="FF00FF"/>
              </a:solidFill>
            </a:endParaRPr>
          </a:p>
          <a:p>
            <a:pPr marL="457200" lvl="1" indent="0">
              <a:buNone/>
            </a:pPr>
            <a:r>
              <a:rPr lang="en-US" dirty="0" smtClean="0">
                <a:solidFill>
                  <a:srgbClr val="92D050"/>
                </a:solidFill>
              </a:rPr>
              <a:t>C.) The shape </a:t>
            </a:r>
            <a:r>
              <a:rPr lang="en-US" dirty="0">
                <a:solidFill>
                  <a:srgbClr val="92D050"/>
                </a:solidFill>
              </a:rPr>
              <a:t>is called </a:t>
            </a:r>
            <a:r>
              <a:rPr lang="en-US" dirty="0" smtClean="0">
                <a:solidFill>
                  <a:srgbClr val="92D050"/>
                </a:solidFill>
              </a:rPr>
              <a:t>the double helix.</a:t>
            </a:r>
            <a:endParaRPr lang="en-US" sz="2000" dirty="0">
              <a:solidFill>
                <a:srgbClr val="92D050"/>
              </a:solidFill>
            </a:endParaRPr>
          </a:p>
          <a:p>
            <a:pPr marL="457200" lvl="1" indent="0">
              <a:buNone/>
            </a:pPr>
            <a:r>
              <a:rPr lang="en-US" dirty="0" smtClean="0">
                <a:solidFill>
                  <a:srgbClr val="FF0000"/>
                </a:solidFill>
              </a:rPr>
              <a:t>D.) DNA </a:t>
            </a:r>
            <a:r>
              <a:rPr lang="en-US" dirty="0">
                <a:solidFill>
                  <a:srgbClr val="FF0000"/>
                </a:solidFill>
              </a:rPr>
              <a:t>has the information for our cells to make proteins.  </a:t>
            </a:r>
            <a:endParaRPr lang="en-US" sz="2000" dirty="0">
              <a:solidFill>
                <a:srgbClr val="FF0000"/>
              </a:solidFill>
            </a:endParaRPr>
          </a:p>
          <a:p>
            <a:pPr marL="457200" lvl="1" indent="0">
              <a:buNone/>
            </a:pPr>
            <a:r>
              <a:rPr lang="en-US" dirty="0" smtClean="0">
                <a:solidFill>
                  <a:srgbClr val="FF9900"/>
                </a:solidFill>
              </a:rPr>
              <a:t>E.) DNA </a:t>
            </a:r>
            <a:r>
              <a:rPr lang="en-US" dirty="0">
                <a:solidFill>
                  <a:srgbClr val="FF9900"/>
                </a:solidFill>
              </a:rPr>
              <a:t>through transcription makes </a:t>
            </a:r>
            <a:r>
              <a:rPr lang="en-US" dirty="0" smtClean="0">
                <a:solidFill>
                  <a:srgbClr val="FF9900"/>
                </a:solidFill>
              </a:rPr>
              <a:t>mRNA.</a:t>
            </a:r>
            <a:endParaRPr lang="en-US" sz="2000" dirty="0">
              <a:solidFill>
                <a:srgbClr val="FF9900"/>
              </a:solidFill>
            </a:endParaRPr>
          </a:p>
          <a:p>
            <a:endParaRPr lang="en-US" dirty="0" smtClean="0">
              <a:solidFill>
                <a:srgbClr val="FFFF66"/>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67200"/>
            <a:ext cx="91440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062322" y="2093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304800" y="6096000"/>
            <a:ext cx="7928774" cy="923330"/>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FFFF00"/>
                </a:solidFill>
                <a:effectLst>
                  <a:outerShdw blurRad="50800" algn="tl" rotWithShape="0">
                    <a:srgbClr val="000000"/>
                  </a:outerShdw>
                </a:effectLst>
              </a:rPr>
              <a:t>And the answer is…</a:t>
            </a:r>
            <a:endParaRPr lang="en-US" sz="5400" b="1" cap="none" spc="0" dirty="0">
              <a:ln w="17780" cmpd="sng">
                <a:solidFill>
                  <a:sysClr val="windowText" lastClr="000000"/>
                </a:solidFill>
                <a:prstDash val="solid"/>
                <a:miter lim="800000"/>
              </a:ln>
              <a:solidFill>
                <a:srgbClr val="FFFF00"/>
              </a:solidFill>
              <a:effectLst>
                <a:outerShdw blurRad="50800" algn="tl" rotWithShape="0">
                  <a:srgbClr val="000000"/>
                </a:outerShdw>
              </a:effectLst>
            </a:endParaRPr>
          </a:p>
        </p:txBody>
      </p:sp>
      <p:sp>
        <p:nvSpPr>
          <p:cNvPr id="4" name="Rounded Rectangle 3"/>
          <p:cNvSpPr/>
          <p:nvPr/>
        </p:nvSpPr>
        <p:spPr bwMode="auto">
          <a:xfrm>
            <a:off x="457200" y="1828800"/>
            <a:ext cx="8382000" cy="533400"/>
          </a:xfrm>
          <a:prstGeom prst="roundRect">
            <a:avLst/>
          </a:prstGeom>
          <a:solidFill>
            <a:srgbClr val="FF00FF">
              <a:alpha val="25000"/>
            </a:srgbClr>
          </a:solidFill>
          <a:ln w="57150" cap="flat" cmpd="sng" algn="ctr">
            <a:solidFill>
              <a:srgbClr val="FF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84382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52400" y="304800"/>
            <a:ext cx="8839200" cy="5821363"/>
          </a:xfrm>
        </p:spPr>
        <p:txBody>
          <a:bodyPr/>
          <a:lstStyle/>
          <a:p>
            <a:r>
              <a:rPr lang="en-US" dirty="0" smtClean="0"/>
              <a:t>Which is not correct of DNA?</a:t>
            </a:r>
            <a:endParaRPr lang="en-US" sz="2400" dirty="0"/>
          </a:p>
          <a:p>
            <a:pPr marL="457200" lvl="1" indent="0">
              <a:buNone/>
            </a:pPr>
            <a:r>
              <a:rPr lang="en-US" dirty="0" smtClean="0">
                <a:solidFill>
                  <a:srgbClr val="9933FF"/>
                </a:solidFill>
              </a:rPr>
              <a:t>A.) DNA is housed in the nucleus of Eukaryotic Cells.</a:t>
            </a:r>
          </a:p>
          <a:p>
            <a:pPr marL="457200" lvl="1" indent="0">
              <a:buNone/>
            </a:pPr>
            <a:r>
              <a:rPr lang="en-US" dirty="0" smtClean="0">
                <a:solidFill>
                  <a:srgbClr val="FF00FF"/>
                </a:solidFill>
              </a:rPr>
              <a:t>B.) DNA stands for </a:t>
            </a:r>
            <a:r>
              <a:rPr lang="en-US" dirty="0" err="1" smtClean="0"/>
              <a:t>Deoxyribose</a:t>
            </a:r>
            <a:r>
              <a:rPr lang="en-US" dirty="0" smtClean="0"/>
              <a:t> Nucleic Acid</a:t>
            </a:r>
          </a:p>
          <a:p>
            <a:pPr marL="457200" lvl="1" indent="0">
              <a:buNone/>
            </a:pPr>
            <a:r>
              <a:rPr lang="en-US" dirty="0" smtClean="0">
                <a:solidFill>
                  <a:srgbClr val="92D050"/>
                </a:solidFill>
              </a:rPr>
              <a:t>C.) The shape </a:t>
            </a:r>
            <a:r>
              <a:rPr lang="en-US" dirty="0">
                <a:solidFill>
                  <a:srgbClr val="92D050"/>
                </a:solidFill>
              </a:rPr>
              <a:t>is called </a:t>
            </a:r>
            <a:r>
              <a:rPr lang="en-US" dirty="0" smtClean="0">
                <a:solidFill>
                  <a:srgbClr val="92D050"/>
                </a:solidFill>
              </a:rPr>
              <a:t>the double helix.</a:t>
            </a:r>
            <a:endParaRPr lang="en-US" sz="2000" dirty="0">
              <a:solidFill>
                <a:srgbClr val="92D050"/>
              </a:solidFill>
            </a:endParaRPr>
          </a:p>
          <a:p>
            <a:pPr marL="457200" lvl="1" indent="0">
              <a:buNone/>
            </a:pPr>
            <a:r>
              <a:rPr lang="en-US" dirty="0" smtClean="0">
                <a:solidFill>
                  <a:srgbClr val="FF0000"/>
                </a:solidFill>
              </a:rPr>
              <a:t>D.) DNA </a:t>
            </a:r>
            <a:r>
              <a:rPr lang="en-US" dirty="0">
                <a:solidFill>
                  <a:srgbClr val="FF0000"/>
                </a:solidFill>
              </a:rPr>
              <a:t>has the information for our cells to make proteins.  </a:t>
            </a:r>
            <a:endParaRPr lang="en-US" sz="2000" dirty="0">
              <a:solidFill>
                <a:srgbClr val="FF0000"/>
              </a:solidFill>
            </a:endParaRPr>
          </a:p>
          <a:p>
            <a:pPr marL="457200" lvl="1" indent="0">
              <a:buNone/>
            </a:pPr>
            <a:r>
              <a:rPr lang="en-US" dirty="0" smtClean="0">
                <a:solidFill>
                  <a:srgbClr val="FF9900"/>
                </a:solidFill>
              </a:rPr>
              <a:t>E.) DNA </a:t>
            </a:r>
            <a:r>
              <a:rPr lang="en-US" dirty="0">
                <a:solidFill>
                  <a:srgbClr val="FF9900"/>
                </a:solidFill>
              </a:rPr>
              <a:t>through transcription makes </a:t>
            </a:r>
            <a:r>
              <a:rPr lang="en-US" dirty="0" smtClean="0">
                <a:solidFill>
                  <a:srgbClr val="FF9900"/>
                </a:solidFill>
              </a:rPr>
              <a:t>mRNA.</a:t>
            </a:r>
            <a:endParaRPr lang="en-US" sz="2000" dirty="0">
              <a:solidFill>
                <a:srgbClr val="FF9900"/>
              </a:solidFill>
            </a:endParaRPr>
          </a:p>
          <a:p>
            <a:endParaRPr lang="en-US" dirty="0" smtClean="0">
              <a:solidFill>
                <a:srgbClr val="FFFF66"/>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67200"/>
            <a:ext cx="91440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062322" y="2093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304800" y="6096000"/>
            <a:ext cx="7928774" cy="923330"/>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FFFF00"/>
                </a:solidFill>
                <a:effectLst>
                  <a:outerShdw blurRad="50800" algn="tl" rotWithShape="0">
                    <a:srgbClr val="000000"/>
                  </a:outerShdw>
                </a:effectLst>
              </a:rPr>
              <a:t>And the answer is…</a:t>
            </a:r>
            <a:endParaRPr lang="en-US" sz="5400" b="1" cap="none" spc="0" dirty="0">
              <a:ln w="17780" cmpd="sng">
                <a:solidFill>
                  <a:sysClr val="windowText" lastClr="000000"/>
                </a:solidFill>
                <a:prstDash val="solid"/>
                <a:miter lim="800000"/>
              </a:ln>
              <a:solidFill>
                <a:srgbClr val="FFFF00"/>
              </a:solidFill>
              <a:effectLst>
                <a:outerShdw blurRad="50800" algn="tl" rotWithShape="0">
                  <a:srgbClr val="000000"/>
                </a:outerShdw>
              </a:effectLst>
            </a:endParaRPr>
          </a:p>
        </p:txBody>
      </p:sp>
      <p:sp>
        <p:nvSpPr>
          <p:cNvPr id="7" name="Rounded Rectangle 6"/>
          <p:cNvSpPr/>
          <p:nvPr/>
        </p:nvSpPr>
        <p:spPr bwMode="auto">
          <a:xfrm>
            <a:off x="533400" y="1828800"/>
            <a:ext cx="8382000" cy="533400"/>
          </a:xfrm>
          <a:prstGeom prst="roundRect">
            <a:avLst/>
          </a:prstGeom>
          <a:solidFill>
            <a:srgbClr val="FF00FF">
              <a:alpha val="25000"/>
            </a:srgbClr>
          </a:solidFill>
          <a:ln w="57150" cap="flat" cmpd="sng" algn="ctr">
            <a:solidFill>
              <a:srgbClr val="FF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2774810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smtClean="0"/>
              <a:t>How many meters (roughly) of DNA stretched out can be found in a single cell?</a:t>
            </a:r>
          </a:p>
          <a:p>
            <a:pPr lvl="1"/>
            <a:r>
              <a:rPr lang="en-US" dirty="0" smtClean="0">
                <a:solidFill>
                  <a:srgbClr val="66FFCC"/>
                </a:solidFill>
              </a:rPr>
              <a:t>A.) </a:t>
            </a:r>
            <a:r>
              <a:rPr lang="en-US" dirty="0" smtClean="0">
                <a:solidFill>
                  <a:schemeClr val="bg1"/>
                </a:solidFill>
              </a:rPr>
              <a:t>.18 nanometers</a:t>
            </a:r>
          </a:p>
          <a:p>
            <a:pPr lvl="1"/>
            <a:r>
              <a:rPr lang="en-US" dirty="0" smtClean="0">
                <a:solidFill>
                  <a:srgbClr val="FFC000"/>
                </a:solidFill>
              </a:rPr>
              <a:t>B.) </a:t>
            </a:r>
            <a:r>
              <a:rPr lang="en-US" dirty="0" smtClean="0">
                <a:solidFill>
                  <a:schemeClr val="bg1"/>
                </a:solidFill>
              </a:rPr>
              <a:t>18 millimeters</a:t>
            </a:r>
          </a:p>
          <a:p>
            <a:pPr lvl="1"/>
            <a:r>
              <a:rPr lang="en-US" dirty="0" smtClean="0">
                <a:solidFill>
                  <a:srgbClr val="FF5050"/>
                </a:solidFill>
              </a:rPr>
              <a:t>C.) </a:t>
            </a:r>
            <a:r>
              <a:rPr lang="en-US" dirty="0" smtClean="0">
                <a:solidFill>
                  <a:schemeClr val="bg1"/>
                </a:solidFill>
              </a:rPr>
              <a:t>1.8 meters</a:t>
            </a:r>
          </a:p>
          <a:p>
            <a:pPr lvl="1"/>
            <a:r>
              <a:rPr lang="en-US" dirty="0" smtClean="0">
                <a:solidFill>
                  <a:srgbClr val="9933FF"/>
                </a:solidFill>
              </a:rPr>
              <a:t>D.) </a:t>
            </a:r>
            <a:r>
              <a:rPr lang="en-US" dirty="0" smtClean="0">
                <a:solidFill>
                  <a:schemeClr val="bg1"/>
                </a:solidFill>
              </a:rPr>
              <a:t>180 kilometers</a:t>
            </a:r>
          </a:p>
          <a:p>
            <a:pPr lvl="1"/>
            <a:r>
              <a:rPr lang="en-US" dirty="0" smtClean="0">
                <a:solidFill>
                  <a:schemeClr val="accent1">
                    <a:lumMod val="40000"/>
                    <a:lumOff val="60000"/>
                  </a:schemeClr>
                </a:solidFill>
              </a:rPr>
              <a:t>E.) </a:t>
            </a:r>
            <a:r>
              <a:rPr lang="en-US" dirty="0" smtClean="0">
                <a:solidFill>
                  <a:schemeClr val="bg1"/>
                </a:solidFill>
              </a:rPr>
              <a:t>It can wrap around the world over 180 million times.</a:t>
            </a:r>
            <a:endParaRPr lang="en-US" dirty="0">
              <a:solidFill>
                <a:schemeClr val="bg1"/>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419600"/>
            <a:ext cx="8382000" cy="2133600"/>
          </a:xfrm>
          <a:prstGeom prst="rect">
            <a:avLst/>
          </a:prstGeom>
          <a:noFill/>
          <a:ln w="76200" cmpd="tri" algn="ctr">
            <a:solidFill>
              <a:srgbClr val="CC00CC"/>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670436" y="139767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71799009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smtClean="0"/>
              <a:t>How many meters (roughly) of DNA stretched out can be found in a single cell?</a:t>
            </a:r>
          </a:p>
          <a:p>
            <a:pPr lvl="1"/>
            <a:r>
              <a:rPr lang="en-US" dirty="0" smtClean="0">
                <a:solidFill>
                  <a:srgbClr val="66FFCC"/>
                </a:solidFill>
              </a:rPr>
              <a:t>A.) .18 nanometers</a:t>
            </a:r>
          </a:p>
          <a:p>
            <a:pPr lvl="1"/>
            <a:r>
              <a:rPr lang="en-US" dirty="0" smtClean="0">
                <a:solidFill>
                  <a:srgbClr val="FFC000"/>
                </a:solidFill>
              </a:rPr>
              <a:t>B.) </a:t>
            </a:r>
            <a:r>
              <a:rPr lang="en-US" dirty="0" smtClean="0">
                <a:solidFill>
                  <a:schemeClr val="bg1"/>
                </a:solidFill>
              </a:rPr>
              <a:t>18 millimeters</a:t>
            </a:r>
          </a:p>
          <a:p>
            <a:pPr lvl="1"/>
            <a:r>
              <a:rPr lang="en-US" dirty="0" smtClean="0">
                <a:solidFill>
                  <a:srgbClr val="FF5050"/>
                </a:solidFill>
              </a:rPr>
              <a:t>C.) </a:t>
            </a:r>
            <a:r>
              <a:rPr lang="en-US" dirty="0" smtClean="0">
                <a:solidFill>
                  <a:schemeClr val="bg1"/>
                </a:solidFill>
              </a:rPr>
              <a:t>1.8 meters</a:t>
            </a:r>
          </a:p>
          <a:p>
            <a:pPr lvl="1"/>
            <a:r>
              <a:rPr lang="en-US" dirty="0" smtClean="0">
                <a:solidFill>
                  <a:srgbClr val="9933FF"/>
                </a:solidFill>
              </a:rPr>
              <a:t>D.) </a:t>
            </a:r>
            <a:r>
              <a:rPr lang="en-US" dirty="0" smtClean="0">
                <a:solidFill>
                  <a:schemeClr val="bg1"/>
                </a:solidFill>
              </a:rPr>
              <a:t>180 kilometers</a:t>
            </a:r>
          </a:p>
          <a:p>
            <a:pPr lvl="1"/>
            <a:r>
              <a:rPr lang="en-US" dirty="0" smtClean="0">
                <a:solidFill>
                  <a:schemeClr val="accent1">
                    <a:lumMod val="40000"/>
                    <a:lumOff val="60000"/>
                  </a:schemeClr>
                </a:solidFill>
              </a:rPr>
              <a:t>E.) </a:t>
            </a:r>
            <a:r>
              <a:rPr lang="en-US" dirty="0" smtClean="0">
                <a:solidFill>
                  <a:schemeClr val="bg1"/>
                </a:solidFill>
              </a:rPr>
              <a:t>It can wrap around the world over 180 million times.</a:t>
            </a:r>
            <a:endParaRPr lang="en-US" dirty="0">
              <a:solidFill>
                <a:schemeClr val="bg1"/>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419600"/>
            <a:ext cx="8382000" cy="2133600"/>
          </a:xfrm>
          <a:prstGeom prst="rect">
            <a:avLst/>
          </a:prstGeom>
          <a:noFill/>
          <a:ln w="76200" cmpd="tri" algn="ctr">
            <a:solidFill>
              <a:srgbClr val="CC00CC"/>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670436" y="139767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76672531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smtClean="0"/>
              <a:t>How many meters (roughly) of DNA stretched out can be found in a single cell?</a:t>
            </a:r>
          </a:p>
          <a:p>
            <a:pPr lvl="1"/>
            <a:r>
              <a:rPr lang="en-US" dirty="0" smtClean="0">
                <a:solidFill>
                  <a:srgbClr val="66FFCC"/>
                </a:solidFill>
              </a:rPr>
              <a:t>A.) .18 nanometers</a:t>
            </a:r>
          </a:p>
          <a:p>
            <a:pPr lvl="1"/>
            <a:r>
              <a:rPr lang="en-US" dirty="0" smtClean="0">
                <a:solidFill>
                  <a:srgbClr val="FFC000"/>
                </a:solidFill>
              </a:rPr>
              <a:t>B.) 18 millimeters</a:t>
            </a:r>
          </a:p>
          <a:p>
            <a:pPr lvl="1"/>
            <a:r>
              <a:rPr lang="en-US" dirty="0" smtClean="0">
                <a:solidFill>
                  <a:srgbClr val="FF5050"/>
                </a:solidFill>
              </a:rPr>
              <a:t>C.) </a:t>
            </a:r>
            <a:r>
              <a:rPr lang="en-US" dirty="0" smtClean="0">
                <a:solidFill>
                  <a:schemeClr val="bg1"/>
                </a:solidFill>
              </a:rPr>
              <a:t>1.8 meters</a:t>
            </a:r>
          </a:p>
          <a:p>
            <a:pPr lvl="1"/>
            <a:r>
              <a:rPr lang="en-US" dirty="0" smtClean="0">
                <a:solidFill>
                  <a:srgbClr val="9933FF"/>
                </a:solidFill>
              </a:rPr>
              <a:t>D.) </a:t>
            </a:r>
            <a:r>
              <a:rPr lang="en-US" dirty="0" smtClean="0">
                <a:solidFill>
                  <a:schemeClr val="bg1"/>
                </a:solidFill>
              </a:rPr>
              <a:t>180 kilometers</a:t>
            </a:r>
          </a:p>
          <a:p>
            <a:pPr lvl="1"/>
            <a:r>
              <a:rPr lang="en-US" dirty="0" smtClean="0">
                <a:solidFill>
                  <a:schemeClr val="accent1">
                    <a:lumMod val="40000"/>
                    <a:lumOff val="60000"/>
                  </a:schemeClr>
                </a:solidFill>
              </a:rPr>
              <a:t>E.) </a:t>
            </a:r>
            <a:r>
              <a:rPr lang="en-US" dirty="0" smtClean="0">
                <a:solidFill>
                  <a:schemeClr val="bg1"/>
                </a:solidFill>
              </a:rPr>
              <a:t>It can wrap around the world over 180 million times.</a:t>
            </a:r>
            <a:endParaRPr lang="en-US" dirty="0">
              <a:solidFill>
                <a:schemeClr val="bg1"/>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419600"/>
            <a:ext cx="8382000" cy="2133600"/>
          </a:xfrm>
          <a:prstGeom prst="rect">
            <a:avLst/>
          </a:prstGeom>
          <a:noFill/>
          <a:ln w="76200" cmpd="tri" algn="ctr">
            <a:solidFill>
              <a:srgbClr val="CC00CC"/>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670436" y="139767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90683424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smtClean="0"/>
              <a:t>How many meters (roughly) of DNA stretched out can be found in a single cell?</a:t>
            </a:r>
          </a:p>
          <a:p>
            <a:pPr lvl="1"/>
            <a:r>
              <a:rPr lang="en-US" dirty="0" smtClean="0">
                <a:solidFill>
                  <a:srgbClr val="66FFCC"/>
                </a:solidFill>
              </a:rPr>
              <a:t>A.) .18 nanometers</a:t>
            </a:r>
          </a:p>
          <a:p>
            <a:pPr lvl="1"/>
            <a:r>
              <a:rPr lang="en-US" dirty="0" smtClean="0">
                <a:solidFill>
                  <a:srgbClr val="FFC000"/>
                </a:solidFill>
              </a:rPr>
              <a:t>B.) 18 millimeters</a:t>
            </a:r>
          </a:p>
          <a:p>
            <a:pPr lvl="1"/>
            <a:r>
              <a:rPr lang="en-US" dirty="0" smtClean="0">
                <a:solidFill>
                  <a:srgbClr val="FF5050"/>
                </a:solidFill>
              </a:rPr>
              <a:t>C.) 1.8 meters</a:t>
            </a:r>
          </a:p>
          <a:p>
            <a:pPr lvl="1"/>
            <a:r>
              <a:rPr lang="en-US" dirty="0" smtClean="0">
                <a:solidFill>
                  <a:srgbClr val="9933FF"/>
                </a:solidFill>
              </a:rPr>
              <a:t>D.) </a:t>
            </a:r>
            <a:r>
              <a:rPr lang="en-US" dirty="0" smtClean="0">
                <a:solidFill>
                  <a:schemeClr val="bg1"/>
                </a:solidFill>
              </a:rPr>
              <a:t>180 kilometers</a:t>
            </a:r>
          </a:p>
          <a:p>
            <a:pPr lvl="1"/>
            <a:r>
              <a:rPr lang="en-US" dirty="0" smtClean="0">
                <a:solidFill>
                  <a:schemeClr val="accent1">
                    <a:lumMod val="40000"/>
                    <a:lumOff val="60000"/>
                  </a:schemeClr>
                </a:solidFill>
              </a:rPr>
              <a:t>E</a:t>
            </a:r>
            <a:r>
              <a:rPr lang="en-US" dirty="0" smtClean="0">
                <a:solidFill>
                  <a:srgbClr val="00B0F0"/>
                </a:solidFill>
              </a:rPr>
              <a:t>.)</a:t>
            </a:r>
            <a:r>
              <a:rPr lang="en-US" dirty="0" smtClean="0">
                <a:solidFill>
                  <a:schemeClr val="bg1"/>
                </a:solidFill>
              </a:rPr>
              <a:t> It can wrap around the world over 180 million times.</a:t>
            </a:r>
            <a:endParaRPr lang="en-US" dirty="0">
              <a:solidFill>
                <a:schemeClr val="bg1"/>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419600"/>
            <a:ext cx="8382000" cy="2133600"/>
          </a:xfrm>
          <a:prstGeom prst="rect">
            <a:avLst/>
          </a:prstGeom>
          <a:noFill/>
          <a:ln w="76200" cmpd="tri" algn="ctr">
            <a:solidFill>
              <a:srgbClr val="CC00CC"/>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670436" y="139767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41046537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smtClean="0"/>
              <a:t>How many meters (roughly) of DNA stretched out can be found in a single cell?</a:t>
            </a:r>
          </a:p>
          <a:p>
            <a:pPr lvl="1"/>
            <a:r>
              <a:rPr lang="en-US" dirty="0" smtClean="0">
                <a:solidFill>
                  <a:srgbClr val="66FFCC"/>
                </a:solidFill>
              </a:rPr>
              <a:t>A.) .18 nanometers</a:t>
            </a:r>
          </a:p>
          <a:p>
            <a:pPr lvl="1"/>
            <a:r>
              <a:rPr lang="en-US" dirty="0" smtClean="0">
                <a:solidFill>
                  <a:srgbClr val="FFC000"/>
                </a:solidFill>
              </a:rPr>
              <a:t>B.) 18 millimeters</a:t>
            </a:r>
          </a:p>
          <a:p>
            <a:pPr lvl="1"/>
            <a:r>
              <a:rPr lang="en-US" dirty="0" smtClean="0">
                <a:solidFill>
                  <a:srgbClr val="FF5050"/>
                </a:solidFill>
              </a:rPr>
              <a:t>C.) 1.8 meters</a:t>
            </a:r>
          </a:p>
          <a:p>
            <a:pPr lvl="1"/>
            <a:r>
              <a:rPr lang="en-US" dirty="0" smtClean="0">
                <a:solidFill>
                  <a:srgbClr val="9933FF"/>
                </a:solidFill>
              </a:rPr>
              <a:t>D.) 180 kilometers</a:t>
            </a:r>
          </a:p>
          <a:p>
            <a:pPr lvl="1"/>
            <a:r>
              <a:rPr lang="en-US" dirty="0" smtClean="0">
                <a:solidFill>
                  <a:schemeClr val="accent1">
                    <a:lumMod val="40000"/>
                    <a:lumOff val="60000"/>
                  </a:schemeClr>
                </a:solidFill>
              </a:rPr>
              <a:t>E.) </a:t>
            </a:r>
            <a:r>
              <a:rPr lang="en-US" dirty="0" smtClean="0">
                <a:solidFill>
                  <a:schemeClr val="bg1"/>
                </a:solidFill>
              </a:rPr>
              <a:t>It can wrap around the world over 180 million times.</a:t>
            </a:r>
            <a:endParaRPr lang="en-US" dirty="0">
              <a:solidFill>
                <a:schemeClr val="bg1"/>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419600"/>
            <a:ext cx="8382000" cy="2133600"/>
          </a:xfrm>
          <a:prstGeom prst="rect">
            <a:avLst/>
          </a:prstGeom>
          <a:noFill/>
          <a:ln w="76200" cmpd="tri" algn="ctr">
            <a:solidFill>
              <a:srgbClr val="CC00CC"/>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670436" y="139767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40510798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smtClean="0"/>
              <a:t>How many meters (roughly) of DNA stretched out can be found in a single cell?</a:t>
            </a:r>
          </a:p>
          <a:p>
            <a:pPr lvl="1"/>
            <a:r>
              <a:rPr lang="en-US" dirty="0" smtClean="0">
                <a:solidFill>
                  <a:srgbClr val="66FFCC"/>
                </a:solidFill>
              </a:rPr>
              <a:t>A.) .18 nanometers</a:t>
            </a:r>
          </a:p>
          <a:p>
            <a:pPr lvl="1"/>
            <a:r>
              <a:rPr lang="en-US" dirty="0" smtClean="0">
                <a:solidFill>
                  <a:srgbClr val="FFC000"/>
                </a:solidFill>
              </a:rPr>
              <a:t>B.) 18 millimeters</a:t>
            </a:r>
          </a:p>
          <a:p>
            <a:pPr lvl="1"/>
            <a:r>
              <a:rPr lang="en-US" dirty="0" smtClean="0">
                <a:solidFill>
                  <a:srgbClr val="FF5050"/>
                </a:solidFill>
              </a:rPr>
              <a:t>C.) 1.8 meters</a:t>
            </a:r>
          </a:p>
          <a:p>
            <a:pPr lvl="1"/>
            <a:r>
              <a:rPr lang="en-US" dirty="0" smtClean="0">
                <a:solidFill>
                  <a:srgbClr val="9933FF"/>
                </a:solidFill>
              </a:rPr>
              <a:t>D.) 180 kilometers</a:t>
            </a:r>
          </a:p>
          <a:p>
            <a:pPr lvl="1"/>
            <a:r>
              <a:rPr lang="en-US" dirty="0" smtClean="0">
                <a:solidFill>
                  <a:schemeClr val="accent1">
                    <a:lumMod val="40000"/>
                    <a:lumOff val="60000"/>
                  </a:schemeClr>
                </a:solidFill>
              </a:rPr>
              <a:t>E.) It can wrap around the world over 180 million times.</a:t>
            </a:r>
            <a:endParaRPr lang="en-US" dirty="0">
              <a:solidFill>
                <a:schemeClr val="accent1">
                  <a:lumMod val="40000"/>
                  <a:lumOff val="60000"/>
                </a:schemeClr>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419600"/>
            <a:ext cx="8382000" cy="2133600"/>
          </a:xfrm>
          <a:prstGeom prst="rect">
            <a:avLst/>
          </a:prstGeom>
          <a:noFill/>
          <a:ln w="76200" cmpd="tri" algn="ctr">
            <a:solidFill>
              <a:srgbClr val="CC00CC"/>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670436" y="139767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64328884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smtClean="0"/>
              <a:t>How many meters (roughly) of DNA stretched out can be found in a single cell?</a:t>
            </a:r>
          </a:p>
          <a:p>
            <a:pPr lvl="1"/>
            <a:r>
              <a:rPr lang="en-US" dirty="0" smtClean="0">
                <a:solidFill>
                  <a:srgbClr val="66FFCC"/>
                </a:solidFill>
              </a:rPr>
              <a:t>A.) .18 nanometers</a:t>
            </a:r>
          </a:p>
          <a:p>
            <a:pPr lvl="1"/>
            <a:r>
              <a:rPr lang="en-US" dirty="0" smtClean="0">
                <a:solidFill>
                  <a:srgbClr val="FFC000"/>
                </a:solidFill>
              </a:rPr>
              <a:t>B.) 18 millimeters</a:t>
            </a:r>
          </a:p>
          <a:p>
            <a:pPr lvl="1"/>
            <a:r>
              <a:rPr lang="en-US" dirty="0" smtClean="0">
                <a:solidFill>
                  <a:srgbClr val="FF5050"/>
                </a:solidFill>
              </a:rPr>
              <a:t>C.) 1.8 meters</a:t>
            </a:r>
          </a:p>
          <a:p>
            <a:pPr lvl="1"/>
            <a:r>
              <a:rPr lang="en-US" dirty="0" smtClean="0">
                <a:solidFill>
                  <a:srgbClr val="9933FF"/>
                </a:solidFill>
              </a:rPr>
              <a:t>D.) 180 kilometers</a:t>
            </a:r>
          </a:p>
          <a:p>
            <a:pPr lvl="1"/>
            <a:r>
              <a:rPr lang="en-US" dirty="0" smtClean="0">
                <a:solidFill>
                  <a:schemeClr val="accent1">
                    <a:lumMod val="40000"/>
                    <a:lumOff val="60000"/>
                  </a:schemeClr>
                </a:solidFill>
              </a:rPr>
              <a:t>E.) It can wrap around the world over 180 million times.</a:t>
            </a:r>
            <a:endParaRPr lang="en-US" dirty="0">
              <a:solidFill>
                <a:schemeClr val="accent1">
                  <a:lumMod val="40000"/>
                  <a:lumOff val="60000"/>
                </a:schemeClr>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419600"/>
            <a:ext cx="8382000" cy="2133600"/>
          </a:xfrm>
          <a:prstGeom prst="rect">
            <a:avLst/>
          </a:prstGeom>
          <a:noFill/>
          <a:ln w="76200" cmpd="tri" algn="ctr">
            <a:solidFill>
              <a:srgbClr val="CC00CC"/>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670436" y="139767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angle 1"/>
          <p:cNvSpPr/>
          <p:nvPr/>
        </p:nvSpPr>
        <p:spPr>
          <a:xfrm>
            <a:off x="533400" y="5650805"/>
            <a:ext cx="7830990"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nd the answer is…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525099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smtClean="0"/>
              <a:t>Is your name on the review sheet?</a:t>
            </a: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5"/>
          <p:cNvSpPr>
            <a:spLocks noChangeArrowheads="1"/>
          </p:cNvSpPr>
          <p:nvPr/>
        </p:nvSpPr>
        <p:spPr bwMode="auto">
          <a:xfrm>
            <a:off x="1524000" y="1807038"/>
            <a:ext cx="762000" cy="457200"/>
          </a:xfrm>
          <a:prstGeom prst="rect">
            <a:avLst/>
          </a:prstGeom>
          <a:solidFill>
            <a:srgbClr val="FF00FF">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n>
                <a:solidFill>
                  <a:schemeClr val="bg1"/>
                </a:solidFill>
              </a:ln>
            </a:endParaRPr>
          </a:p>
        </p:txBody>
      </p:sp>
      <p:sp>
        <p:nvSpPr>
          <p:cNvPr id="6153" name="WordArt 9"/>
          <p:cNvSpPr>
            <a:spLocks noChangeArrowheads="1" noChangeShapeType="1" noTextEdit="1"/>
          </p:cNvSpPr>
          <p:nvPr/>
        </p:nvSpPr>
        <p:spPr bwMode="auto">
          <a:xfrm>
            <a:off x="5486400" y="990600"/>
            <a:ext cx="3438525" cy="1752600"/>
          </a:xfrm>
          <a:prstGeom prst="rect">
            <a:avLst/>
          </a:prstGeom>
          <a:ln>
            <a:solidFill>
              <a:schemeClr val="bg1"/>
            </a:solidFill>
          </a:ln>
        </p:spPr>
        <p:txBody>
          <a:bodyPr wrap="none" fromWordArt="1">
            <a:prstTxWarp prst="textPlain">
              <a:avLst>
                <a:gd name="adj" fmla="val 50000"/>
              </a:avLst>
            </a:prstTxWarp>
          </a:bodyPr>
          <a:lstStyle/>
          <a:p>
            <a:pPr algn="ct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Add the categories</a:t>
            </a:r>
          </a:p>
          <a:p>
            <a:pPr algn="ct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along the top</a:t>
            </a:r>
          </a:p>
          <a:p>
            <a:pPr algn="ct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on the next slide</a:t>
            </a:r>
            <a:r>
              <a:rPr lang="en-US" sz="3600" kern="10" spc="720" dirty="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t>
            </a:r>
          </a:p>
        </p:txBody>
      </p:sp>
    </p:spTree>
    <p:extLst>
      <p:ext uri="{BB962C8B-B14F-4D97-AF65-F5344CB8AC3E}">
        <p14:creationId xmlns:p14="http://schemas.microsoft.com/office/powerpoint/2010/main" val="257275253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smtClean="0"/>
              <a:t>How many meters (roughly) of DNA stretched out can be found in a single cell?</a:t>
            </a:r>
          </a:p>
          <a:p>
            <a:pPr lvl="1"/>
            <a:r>
              <a:rPr lang="en-US" dirty="0" smtClean="0">
                <a:solidFill>
                  <a:srgbClr val="66FFCC"/>
                </a:solidFill>
              </a:rPr>
              <a:t>A.) .18 nanometers</a:t>
            </a:r>
          </a:p>
          <a:p>
            <a:pPr lvl="1"/>
            <a:r>
              <a:rPr lang="en-US" dirty="0" smtClean="0">
                <a:solidFill>
                  <a:srgbClr val="FFC000"/>
                </a:solidFill>
              </a:rPr>
              <a:t>B.) 18 millimeters</a:t>
            </a:r>
          </a:p>
          <a:p>
            <a:pPr lvl="1"/>
            <a:r>
              <a:rPr lang="en-US" dirty="0" smtClean="0">
                <a:solidFill>
                  <a:srgbClr val="FF5050"/>
                </a:solidFill>
              </a:rPr>
              <a:t>C.) 1.8 meters</a:t>
            </a:r>
          </a:p>
          <a:p>
            <a:pPr lvl="1"/>
            <a:r>
              <a:rPr lang="en-US" dirty="0" smtClean="0">
                <a:solidFill>
                  <a:srgbClr val="9933FF"/>
                </a:solidFill>
              </a:rPr>
              <a:t>D.) 180 kilometers</a:t>
            </a:r>
          </a:p>
          <a:p>
            <a:pPr lvl="1"/>
            <a:r>
              <a:rPr lang="en-US" dirty="0" smtClean="0">
                <a:solidFill>
                  <a:schemeClr val="accent1">
                    <a:lumMod val="40000"/>
                    <a:lumOff val="60000"/>
                  </a:schemeClr>
                </a:solidFill>
              </a:rPr>
              <a:t>E.) It can wrap around the world over 180 million times.</a:t>
            </a:r>
            <a:endParaRPr lang="en-US" dirty="0">
              <a:solidFill>
                <a:schemeClr val="accent1">
                  <a:lumMod val="40000"/>
                  <a:lumOff val="60000"/>
                </a:schemeClr>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419600"/>
            <a:ext cx="8382000" cy="2133600"/>
          </a:xfrm>
          <a:prstGeom prst="rect">
            <a:avLst/>
          </a:prstGeom>
          <a:noFill/>
          <a:ln w="76200" cmpd="tri" algn="ctr">
            <a:solidFill>
              <a:srgbClr val="CC00CC"/>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670436" y="1397675"/>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angle 1"/>
          <p:cNvSpPr/>
          <p:nvPr/>
        </p:nvSpPr>
        <p:spPr>
          <a:xfrm>
            <a:off x="533400" y="5650805"/>
            <a:ext cx="7830990"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nd the answer is…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ounded Rectangle 5"/>
          <p:cNvSpPr/>
          <p:nvPr/>
        </p:nvSpPr>
        <p:spPr bwMode="auto">
          <a:xfrm>
            <a:off x="402771" y="2362200"/>
            <a:ext cx="3635829" cy="533400"/>
          </a:xfrm>
          <a:prstGeom prst="roundRect">
            <a:avLst/>
          </a:prstGeom>
          <a:solidFill>
            <a:srgbClr val="FF5050">
              <a:alpha val="25000"/>
            </a:srgbClr>
          </a:solidFill>
          <a:ln w="57150" cap="flat" cmpd="sng" algn="ctr">
            <a:solidFill>
              <a:srgbClr val="FF5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321757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4883" name="Rectangle 3"/>
          <p:cNvSpPr>
            <a:spLocks noGrp="1" noChangeArrowheads="1"/>
          </p:cNvSpPr>
          <p:nvPr>
            <p:ph type="body" idx="4294967295"/>
          </p:nvPr>
        </p:nvSpPr>
        <p:spPr>
          <a:xfrm>
            <a:off x="457200" y="228600"/>
            <a:ext cx="8229600" cy="5902325"/>
          </a:xfrm>
        </p:spPr>
        <p:txBody>
          <a:bodyPr/>
          <a:lstStyle/>
          <a:p>
            <a:pPr eaLnBrk="1" hangingPunct="1">
              <a:defRPr/>
            </a:pPr>
            <a:r>
              <a:rPr lang="en-US" dirty="0" smtClean="0"/>
              <a:t>DNA has the information for our cells to make proteins. </a:t>
            </a:r>
            <a:r>
              <a:rPr lang="en-US" dirty="0" smtClean="0">
                <a:solidFill>
                  <a:srgbClr val="9933FF"/>
                </a:solidFill>
              </a:rPr>
              <a:t>Name A and B? </a:t>
            </a:r>
          </a:p>
        </p:txBody>
      </p:sp>
      <p:sp>
        <p:nvSpPr>
          <p:cNvPr id="29705"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pic>
        <p:nvPicPr>
          <p:cNvPr id="9728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610600" cy="5029200"/>
          </a:xfrm>
          <a:prstGeom prst="rect">
            <a:avLst/>
          </a:prstGeom>
          <a:noFill/>
          <a:ln w="762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97285" name="Rectangle 5"/>
          <p:cNvSpPr>
            <a:spLocks noChangeArrowheads="1"/>
          </p:cNvSpPr>
          <p:nvPr/>
        </p:nvSpPr>
        <p:spPr bwMode="auto">
          <a:xfrm>
            <a:off x="4495800" y="4419600"/>
            <a:ext cx="1981200" cy="1447800"/>
          </a:xfrm>
          <a:prstGeom prst="rect">
            <a:avLst/>
          </a:prstGeom>
          <a:noFill/>
          <a:ln w="762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 name="Rectangle 5"/>
          <p:cNvSpPr/>
          <p:nvPr/>
        </p:nvSpPr>
        <p:spPr>
          <a:xfrm>
            <a:off x="2442029" y="1696930"/>
            <a:ext cx="2514600" cy="2062103"/>
          </a:xfrm>
          <a:prstGeom prst="rect">
            <a:avLst/>
          </a:prstGeom>
          <a:noFill/>
        </p:spPr>
        <p:txBody>
          <a:bodyPr wrap="square">
            <a:spAutoFit/>
          </a:bodyPr>
          <a:lstStyle/>
          <a:p>
            <a:pPr algn="l">
              <a:buFontTx/>
              <a:buNone/>
              <a:defRPr/>
            </a:pPr>
            <a:r>
              <a:rPr lang="en-US" sz="3200" b="1" dirty="0">
                <a:ln w="17780" cmpd="sng">
                  <a:solidFill>
                    <a:srgbClr val="FFFFFF"/>
                  </a:solidFill>
                  <a:prstDash val="solid"/>
                  <a:miter lim="800000"/>
                </a:ln>
                <a:solidFill>
                  <a:srgbClr val="7030A0"/>
                </a:solidFill>
                <a:effectLst>
                  <a:outerShdw blurRad="50800" algn="tl" rotWithShape="0">
                    <a:srgbClr val="000000"/>
                  </a:outerShdw>
                </a:effectLst>
                <a:latin typeface="Arial" pitchFamily="34" charset="0"/>
              </a:rPr>
              <a:t>Keep your</a:t>
            </a:r>
          </a:p>
          <a:p>
            <a:pPr algn="l">
              <a:buFontTx/>
              <a:buNone/>
              <a:defRPr/>
            </a:pPr>
            <a:r>
              <a:rPr lang="en-US" sz="3200" b="1" dirty="0">
                <a:ln w="17780" cmpd="sng">
                  <a:solidFill>
                    <a:srgbClr val="FFFFFF"/>
                  </a:solidFill>
                  <a:prstDash val="solid"/>
                  <a:miter lim="800000"/>
                </a:ln>
                <a:solidFill>
                  <a:srgbClr val="7030A0"/>
                </a:solidFill>
                <a:effectLst>
                  <a:outerShdw blurRad="50800" algn="tl" rotWithShape="0">
                    <a:srgbClr val="000000"/>
                  </a:outerShdw>
                </a:effectLst>
                <a:latin typeface="Arial" pitchFamily="34" charset="0"/>
              </a:rPr>
              <a:t>hard copy </a:t>
            </a:r>
          </a:p>
          <a:p>
            <a:pPr algn="l">
              <a:buFontTx/>
              <a:buNone/>
              <a:defRPr/>
            </a:pPr>
            <a:r>
              <a:rPr lang="en-US" sz="3200" b="1" dirty="0">
                <a:ln w="17780" cmpd="sng">
                  <a:solidFill>
                    <a:srgbClr val="FFFFFF"/>
                  </a:solidFill>
                  <a:prstDash val="solid"/>
                  <a:miter lim="800000"/>
                </a:ln>
                <a:solidFill>
                  <a:srgbClr val="7030A0"/>
                </a:solidFill>
                <a:effectLst>
                  <a:outerShdw blurRad="50800" algn="tl" rotWithShape="0">
                    <a:srgbClr val="000000"/>
                  </a:outerShdw>
                </a:effectLst>
                <a:latin typeface="Arial" pitchFamily="34" charset="0"/>
              </a:rPr>
              <a:t>safe in the nucleus</a:t>
            </a:r>
          </a:p>
        </p:txBody>
      </p:sp>
      <p:pic>
        <p:nvPicPr>
          <p:cNvPr id="9728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343400"/>
            <a:ext cx="259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72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419600"/>
            <a:ext cx="2286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728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4419600"/>
            <a:ext cx="457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97290" name="Straight Arrow Connector 10"/>
          <p:cNvCxnSpPr>
            <a:cxnSpLocks noChangeShapeType="1"/>
          </p:cNvCxnSpPr>
          <p:nvPr/>
        </p:nvCxnSpPr>
        <p:spPr bwMode="auto">
          <a:xfrm flipV="1">
            <a:off x="2057400" y="4724400"/>
            <a:ext cx="762000" cy="304800"/>
          </a:xfrm>
          <a:prstGeom prst="straightConnector1">
            <a:avLst/>
          </a:prstGeom>
          <a:noFill/>
          <a:ln w="76200" algn="ctr">
            <a:solidFill>
              <a:srgbClr val="7030A0"/>
            </a:solidFill>
            <a:round/>
            <a:headEnd/>
            <a:tailEnd type="arrow" w="med" len="med"/>
          </a:ln>
          <a:extLst>
            <a:ext uri="{909E8E84-426E-40DD-AFC4-6F175D3DCCD1}">
              <a14:hiddenFill xmlns:a14="http://schemas.microsoft.com/office/drawing/2010/main">
                <a:noFill/>
              </a14:hiddenFill>
            </a:ext>
          </a:extLst>
        </p:spPr>
      </p:cxnSp>
      <p:pic>
        <p:nvPicPr>
          <p:cNvPr id="9729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3200400"/>
            <a:ext cx="6858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729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4200" y="4495800"/>
            <a:ext cx="17240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7293"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5200" y="1524000"/>
            <a:ext cx="14478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 name="Rectangle 13"/>
          <p:cNvSpPr/>
          <p:nvPr/>
        </p:nvSpPr>
        <p:spPr>
          <a:xfrm>
            <a:off x="5029200" y="1295400"/>
            <a:ext cx="2819400" cy="1175706"/>
          </a:xfrm>
          <a:prstGeom prst="rect">
            <a:avLst/>
          </a:prstGeom>
          <a:noFill/>
        </p:spPr>
        <p:txBody>
          <a:bodyPr>
            <a:spAutoFit/>
          </a:bodyPr>
          <a:lstStyle/>
          <a:p>
            <a:pPr algn="ctr">
              <a:buFontTx/>
              <a:buNone/>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rPr>
              <a:t>Except</a:t>
            </a:r>
          </a:p>
          <a:p>
            <a:pPr algn="ctr">
              <a:buFontTx/>
              <a:buNone/>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rPr>
              <a:t>Proteins</a:t>
            </a:r>
          </a:p>
        </p:txBody>
      </p:sp>
      <p:sp>
        <p:nvSpPr>
          <p:cNvPr id="2" name="Rounded Rectangle 1"/>
          <p:cNvSpPr/>
          <p:nvPr/>
        </p:nvSpPr>
        <p:spPr bwMode="auto">
          <a:xfrm rot="2818976">
            <a:off x="1698782" y="3555916"/>
            <a:ext cx="1641929" cy="406233"/>
          </a:xfrm>
          <a:prstGeom prst="roundRect">
            <a:avLst/>
          </a:prstGeom>
          <a:solidFill>
            <a:schemeClr val="bg1"/>
          </a:solidFill>
          <a:ln w="9525" cap="flat" cmpd="sng" algn="ctr">
            <a:solidFill>
              <a:srgbClr val="9933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16" name="Rounded Rectangle 15"/>
          <p:cNvSpPr/>
          <p:nvPr/>
        </p:nvSpPr>
        <p:spPr bwMode="auto">
          <a:xfrm rot="20300396">
            <a:off x="5808202" y="2344820"/>
            <a:ext cx="1641929" cy="406233"/>
          </a:xfrm>
          <a:prstGeom prst="roundRect">
            <a:avLst/>
          </a:prstGeom>
          <a:solidFill>
            <a:schemeClr val="bg1"/>
          </a:solidFill>
          <a:ln w="9525" cap="flat" cmpd="sng" algn="ctr">
            <a:solidFill>
              <a:srgbClr val="9933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3" name="Rectangle 2"/>
          <p:cNvSpPr/>
          <p:nvPr/>
        </p:nvSpPr>
        <p:spPr>
          <a:xfrm>
            <a:off x="1798074" y="2463012"/>
            <a:ext cx="72167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5562600" y="2266316"/>
            <a:ext cx="71205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8128271" y="156998"/>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 name="Picture 4" descr="http://www.clker.com/cliparts/9/a/e/e/12154415151126295659lemmling_Cartoon_owl.svg.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28271" y="2056144"/>
            <a:ext cx="156864" cy="14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04998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4883" name="Rectangle 3"/>
          <p:cNvSpPr>
            <a:spLocks noGrp="1" noChangeArrowheads="1"/>
          </p:cNvSpPr>
          <p:nvPr>
            <p:ph type="body" idx="4294967295"/>
          </p:nvPr>
        </p:nvSpPr>
        <p:spPr>
          <a:xfrm>
            <a:off x="457200" y="228600"/>
            <a:ext cx="8229600" cy="5902325"/>
          </a:xfrm>
        </p:spPr>
        <p:txBody>
          <a:bodyPr/>
          <a:lstStyle/>
          <a:p>
            <a:pPr eaLnBrk="1" hangingPunct="1">
              <a:defRPr/>
            </a:pPr>
            <a:r>
              <a:rPr lang="en-US" dirty="0" smtClean="0"/>
              <a:t>DNA has the information for our cells to make proteins. </a:t>
            </a:r>
            <a:r>
              <a:rPr lang="en-US" dirty="0" smtClean="0">
                <a:solidFill>
                  <a:srgbClr val="9933FF"/>
                </a:solidFill>
              </a:rPr>
              <a:t>Name A and B? </a:t>
            </a:r>
          </a:p>
        </p:txBody>
      </p:sp>
      <p:sp>
        <p:nvSpPr>
          <p:cNvPr id="29705"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pic>
        <p:nvPicPr>
          <p:cNvPr id="9728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610600" cy="5029200"/>
          </a:xfrm>
          <a:prstGeom prst="rect">
            <a:avLst/>
          </a:prstGeom>
          <a:noFill/>
          <a:ln w="762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97285" name="Rectangle 5"/>
          <p:cNvSpPr>
            <a:spLocks noChangeArrowheads="1"/>
          </p:cNvSpPr>
          <p:nvPr/>
        </p:nvSpPr>
        <p:spPr bwMode="auto">
          <a:xfrm>
            <a:off x="4495800" y="4419600"/>
            <a:ext cx="1981200" cy="1447800"/>
          </a:xfrm>
          <a:prstGeom prst="rect">
            <a:avLst/>
          </a:prstGeom>
          <a:noFill/>
          <a:ln w="762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 name="Rectangle 5"/>
          <p:cNvSpPr/>
          <p:nvPr/>
        </p:nvSpPr>
        <p:spPr>
          <a:xfrm>
            <a:off x="2442029" y="1696930"/>
            <a:ext cx="2514600" cy="2062103"/>
          </a:xfrm>
          <a:prstGeom prst="rect">
            <a:avLst/>
          </a:prstGeom>
          <a:noFill/>
        </p:spPr>
        <p:txBody>
          <a:bodyPr wrap="square">
            <a:spAutoFit/>
          </a:bodyPr>
          <a:lstStyle/>
          <a:p>
            <a:pPr algn="l">
              <a:buFontTx/>
              <a:buNone/>
              <a:defRPr/>
            </a:pPr>
            <a:r>
              <a:rPr lang="en-US" sz="3200" b="1" dirty="0">
                <a:ln w="17780" cmpd="sng">
                  <a:solidFill>
                    <a:srgbClr val="FFFFFF"/>
                  </a:solidFill>
                  <a:prstDash val="solid"/>
                  <a:miter lim="800000"/>
                </a:ln>
                <a:solidFill>
                  <a:srgbClr val="7030A0"/>
                </a:solidFill>
                <a:effectLst>
                  <a:outerShdw blurRad="50800" algn="tl" rotWithShape="0">
                    <a:srgbClr val="000000"/>
                  </a:outerShdw>
                </a:effectLst>
                <a:latin typeface="Arial" pitchFamily="34" charset="0"/>
              </a:rPr>
              <a:t>Keep your</a:t>
            </a:r>
          </a:p>
          <a:p>
            <a:pPr algn="l">
              <a:buFontTx/>
              <a:buNone/>
              <a:defRPr/>
            </a:pPr>
            <a:r>
              <a:rPr lang="en-US" sz="3200" b="1" dirty="0">
                <a:ln w="17780" cmpd="sng">
                  <a:solidFill>
                    <a:srgbClr val="FFFFFF"/>
                  </a:solidFill>
                  <a:prstDash val="solid"/>
                  <a:miter lim="800000"/>
                </a:ln>
                <a:solidFill>
                  <a:srgbClr val="7030A0"/>
                </a:solidFill>
                <a:effectLst>
                  <a:outerShdw blurRad="50800" algn="tl" rotWithShape="0">
                    <a:srgbClr val="000000"/>
                  </a:outerShdw>
                </a:effectLst>
                <a:latin typeface="Arial" pitchFamily="34" charset="0"/>
              </a:rPr>
              <a:t>hard copy </a:t>
            </a:r>
          </a:p>
          <a:p>
            <a:pPr algn="l">
              <a:buFontTx/>
              <a:buNone/>
              <a:defRPr/>
            </a:pPr>
            <a:r>
              <a:rPr lang="en-US" sz="3200" b="1" dirty="0">
                <a:ln w="17780" cmpd="sng">
                  <a:solidFill>
                    <a:srgbClr val="FFFFFF"/>
                  </a:solidFill>
                  <a:prstDash val="solid"/>
                  <a:miter lim="800000"/>
                </a:ln>
                <a:solidFill>
                  <a:srgbClr val="7030A0"/>
                </a:solidFill>
                <a:effectLst>
                  <a:outerShdw blurRad="50800" algn="tl" rotWithShape="0">
                    <a:srgbClr val="000000"/>
                  </a:outerShdw>
                </a:effectLst>
                <a:latin typeface="Arial" pitchFamily="34" charset="0"/>
              </a:rPr>
              <a:t>safe in the nucleus</a:t>
            </a:r>
          </a:p>
        </p:txBody>
      </p:sp>
      <p:pic>
        <p:nvPicPr>
          <p:cNvPr id="9728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343400"/>
            <a:ext cx="259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72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419600"/>
            <a:ext cx="2286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728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4419600"/>
            <a:ext cx="457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97290" name="Straight Arrow Connector 10"/>
          <p:cNvCxnSpPr>
            <a:cxnSpLocks noChangeShapeType="1"/>
          </p:cNvCxnSpPr>
          <p:nvPr/>
        </p:nvCxnSpPr>
        <p:spPr bwMode="auto">
          <a:xfrm flipV="1">
            <a:off x="2057400" y="4724400"/>
            <a:ext cx="762000" cy="304800"/>
          </a:xfrm>
          <a:prstGeom prst="straightConnector1">
            <a:avLst/>
          </a:prstGeom>
          <a:noFill/>
          <a:ln w="76200" algn="ctr">
            <a:solidFill>
              <a:srgbClr val="7030A0"/>
            </a:solidFill>
            <a:round/>
            <a:headEnd/>
            <a:tailEnd type="arrow" w="med" len="med"/>
          </a:ln>
          <a:extLst>
            <a:ext uri="{909E8E84-426E-40DD-AFC4-6F175D3DCCD1}">
              <a14:hiddenFill xmlns:a14="http://schemas.microsoft.com/office/drawing/2010/main">
                <a:noFill/>
              </a14:hiddenFill>
            </a:ext>
          </a:extLst>
        </p:spPr>
      </p:cxnSp>
      <p:pic>
        <p:nvPicPr>
          <p:cNvPr id="9729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3200400"/>
            <a:ext cx="6858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729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4200" y="4495800"/>
            <a:ext cx="17240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7293"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5200" y="1524000"/>
            <a:ext cx="14478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 name="Rectangle 13"/>
          <p:cNvSpPr/>
          <p:nvPr/>
        </p:nvSpPr>
        <p:spPr>
          <a:xfrm>
            <a:off x="5029200" y="1295400"/>
            <a:ext cx="2819400" cy="1175706"/>
          </a:xfrm>
          <a:prstGeom prst="rect">
            <a:avLst/>
          </a:prstGeom>
          <a:noFill/>
        </p:spPr>
        <p:txBody>
          <a:bodyPr>
            <a:spAutoFit/>
          </a:bodyPr>
          <a:lstStyle/>
          <a:p>
            <a:pPr algn="ctr">
              <a:buFontTx/>
              <a:buNone/>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rPr>
              <a:t>Except</a:t>
            </a:r>
          </a:p>
          <a:p>
            <a:pPr algn="ctr">
              <a:buFontTx/>
              <a:buNone/>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rPr>
              <a:t>Proteins</a:t>
            </a:r>
          </a:p>
        </p:txBody>
      </p:sp>
      <p:sp>
        <p:nvSpPr>
          <p:cNvPr id="2" name="Rounded Rectangle 1"/>
          <p:cNvSpPr/>
          <p:nvPr/>
        </p:nvSpPr>
        <p:spPr bwMode="auto">
          <a:xfrm rot="2818976">
            <a:off x="1698782" y="3555916"/>
            <a:ext cx="1641929" cy="406233"/>
          </a:xfrm>
          <a:prstGeom prst="roundRect">
            <a:avLst/>
          </a:prstGeom>
          <a:solidFill>
            <a:schemeClr val="bg1"/>
          </a:solidFill>
          <a:ln w="9525" cap="flat" cmpd="sng" algn="ctr">
            <a:solidFill>
              <a:srgbClr val="9933FF"/>
            </a:solidFill>
            <a:prstDash val="solid"/>
            <a:round/>
            <a:headEnd type="none" w="med" len="med"/>
            <a:tailEnd type="none" w="med" len="med"/>
          </a:ln>
          <a:effectLst>
            <a:glow rad="330200">
              <a:srgbClr val="FF00FF"/>
            </a:glo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16" name="Rounded Rectangle 15"/>
          <p:cNvSpPr/>
          <p:nvPr/>
        </p:nvSpPr>
        <p:spPr bwMode="auto">
          <a:xfrm rot="20300396">
            <a:off x="5808202" y="2344820"/>
            <a:ext cx="1641929" cy="406233"/>
          </a:xfrm>
          <a:prstGeom prst="roundRect">
            <a:avLst/>
          </a:prstGeom>
          <a:solidFill>
            <a:schemeClr val="bg1"/>
          </a:solidFill>
          <a:ln w="9525" cap="flat" cmpd="sng" algn="ctr">
            <a:solidFill>
              <a:srgbClr val="9933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3" name="Rectangle 2"/>
          <p:cNvSpPr/>
          <p:nvPr/>
        </p:nvSpPr>
        <p:spPr>
          <a:xfrm>
            <a:off x="1798074" y="2463012"/>
            <a:ext cx="72167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5562600" y="2266316"/>
            <a:ext cx="71205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8128271" y="156998"/>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 name="Picture 4" descr="http://www.clker.com/cliparts/9/a/e/e/12154415151126295659lemmling_Cartoon_owl.svg.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28271" y="2056144"/>
            <a:ext cx="156864" cy="14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373723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4883" name="Rectangle 3"/>
          <p:cNvSpPr>
            <a:spLocks noGrp="1" noChangeArrowheads="1"/>
          </p:cNvSpPr>
          <p:nvPr>
            <p:ph type="body" idx="4294967295"/>
          </p:nvPr>
        </p:nvSpPr>
        <p:spPr>
          <a:xfrm>
            <a:off x="457200" y="228600"/>
            <a:ext cx="8229600" cy="5902325"/>
          </a:xfrm>
        </p:spPr>
        <p:txBody>
          <a:bodyPr/>
          <a:lstStyle/>
          <a:p>
            <a:pPr eaLnBrk="1" hangingPunct="1">
              <a:defRPr/>
            </a:pPr>
            <a:r>
              <a:rPr lang="en-US" dirty="0" smtClean="0"/>
              <a:t>DNA has the information for our cells to make proteins. </a:t>
            </a:r>
            <a:r>
              <a:rPr lang="en-US" dirty="0" smtClean="0">
                <a:solidFill>
                  <a:srgbClr val="9933FF"/>
                </a:solidFill>
              </a:rPr>
              <a:t>Name A and B? </a:t>
            </a:r>
          </a:p>
        </p:txBody>
      </p:sp>
      <p:sp>
        <p:nvSpPr>
          <p:cNvPr id="29705"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pic>
        <p:nvPicPr>
          <p:cNvPr id="9728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610600" cy="5029200"/>
          </a:xfrm>
          <a:prstGeom prst="rect">
            <a:avLst/>
          </a:prstGeom>
          <a:noFill/>
          <a:ln w="762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97285" name="Rectangle 5"/>
          <p:cNvSpPr>
            <a:spLocks noChangeArrowheads="1"/>
          </p:cNvSpPr>
          <p:nvPr/>
        </p:nvSpPr>
        <p:spPr bwMode="auto">
          <a:xfrm>
            <a:off x="4495800" y="4419600"/>
            <a:ext cx="1981200" cy="1447800"/>
          </a:xfrm>
          <a:prstGeom prst="rect">
            <a:avLst/>
          </a:prstGeom>
          <a:noFill/>
          <a:ln w="762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 name="Rectangle 5"/>
          <p:cNvSpPr/>
          <p:nvPr/>
        </p:nvSpPr>
        <p:spPr>
          <a:xfrm>
            <a:off x="2442029" y="1696930"/>
            <a:ext cx="2514600" cy="2062103"/>
          </a:xfrm>
          <a:prstGeom prst="rect">
            <a:avLst/>
          </a:prstGeom>
          <a:noFill/>
        </p:spPr>
        <p:txBody>
          <a:bodyPr wrap="square">
            <a:spAutoFit/>
          </a:bodyPr>
          <a:lstStyle/>
          <a:p>
            <a:pPr algn="l">
              <a:buFontTx/>
              <a:buNone/>
              <a:defRPr/>
            </a:pPr>
            <a:r>
              <a:rPr lang="en-US" sz="3200" b="1" dirty="0">
                <a:ln w="17780" cmpd="sng">
                  <a:solidFill>
                    <a:srgbClr val="FFFFFF"/>
                  </a:solidFill>
                  <a:prstDash val="solid"/>
                  <a:miter lim="800000"/>
                </a:ln>
                <a:solidFill>
                  <a:srgbClr val="7030A0"/>
                </a:solidFill>
                <a:effectLst>
                  <a:outerShdw blurRad="50800" algn="tl" rotWithShape="0">
                    <a:srgbClr val="000000"/>
                  </a:outerShdw>
                </a:effectLst>
                <a:latin typeface="Arial" pitchFamily="34" charset="0"/>
              </a:rPr>
              <a:t>Keep your</a:t>
            </a:r>
          </a:p>
          <a:p>
            <a:pPr algn="l">
              <a:buFontTx/>
              <a:buNone/>
              <a:defRPr/>
            </a:pPr>
            <a:r>
              <a:rPr lang="en-US" sz="3200" b="1" dirty="0">
                <a:ln w="17780" cmpd="sng">
                  <a:solidFill>
                    <a:srgbClr val="FFFFFF"/>
                  </a:solidFill>
                  <a:prstDash val="solid"/>
                  <a:miter lim="800000"/>
                </a:ln>
                <a:solidFill>
                  <a:srgbClr val="7030A0"/>
                </a:solidFill>
                <a:effectLst>
                  <a:outerShdw blurRad="50800" algn="tl" rotWithShape="0">
                    <a:srgbClr val="000000"/>
                  </a:outerShdw>
                </a:effectLst>
                <a:latin typeface="Arial" pitchFamily="34" charset="0"/>
              </a:rPr>
              <a:t>hard copy </a:t>
            </a:r>
          </a:p>
          <a:p>
            <a:pPr algn="l">
              <a:buFontTx/>
              <a:buNone/>
              <a:defRPr/>
            </a:pPr>
            <a:r>
              <a:rPr lang="en-US" sz="3200" b="1" dirty="0">
                <a:ln w="17780" cmpd="sng">
                  <a:solidFill>
                    <a:srgbClr val="FFFFFF"/>
                  </a:solidFill>
                  <a:prstDash val="solid"/>
                  <a:miter lim="800000"/>
                </a:ln>
                <a:solidFill>
                  <a:srgbClr val="7030A0"/>
                </a:solidFill>
                <a:effectLst>
                  <a:outerShdw blurRad="50800" algn="tl" rotWithShape="0">
                    <a:srgbClr val="000000"/>
                  </a:outerShdw>
                </a:effectLst>
                <a:latin typeface="Arial" pitchFamily="34" charset="0"/>
              </a:rPr>
              <a:t>safe in the nucleus</a:t>
            </a:r>
          </a:p>
        </p:txBody>
      </p:sp>
      <p:pic>
        <p:nvPicPr>
          <p:cNvPr id="9728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343400"/>
            <a:ext cx="259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72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419600"/>
            <a:ext cx="2286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728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4419600"/>
            <a:ext cx="457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97290" name="Straight Arrow Connector 10"/>
          <p:cNvCxnSpPr>
            <a:cxnSpLocks noChangeShapeType="1"/>
          </p:cNvCxnSpPr>
          <p:nvPr/>
        </p:nvCxnSpPr>
        <p:spPr bwMode="auto">
          <a:xfrm flipV="1">
            <a:off x="2057400" y="4724400"/>
            <a:ext cx="762000" cy="304800"/>
          </a:xfrm>
          <a:prstGeom prst="straightConnector1">
            <a:avLst/>
          </a:prstGeom>
          <a:noFill/>
          <a:ln w="76200" algn="ctr">
            <a:solidFill>
              <a:srgbClr val="7030A0"/>
            </a:solidFill>
            <a:round/>
            <a:headEnd/>
            <a:tailEnd type="arrow" w="med" len="med"/>
          </a:ln>
          <a:extLst>
            <a:ext uri="{909E8E84-426E-40DD-AFC4-6F175D3DCCD1}">
              <a14:hiddenFill xmlns:a14="http://schemas.microsoft.com/office/drawing/2010/main">
                <a:noFill/>
              </a14:hiddenFill>
            </a:ext>
          </a:extLst>
        </p:spPr>
      </p:cxnSp>
      <p:pic>
        <p:nvPicPr>
          <p:cNvPr id="9729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3200400"/>
            <a:ext cx="6858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729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4200" y="4495800"/>
            <a:ext cx="17240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7293"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5200" y="1524000"/>
            <a:ext cx="14478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 name="Rectangle 13"/>
          <p:cNvSpPr/>
          <p:nvPr/>
        </p:nvSpPr>
        <p:spPr>
          <a:xfrm>
            <a:off x="5029200" y="1295400"/>
            <a:ext cx="2819400" cy="1175706"/>
          </a:xfrm>
          <a:prstGeom prst="rect">
            <a:avLst/>
          </a:prstGeom>
          <a:noFill/>
        </p:spPr>
        <p:txBody>
          <a:bodyPr>
            <a:spAutoFit/>
          </a:bodyPr>
          <a:lstStyle/>
          <a:p>
            <a:pPr algn="ctr">
              <a:buFontTx/>
              <a:buNone/>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rPr>
              <a:t>Except</a:t>
            </a:r>
          </a:p>
          <a:p>
            <a:pPr algn="ctr">
              <a:buFontTx/>
              <a:buNone/>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rPr>
              <a:t>Proteins</a:t>
            </a:r>
          </a:p>
        </p:txBody>
      </p:sp>
      <p:sp>
        <p:nvSpPr>
          <p:cNvPr id="16" name="Rounded Rectangle 15"/>
          <p:cNvSpPr/>
          <p:nvPr/>
        </p:nvSpPr>
        <p:spPr bwMode="auto">
          <a:xfrm rot="20300396">
            <a:off x="5808202" y="2344820"/>
            <a:ext cx="1641929" cy="406233"/>
          </a:xfrm>
          <a:prstGeom prst="roundRect">
            <a:avLst/>
          </a:prstGeom>
          <a:solidFill>
            <a:schemeClr val="bg1"/>
          </a:solidFill>
          <a:ln w="9525" cap="flat" cmpd="sng" algn="ctr">
            <a:solidFill>
              <a:srgbClr val="9933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3" name="Rectangle 2"/>
          <p:cNvSpPr/>
          <p:nvPr/>
        </p:nvSpPr>
        <p:spPr>
          <a:xfrm>
            <a:off x="1798074" y="2463012"/>
            <a:ext cx="72167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5562600" y="2266316"/>
            <a:ext cx="71205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8128271" y="156998"/>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 name="Picture 4" descr="http://www.clker.com/cliparts/9/a/e/e/12154415151126295659lemmling_Cartoon_owl.svg.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28271" y="2056144"/>
            <a:ext cx="156864" cy="14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87981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4883" name="Rectangle 3"/>
          <p:cNvSpPr>
            <a:spLocks noGrp="1" noChangeArrowheads="1"/>
          </p:cNvSpPr>
          <p:nvPr>
            <p:ph type="body" idx="4294967295"/>
          </p:nvPr>
        </p:nvSpPr>
        <p:spPr>
          <a:xfrm>
            <a:off x="457200" y="228600"/>
            <a:ext cx="8229600" cy="5902325"/>
          </a:xfrm>
        </p:spPr>
        <p:txBody>
          <a:bodyPr/>
          <a:lstStyle/>
          <a:p>
            <a:pPr eaLnBrk="1" hangingPunct="1">
              <a:defRPr/>
            </a:pPr>
            <a:r>
              <a:rPr lang="en-US" dirty="0" smtClean="0"/>
              <a:t>DNA has the information for our cells to make proteins. </a:t>
            </a:r>
            <a:r>
              <a:rPr lang="en-US" dirty="0" smtClean="0">
                <a:solidFill>
                  <a:srgbClr val="9933FF"/>
                </a:solidFill>
              </a:rPr>
              <a:t>Name A and B? </a:t>
            </a:r>
          </a:p>
        </p:txBody>
      </p:sp>
      <p:sp>
        <p:nvSpPr>
          <p:cNvPr id="29705"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pic>
        <p:nvPicPr>
          <p:cNvPr id="9728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610600" cy="5029200"/>
          </a:xfrm>
          <a:prstGeom prst="rect">
            <a:avLst/>
          </a:prstGeom>
          <a:noFill/>
          <a:ln w="762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97285" name="Rectangle 5"/>
          <p:cNvSpPr>
            <a:spLocks noChangeArrowheads="1"/>
          </p:cNvSpPr>
          <p:nvPr/>
        </p:nvSpPr>
        <p:spPr bwMode="auto">
          <a:xfrm>
            <a:off x="4495800" y="4419600"/>
            <a:ext cx="1981200" cy="1447800"/>
          </a:xfrm>
          <a:prstGeom prst="rect">
            <a:avLst/>
          </a:prstGeom>
          <a:noFill/>
          <a:ln w="762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 name="Rectangle 5"/>
          <p:cNvSpPr/>
          <p:nvPr/>
        </p:nvSpPr>
        <p:spPr>
          <a:xfrm>
            <a:off x="2442029" y="1696930"/>
            <a:ext cx="2514600" cy="2062103"/>
          </a:xfrm>
          <a:prstGeom prst="rect">
            <a:avLst/>
          </a:prstGeom>
          <a:noFill/>
        </p:spPr>
        <p:txBody>
          <a:bodyPr wrap="square">
            <a:spAutoFit/>
          </a:bodyPr>
          <a:lstStyle/>
          <a:p>
            <a:pPr algn="l">
              <a:buFontTx/>
              <a:buNone/>
              <a:defRPr/>
            </a:pPr>
            <a:r>
              <a:rPr lang="en-US" sz="3200" b="1" dirty="0">
                <a:ln w="17780" cmpd="sng">
                  <a:solidFill>
                    <a:srgbClr val="FFFFFF"/>
                  </a:solidFill>
                  <a:prstDash val="solid"/>
                  <a:miter lim="800000"/>
                </a:ln>
                <a:solidFill>
                  <a:srgbClr val="7030A0"/>
                </a:solidFill>
                <a:effectLst>
                  <a:outerShdw blurRad="50800" algn="tl" rotWithShape="0">
                    <a:srgbClr val="000000"/>
                  </a:outerShdw>
                </a:effectLst>
                <a:latin typeface="Arial" pitchFamily="34" charset="0"/>
              </a:rPr>
              <a:t>Keep your</a:t>
            </a:r>
          </a:p>
          <a:p>
            <a:pPr algn="l">
              <a:buFontTx/>
              <a:buNone/>
              <a:defRPr/>
            </a:pPr>
            <a:r>
              <a:rPr lang="en-US" sz="3200" b="1" dirty="0">
                <a:ln w="17780" cmpd="sng">
                  <a:solidFill>
                    <a:srgbClr val="FFFFFF"/>
                  </a:solidFill>
                  <a:prstDash val="solid"/>
                  <a:miter lim="800000"/>
                </a:ln>
                <a:solidFill>
                  <a:srgbClr val="7030A0"/>
                </a:solidFill>
                <a:effectLst>
                  <a:outerShdw blurRad="50800" algn="tl" rotWithShape="0">
                    <a:srgbClr val="000000"/>
                  </a:outerShdw>
                </a:effectLst>
                <a:latin typeface="Arial" pitchFamily="34" charset="0"/>
              </a:rPr>
              <a:t>hard copy </a:t>
            </a:r>
          </a:p>
          <a:p>
            <a:pPr algn="l">
              <a:buFontTx/>
              <a:buNone/>
              <a:defRPr/>
            </a:pPr>
            <a:r>
              <a:rPr lang="en-US" sz="3200" b="1" dirty="0">
                <a:ln w="17780" cmpd="sng">
                  <a:solidFill>
                    <a:srgbClr val="FFFFFF"/>
                  </a:solidFill>
                  <a:prstDash val="solid"/>
                  <a:miter lim="800000"/>
                </a:ln>
                <a:solidFill>
                  <a:srgbClr val="7030A0"/>
                </a:solidFill>
                <a:effectLst>
                  <a:outerShdw blurRad="50800" algn="tl" rotWithShape="0">
                    <a:srgbClr val="000000"/>
                  </a:outerShdw>
                </a:effectLst>
                <a:latin typeface="Arial" pitchFamily="34" charset="0"/>
              </a:rPr>
              <a:t>safe in the nucleus</a:t>
            </a:r>
          </a:p>
        </p:txBody>
      </p:sp>
      <p:pic>
        <p:nvPicPr>
          <p:cNvPr id="9728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343400"/>
            <a:ext cx="259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72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419600"/>
            <a:ext cx="2286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728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4419600"/>
            <a:ext cx="457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97290" name="Straight Arrow Connector 10"/>
          <p:cNvCxnSpPr>
            <a:cxnSpLocks noChangeShapeType="1"/>
          </p:cNvCxnSpPr>
          <p:nvPr/>
        </p:nvCxnSpPr>
        <p:spPr bwMode="auto">
          <a:xfrm flipV="1">
            <a:off x="2057400" y="4724400"/>
            <a:ext cx="762000" cy="304800"/>
          </a:xfrm>
          <a:prstGeom prst="straightConnector1">
            <a:avLst/>
          </a:prstGeom>
          <a:noFill/>
          <a:ln w="76200" algn="ctr">
            <a:solidFill>
              <a:srgbClr val="7030A0"/>
            </a:solidFill>
            <a:round/>
            <a:headEnd/>
            <a:tailEnd type="arrow" w="med" len="med"/>
          </a:ln>
          <a:extLst>
            <a:ext uri="{909E8E84-426E-40DD-AFC4-6F175D3DCCD1}">
              <a14:hiddenFill xmlns:a14="http://schemas.microsoft.com/office/drawing/2010/main">
                <a:noFill/>
              </a14:hiddenFill>
            </a:ext>
          </a:extLst>
        </p:spPr>
      </p:cxnSp>
      <p:pic>
        <p:nvPicPr>
          <p:cNvPr id="9729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3200400"/>
            <a:ext cx="6858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729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4200" y="4495800"/>
            <a:ext cx="17240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7293"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5200" y="1524000"/>
            <a:ext cx="14478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 name="Rectangle 13"/>
          <p:cNvSpPr/>
          <p:nvPr/>
        </p:nvSpPr>
        <p:spPr>
          <a:xfrm>
            <a:off x="5029200" y="1295400"/>
            <a:ext cx="2819400" cy="1175706"/>
          </a:xfrm>
          <a:prstGeom prst="rect">
            <a:avLst/>
          </a:prstGeom>
          <a:noFill/>
        </p:spPr>
        <p:txBody>
          <a:bodyPr>
            <a:spAutoFit/>
          </a:bodyPr>
          <a:lstStyle/>
          <a:p>
            <a:pPr algn="ctr">
              <a:buFontTx/>
              <a:buNone/>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rPr>
              <a:t>Except</a:t>
            </a:r>
          </a:p>
          <a:p>
            <a:pPr algn="ctr">
              <a:buFontTx/>
              <a:buNone/>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rPr>
              <a:t>Proteins</a:t>
            </a:r>
          </a:p>
        </p:txBody>
      </p:sp>
      <p:sp>
        <p:nvSpPr>
          <p:cNvPr id="16" name="Rounded Rectangle 15"/>
          <p:cNvSpPr/>
          <p:nvPr/>
        </p:nvSpPr>
        <p:spPr bwMode="auto">
          <a:xfrm rot="20300396">
            <a:off x="5808202" y="2344820"/>
            <a:ext cx="1641929" cy="406233"/>
          </a:xfrm>
          <a:prstGeom prst="roundRect">
            <a:avLst/>
          </a:prstGeom>
          <a:solidFill>
            <a:schemeClr val="bg1"/>
          </a:solidFill>
          <a:ln w="9525" cap="flat" cmpd="sng" algn="ctr">
            <a:solidFill>
              <a:srgbClr val="9933FF"/>
            </a:solidFill>
            <a:prstDash val="solid"/>
            <a:round/>
            <a:headEnd type="none" w="med" len="med"/>
            <a:tailEnd type="none" w="med" len="med"/>
          </a:ln>
          <a:effectLst>
            <a:glow rad="292100">
              <a:srgbClr val="FF00FF"/>
            </a:glo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3" name="Rectangle 2"/>
          <p:cNvSpPr/>
          <p:nvPr/>
        </p:nvSpPr>
        <p:spPr>
          <a:xfrm>
            <a:off x="1798074" y="2463012"/>
            <a:ext cx="72167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5562600" y="2266316"/>
            <a:ext cx="71205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8128271" y="156998"/>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9" name="Picture 4" descr="http://www.clker.com/cliparts/9/a/e/e/12154415151126295659lemmling_Cartoon_owl.svg.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28271" y="2056144"/>
            <a:ext cx="156864" cy="14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92887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4883" name="Rectangle 3"/>
          <p:cNvSpPr>
            <a:spLocks noGrp="1" noChangeArrowheads="1"/>
          </p:cNvSpPr>
          <p:nvPr>
            <p:ph type="body" idx="4294967295"/>
          </p:nvPr>
        </p:nvSpPr>
        <p:spPr>
          <a:xfrm>
            <a:off x="457200" y="228600"/>
            <a:ext cx="8229600" cy="5902325"/>
          </a:xfrm>
        </p:spPr>
        <p:txBody>
          <a:bodyPr/>
          <a:lstStyle/>
          <a:p>
            <a:pPr eaLnBrk="1" hangingPunct="1">
              <a:defRPr/>
            </a:pPr>
            <a:r>
              <a:rPr lang="en-US" dirty="0" smtClean="0"/>
              <a:t>DNA has the information for our cells to make proteins. </a:t>
            </a:r>
            <a:r>
              <a:rPr lang="en-US" dirty="0" smtClean="0">
                <a:solidFill>
                  <a:srgbClr val="9933FF"/>
                </a:solidFill>
              </a:rPr>
              <a:t>Name A and B? </a:t>
            </a:r>
          </a:p>
        </p:txBody>
      </p:sp>
      <p:sp>
        <p:nvSpPr>
          <p:cNvPr id="29705"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pic>
        <p:nvPicPr>
          <p:cNvPr id="9728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610600" cy="5029200"/>
          </a:xfrm>
          <a:prstGeom prst="rect">
            <a:avLst/>
          </a:prstGeom>
          <a:noFill/>
          <a:ln w="762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97285" name="Rectangle 5"/>
          <p:cNvSpPr>
            <a:spLocks noChangeArrowheads="1"/>
          </p:cNvSpPr>
          <p:nvPr/>
        </p:nvSpPr>
        <p:spPr bwMode="auto">
          <a:xfrm>
            <a:off x="4495800" y="4419600"/>
            <a:ext cx="1981200" cy="1447800"/>
          </a:xfrm>
          <a:prstGeom prst="rect">
            <a:avLst/>
          </a:prstGeom>
          <a:noFill/>
          <a:ln w="762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 name="Rectangle 5"/>
          <p:cNvSpPr/>
          <p:nvPr/>
        </p:nvSpPr>
        <p:spPr>
          <a:xfrm>
            <a:off x="2442029" y="1696930"/>
            <a:ext cx="2514600" cy="2062103"/>
          </a:xfrm>
          <a:prstGeom prst="rect">
            <a:avLst/>
          </a:prstGeom>
          <a:noFill/>
        </p:spPr>
        <p:txBody>
          <a:bodyPr wrap="square">
            <a:spAutoFit/>
          </a:bodyPr>
          <a:lstStyle/>
          <a:p>
            <a:pPr algn="l">
              <a:buFontTx/>
              <a:buNone/>
              <a:defRPr/>
            </a:pPr>
            <a:r>
              <a:rPr lang="en-US" sz="3200" b="1" dirty="0">
                <a:ln w="17780" cmpd="sng">
                  <a:solidFill>
                    <a:srgbClr val="FFFFFF"/>
                  </a:solidFill>
                  <a:prstDash val="solid"/>
                  <a:miter lim="800000"/>
                </a:ln>
                <a:solidFill>
                  <a:srgbClr val="7030A0"/>
                </a:solidFill>
                <a:effectLst>
                  <a:outerShdw blurRad="50800" algn="tl" rotWithShape="0">
                    <a:srgbClr val="000000"/>
                  </a:outerShdw>
                </a:effectLst>
                <a:latin typeface="Arial" pitchFamily="34" charset="0"/>
              </a:rPr>
              <a:t>Keep your</a:t>
            </a:r>
          </a:p>
          <a:p>
            <a:pPr algn="l">
              <a:buFontTx/>
              <a:buNone/>
              <a:defRPr/>
            </a:pPr>
            <a:r>
              <a:rPr lang="en-US" sz="3200" b="1" dirty="0">
                <a:ln w="17780" cmpd="sng">
                  <a:solidFill>
                    <a:srgbClr val="FFFFFF"/>
                  </a:solidFill>
                  <a:prstDash val="solid"/>
                  <a:miter lim="800000"/>
                </a:ln>
                <a:solidFill>
                  <a:srgbClr val="7030A0"/>
                </a:solidFill>
                <a:effectLst>
                  <a:outerShdw blurRad="50800" algn="tl" rotWithShape="0">
                    <a:srgbClr val="000000"/>
                  </a:outerShdw>
                </a:effectLst>
                <a:latin typeface="Arial" pitchFamily="34" charset="0"/>
              </a:rPr>
              <a:t>hard copy </a:t>
            </a:r>
          </a:p>
          <a:p>
            <a:pPr algn="l">
              <a:buFontTx/>
              <a:buNone/>
              <a:defRPr/>
            </a:pPr>
            <a:r>
              <a:rPr lang="en-US" sz="3200" b="1" dirty="0">
                <a:ln w="17780" cmpd="sng">
                  <a:solidFill>
                    <a:srgbClr val="FFFFFF"/>
                  </a:solidFill>
                  <a:prstDash val="solid"/>
                  <a:miter lim="800000"/>
                </a:ln>
                <a:solidFill>
                  <a:srgbClr val="7030A0"/>
                </a:solidFill>
                <a:effectLst>
                  <a:outerShdw blurRad="50800" algn="tl" rotWithShape="0">
                    <a:srgbClr val="000000"/>
                  </a:outerShdw>
                </a:effectLst>
                <a:latin typeface="Arial" pitchFamily="34" charset="0"/>
              </a:rPr>
              <a:t>safe in the nucleus</a:t>
            </a:r>
          </a:p>
        </p:txBody>
      </p:sp>
      <p:pic>
        <p:nvPicPr>
          <p:cNvPr id="9728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343400"/>
            <a:ext cx="259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72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419600"/>
            <a:ext cx="2286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728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4419600"/>
            <a:ext cx="457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97290" name="Straight Arrow Connector 10"/>
          <p:cNvCxnSpPr>
            <a:cxnSpLocks noChangeShapeType="1"/>
          </p:cNvCxnSpPr>
          <p:nvPr/>
        </p:nvCxnSpPr>
        <p:spPr bwMode="auto">
          <a:xfrm flipV="1">
            <a:off x="2057400" y="4724400"/>
            <a:ext cx="762000" cy="304800"/>
          </a:xfrm>
          <a:prstGeom prst="straightConnector1">
            <a:avLst/>
          </a:prstGeom>
          <a:noFill/>
          <a:ln w="76200" algn="ctr">
            <a:solidFill>
              <a:srgbClr val="7030A0"/>
            </a:solidFill>
            <a:round/>
            <a:headEnd/>
            <a:tailEnd type="arrow" w="med" len="med"/>
          </a:ln>
          <a:extLst>
            <a:ext uri="{909E8E84-426E-40DD-AFC4-6F175D3DCCD1}">
              <a14:hiddenFill xmlns:a14="http://schemas.microsoft.com/office/drawing/2010/main">
                <a:noFill/>
              </a14:hiddenFill>
            </a:ext>
          </a:extLst>
        </p:spPr>
      </p:cxnSp>
      <p:pic>
        <p:nvPicPr>
          <p:cNvPr id="9729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3200400"/>
            <a:ext cx="6858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729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4200" y="4495800"/>
            <a:ext cx="17240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7293"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5200" y="1524000"/>
            <a:ext cx="14478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 name="Rectangle 13"/>
          <p:cNvSpPr/>
          <p:nvPr/>
        </p:nvSpPr>
        <p:spPr>
          <a:xfrm>
            <a:off x="5029200" y="1295400"/>
            <a:ext cx="2819400" cy="1175706"/>
          </a:xfrm>
          <a:prstGeom prst="rect">
            <a:avLst/>
          </a:prstGeom>
          <a:noFill/>
        </p:spPr>
        <p:txBody>
          <a:bodyPr>
            <a:spAutoFit/>
          </a:bodyPr>
          <a:lstStyle/>
          <a:p>
            <a:pPr algn="ctr">
              <a:buFontTx/>
              <a:buNone/>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rPr>
              <a:t>Except</a:t>
            </a:r>
          </a:p>
          <a:p>
            <a:pPr algn="ctr">
              <a:buFontTx/>
              <a:buNone/>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rPr>
              <a:t>Proteins</a:t>
            </a:r>
          </a:p>
        </p:txBody>
      </p:sp>
      <p:sp>
        <p:nvSpPr>
          <p:cNvPr id="3" name="Rectangle 2"/>
          <p:cNvSpPr/>
          <p:nvPr/>
        </p:nvSpPr>
        <p:spPr>
          <a:xfrm>
            <a:off x="1798074" y="2463012"/>
            <a:ext cx="72167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5562600" y="2266316"/>
            <a:ext cx="71205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8128271" y="156998"/>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9" name="Picture 4" descr="http://www.clker.com/cliparts/9/a/e/e/12154415151126295659lemmling_Cartoon_owl.svg.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28271" y="2056144"/>
            <a:ext cx="156864" cy="14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00335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4883" name="Rectangle 3"/>
          <p:cNvSpPr>
            <a:spLocks noGrp="1" noChangeArrowheads="1"/>
          </p:cNvSpPr>
          <p:nvPr>
            <p:ph type="body" idx="4294967295"/>
          </p:nvPr>
        </p:nvSpPr>
        <p:spPr>
          <a:xfrm>
            <a:off x="457200" y="228600"/>
            <a:ext cx="8229600" cy="5902325"/>
          </a:xfrm>
        </p:spPr>
        <p:txBody>
          <a:bodyPr/>
          <a:lstStyle/>
          <a:p>
            <a:pPr eaLnBrk="1" hangingPunct="1">
              <a:defRPr/>
            </a:pPr>
            <a:r>
              <a:rPr lang="en-US" dirty="0" smtClean="0"/>
              <a:t>DNA has the information for our cells to make proteins. </a:t>
            </a:r>
            <a:r>
              <a:rPr lang="en-US" dirty="0" smtClean="0">
                <a:solidFill>
                  <a:srgbClr val="9933FF"/>
                </a:solidFill>
              </a:rPr>
              <a:t>Name A and B? </a:t>
            </a:r>
          </a:p>
        </p:txBody>
      </p:sp>
      <p:sp>
        <p:nvSpPr>
          <p:cNvPr id="29705"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a:latin typeface="Verdana" pitchFamily="34" charset="0"/>
              </a:rPr>
              <a:t>Copyright © 2010 Ryan P. Murphy</a:t>
            </a:r>
            <a:endParaRPr lang="en-US" sz="9600">
              <a:effectLst>
                <a:outerShdw blurRad="38100" dist="38100" dir="2700000" algn="tl">
                  <a:srgbClr val="000000"/>
                </a:outerShdw>
              </a:effectLst>
              <a:latin typeface="Tahoma" pitchFamily="34" charset="0"/>
            </a:endParaRPr>
          </a:p>
        </p:txBody>
      </p:sp>
      <p:pic>
        <p:nvPicPr>
          <p:cNvPr id="9728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610600" cy="5029200"/>
          </a:xfrm>
          <a:prstGeom prst="rect">
            <a:avLst/>
          </a:prstGeom>
          <a:noFill/>
          <a:ln w="762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97285" name="Rectangle 5"/>
          <p:cNvSpPr>
            <a:spLocks noChangeArrowheads="1"/>
          </p:cNvSpPr>
          <p:nvPr/>
        </p:nvSpPr>
        <p:spPr bwMode="auto">
          <a:xfrm>
            <a:off x="4495800" y="4419600"/>
            <a:ext cx="1981200" cy="1447800"/>
          </a:xfrm>
          <a:prstGeom prst="rect">
            <a:avLst/>
          </a:prstGeom>
          <a:noFill/>
          <a:ln w="762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 name="Rectangle 5"/>
          <p:cNvSpPr/>
          <p:nvPr/>
        </p:nvSpPr>
        <p:spPr>
          <a:xfrm>
            <a:off x="2442029" y="1696930"/>
            <a:ext cx="2514600" cy="2062103"/>
          </a:xfrm>
          <a:prstGeom prst="rect">
            <a:avLst/>
          </a:prstGeom>
          <a:noFill/>
        </p:spPr>
        <p:txBody>
          <a:bodyPr wrap="square">
            <a:spAutoFit/>
          </a:bodyPr>
          <a:lstStyle/>
          <a:p>
            <a:pPr algn="l">
              <a:buFontTx/>
              <a:buNone/>
              <a:defRPr/>
            </a:pPr>
            <a:r>
              <a:rPr lang="en-US" sz="3200" b="1" dirty="0">
                <a:ln w="17780" cmpd="sng">
                  <a:solidFill>
                    <a:srgbClr val="FFFFFF"/>
                  </a:solidFill>
                  <a:prstDash val="solid"/>
                  <a:miter lim="800000"/>
                </a:ln>
                <a:solidFill>
                  <a:srgbClr val="7030A0"/>
                </a:solidFill>
                <a:effectLst>
                  <a:outerShdw blurRad="50800" algn="tl" rotWithShape="0">
                    <a:srgbClr val="000000"/>
                  </a:outerShdw>
                </a:effectLst>
                <a:latin typeface="Arial" pitchFamily="34" charset="0"/>
              </a:rPr>
              <a:t>Keep your</a:t>
            </a:r>
          </a:p>
          <a:p>
            <a:pPr algn="l">
              <a:buFontTx/>
              <a:buNone/>
              <a:defRPr/>
            </a:pPr>
            <a:r>
              <a:rPr lang="en-US" sz="3200" b="1" dirty="0">
                <a:ln w="17780" cmpd="sng">
                  <a:solidFill>
                    <a:srgbClr val="FFFFFF"/>
                  </a:solidFill>
                  <a:prstDash val="solid"/>
                  <a:miter lim="800000"/>
                </a:ln>
                <a:solidFill>
                  <a:srgbClr val="7030A0"/>
                </a:solidFill>
                <a:effectLst>
                  <a:outerShdw blurRad="50800" algn="tl" rotWithShape="0">
                    <a:srgbClr val="000000"/>
                  </a:outerShdw>
                </a:effectLst>
                <a:latin typeface="Arial" pitchFamily="34" charset="0"/>
              </a:rPr>
              <a:t>hard copy </a:t>
            </a:r>
          </a:p>
          <a:p>
            <a:pPr algn="l">
              <a:buFontTx/>
              <a:buNone/>
              <a:defRPr/>
            </a:pPr>
            <a:r>
              <a:rPr lang="en-US" sz="3200" b="1" dirty="0">
                <a:ln w="17780" cmpd="sng">
                  <a:solidFill>
                    <a:srgbClr val="FFFFFF"/>
                  </a:solidFill>
                  <a:prstDash val="solid"/>
                  <a:miter lim="800000"/>
                </a:ln>
                <a:solidFill>
                  <a:srgbClr val="7030A0"/>
                </a:solidFill>
                <a:effectLst>
                  <a:outerShdw blurRad="50800" algn="tl" rotWithShape="0">
                    <a:srgbClr val="000000"/>
                  </a:outerShdw>
                </a:effectLst>
                <a:latin typeface="Arial" pitchFamily="34" charset="0"/>
              </a:rPr>
              <a:t>safe in the nucleus</a:t>
            </a:r>
          </a:p>
        </p:txBody>
      </p:sp>
      <p:pic>
        <p:nvPicPr>
          <p:cNvPr id="9728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343400"/>
            <a:ext cx="259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72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419600"/>
            <a:ext cx="2286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728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4419600"/>
            <a:ext cx="457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97290" name="Straight Arrow Connector 10"/>
          <p:cNvCxnSpPr>
            <a:cxnSpLocks noChangeShapeType="1"/>
          </p:cNvCxnSpPr>
          <p:nvPr/>
        </p:nvCxnSpPr>
        <p:spPr bwMode="auto">
          <a:xfrm flipV="1">
            <a:off x="2057400" y="4724400"/>
            <a:ext cx="762000" cy="304800"/>
          </a:xfrm>
          <a:prstGeom prst="straightConnector1">
            <a:avLst/>
          </a:prstGeom>
          <a:noFill/>
          <a:ln w="76200" algn="ctr">
            <a:solidFill>
              <a:srgbClr val="7030A0"/>
            </a:solidFill>
            <a:round/>
            <a:headEnd/>
            <a:tailEnd type="arrow" w="med" len="med"/>
          </a:ln>
          <a:extLst>
            <a:ext uri="{909E8E84-426E-40DD-AFC4-6F175D3DCCD1}">
              <a14:hiddenFill xmlns:a14="http://schemas.microsoft.com/office/drawing/2010/main">
                <a:noFill/>
              </a14:hiddenFill>
            </a:ext>
          </a:extLst>
        </p:spPr>
      </p:cxnSp>
      <p:pic>
        <p:nvPicPr>
          <p:cNvPr id="9729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3200400"/>
            <a:ext cx="6858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729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4200" y="4495800"/>
            <a:ext cx="17240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7293"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5200" y="1524000"/>
            <a:ext cx="14478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 name="Rectangle 13"/>
          <p:cNvSpPr/>
          <p:nvPr/>
        </p:nvSpPr>
        <p:spPr>
          <a:xfrm>
            <a:off x="5029200" y="1295400"/>
            <a:ext cx="2819400" cy="1175706"/>
          </a:xfrm>
          <a:prstGeom prst="rect">
            <a:avLst/>
          </a:prstGeom>
          <a:noFill/>
        </p:spPr>
        <p:txBody>
          <a:bodyPr>
            <a:spAutoFit/>
          </a:bodyPr>
          <a:lstStyle/>
          <a:p>
            <a:pPr algn="ctr">
              <a:buFontTx/>
              <a:buNone/>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rPr>
              <a:t>Except</a:t>
            </a:r>
          </a:p>
          <a:p>
            <a:pPr algn="ctr">
              <a:buFontTx/>
              <a:buNone/>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rPr>
              <a:t>Proteins</a:t>
            </a:r>
          </a:p>
        </p:txBody>
      </p:sp>
      <p:sp>
        <p:nvSpPr>
          <p:cNvPr id="3" name="Rectangle 2"/>
          <p:cNvSpPr/>
          <p:nvPr/>
        </p:nvSpPr>
        <p:spPr>
          <a:xfrm>
            <a:off x="1798074" y="2463012"/>
            <a:ext cx="72167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5562600" y="2266316"/>
            <a:ext cx="71205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8128271" y="156998"/>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9" name="Picture 4" descr="http://www.clker.com/cliparts/9/a/e/e/12154415151126295659lemmling_Cartoon_owl.svg.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28271" y="2056144"/>
            <a:ext cx="156864" cy="14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http://www.clker.com/cliparts/9/a/e/e/12154415151126295659lemmling_Cartoon_owl.svg.hi.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38600" y="224719"/>
            <a:ext cx="2667000"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224403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974" y="1524000"/>
            <a:ext cx="8158004" cy="1754326"/>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9933FF"/>
                </a:solidFill>
                <a:effectLst>
                  <a:outerShdw blurRad="50800" algn="tl" rotWithShape="0">
                    <a:srgbClr val="000000"/>
                  </a:outerShdw>
                </a:effectLst>
              </a:rPr>
              <a:t>Same question</a:t>
            </a:r>
          </a:p>
          <a:p>
            <a:pPr algn="ctr"/>
            <a:r>
              <a:rPr lang="en-US" sz="5400" b="1" dirty="0" smtClean="0">
                <a:ln w="17780" cmpd="sng">
                  <a:solidFill>
                    <a:sysClr val="windowText" lastClr="000000"/>
                  </a:solidFill>
                  <a:prstDash val="solid"/>
                  <a:miter lim="800000"/>
                </a:ln>
                <a:solidFill>
                  <a:srgbClr val="9933FF"/>
                </a:solidFill>
                <a:effectLst>
                  <a:outerShdw blurRad="50800" algn="tl" rotWithShape="0">
                    <a:srgbClr val="000000"/>
                  </a:outerShdw>
                </a:effectLst>
              </a:rPr>
              <a:t>With different visual</a:t>
            </a:r>
            <a:endParaRPr lang="en-US" sz="5400" b="1" cap="none" spc="0" dirty="0">
              <a:ln w="17780" cmpd="sng">
                <a:solidFill>
                  <a:sysClr val="windowText" lastClr="000000"/>
                </a:solidFill>
                <a:prstDash val="solid"/>
                <a:miter lim="800000"/>
              </a:ln>
              <a:solidFill>
                <a:srgbClr val="9933FF"/>
              </a:solidFill>
              <a:effectLst>
                <a:outerShdw blurRad="50800" algn="tl" rotWithShape="0">
                  <a:srgbClr val="000000"/>
                </a:outerShdw>
              </a:effectLst>
            </a:endParaRPr>
          </a:p>
        </p:txBody>
      </p:sp>
    </p:spTree>
    <p:extLst>
      <p:ext uri="{BB962C8B-B14F-4D97-AF65-F5344CB8AC3E}">
        <p14:creationId xmlns:p14="http://schemas.microsoft.com/office/powerpoint/2010/main" val="68700582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6707" name="Rectangle 3"/>
          <p:cNvSpPr>
            <a:spLocks noGrp="1" noChangeArrowheads="1"/>
          </p:cNvSpPr>
          <p:nvPr>
            <p:ph idx="1"/>
          </p:nvPr>
        </p:nvSpPr>
        <p:spPr>
          <a:xfrm>
            <a:off x="457200" y="457200"/>
            <a:ext cx="8229600" cy="5673725"/>
          </a:xfrm>
        </p:spPr>
        <p:txBody>
          <a:bodyPr/>
          <a:lstStyle/>
          <a:p>
            <a:pPr eaLnBrk="1" hangingPunct="1">
              <a:defRPr/>
            </a:pPr>
            <a:r>
              <a:rPr lang="en-US" dirty="0" smtClean="0"/>
              <a:t>.</a:t>
            </a:r>
          </a:p>
        </p:txBody>
      </p:sp>
      <p:pic>
        <p:nvPicPr>
          <p:cNvPr id="58371" name="Picture 5" descr="http://www.itowler.com/Blog-Images/D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8458200" cy="62484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spcBef>
                <a:spcPct val="20000"/>
              </a:spcBef>
              <a:buClr>
                <a:schemeClr val="hlink"/>
              </a:buClr>
              <a:buSzPct val="65000"/>
              <a:buFont typeface="Wingdings" pitchFamily="2" charset="2"/>
              <a:buNone/>
            </a:pPr>
            <a:r>
              <a:rPr lang="en-US" sz="800" b="1"/>
              <a:t>Copyright © 2010 Ryan P. Murphy</a:t>
            </a:r>
          </a:p>
        </p:txBody>
      </p:sp>
      <p:sp>
        <p:nvSpPr>
          <p:cNvPr id="6" name="Rectangle 5"/>
          <p:cNvSpPr/>
          <p:nvPr/>
        </p:nvSpPr>
        <p:spPr bwMode="auto">
          <a:xfrm>
            <a:off x="304800" y="304800"/>
            <a:ext cx="8458200" cy="6248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pic>
        <p:nvPicPr>
          <p:cNvPr id="7"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8153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88162" name="Picture 2" descr="http://timkanebooks.files.wordpress.com/2012/09/junkdna.gif"/>
          <p:cNvPicPr>
            <a:picLocks noChangeAspect="1" noChangeArrowheads="1"/>
          </p:cNvPicPr>
          <p:nvPr/>
        </p:nvPicPr>
        <p:blipFill>
          <a:blip r:embed="rId4" cstate="print"/>
          <a:srcRect/>
          <a:stretch>
            <a:fillRect/>
          </a:stretch>
        </p:blipFill>
        <p:spPr bwMode="auto">
          <a:xfrm>
            <a:off x="726657" y="2633440"/>
            <a:ext cx="1524000" cy="1152659"/>
          </a:xfrm>
          <a:prstGeom prst="rect">
            <a:avLst/>
          </a:prstGeom>
          <a:noFill/>
        </p:spPr>
      </p:pic>
      <p:pic>
        <p:nvPicPr>
          <p:cNvPr id="988165" name="Picture 5" descr="https://encrypted-tbn2.gstatic.com/images?q=tbn:ANd9GcQDuWXOMdrvjiiaE7f0gUkRzSJR-ora2EOT68WQv3MDKk5TIq8j"/>
          <p:cNvPicPr>
            <a:picLocks noChangeAspect="1" noChangeArrowheads="1"/>
          </p:cNvPicPr>
          <p:nvPr/>
        </p:nvPicPr>
        <p:blipFill>
          <a:blip r:embed="rId5" cstate="print"/>
          <a:srcRect/>
          <a:stretch>
            <a:fillRect/>
          </a:stretch>
        </p:blipFill>
        <p:spPr bwMode="auto">
          <a:xfrm>
            <a:off x="5791200" y="1676400"/>
            <a:ext cx="2962275" cy="3048000"/>
          </a:xfrm>
          <a:prstGeom prst="rect">
            <a:avLst/>
          </a:prstGeom>
          <a:noFill/>
        </p:spPr>
      </p:pic>
      <p:pic>
        <p:nvPicPr>
          <p:cNvPr id="988167" name="Picture 7" descr="http://www.danforthcenter.org/science/core_facilities/integrated_microscopy/gallery/Cells/images/nuclear_pores.jpg"/>
          <p:cNvPicPr>
            <a:picLocks noChangeAspect="1" noChangeArrowheads="1"/>
          </p:cNvPicPr>
          <p:nvPr/>
        </p:nvPicPr>
        <p:blipFill>
          <a:blip r:embed="rId6" cstate="print"/>
          <a:srcRect/>
          <a:stretch>
            <a:fillRect/>
          </a:stretch>
        </p:blipFill>
        <p:spPr bwMode="auto">
          <a:xfrm flipH="1">
            <a:off x="2286000" y="1752600"/>
            <a:ext cx="1219200" cy="2590800"/>
          </a:xfrm>
          <a:prstGeom prst="rect">
            <a:avLst/>
          </a:prstGeom>
          <a:noFill/>
        </p:spPr>
      </p:pic>
      <p:pic>
        <p:nvPicPr>
          <p:cNvPr id="12" name="Picture 3"/>
          <p:cNvPicPr>
            <a:picLocks noChangeAspect="1" noChangeArrowheads="1"/>
          </p:cNvPicPr>
          <p:nvPr/>
        </p:nvPicPr>
        <p:blipFill>
          <a:blip r:embed="rId7" cstate="print"/>
          <a:srcRect/>
          <a:stretch>
            <a:fillRect/>
          </a:stretch>
        </p:blipFill>
        <p:spPr bwMode="auto">
          <a:xfrm rot="5400000">
            <a:off x="4395787" y="1243013"/>
            <a:ext cx="604838" cy="2233612"/>
          </a:xfrm>
          <a:prstGeom prst="rect">
            <a:avLst/>
          </a:prstGeom>
          <a:noFill/>
          <a:ln w="9525">
            <a:noFill/>
            <a:miter lim="800000"/>
            <a:headEnd/>
            <a:tailEnd/>
          </a:ln>
        </p:spPr>
      </p:pic>
      <p:sp>
        <p:nvSpPr>
          <p:cNvPr id="13" name="Rectangle 12"/>
          <p:cNvSpPr/>
          <p:nvPr/>
        </p:nvSpPr>
        <p:spPr>
          <a:xfrm>
            <a:off x="1981200" y="4038600"/>
            <a:ext cx="1826141" cy="830997"/>
          </a:xfrm>
          <a:prstGeom prst="rect">
            <a:avLst/>
          </a:prstGeom>
          <a:noFill/>
        </p:spPr>
        <p:txBody>
          <a:bodyPr wrap="none" lIns="91440" tIns="45720" rIns="91440" bIns="45720">
            <a:spAutoFit/>
          </a:bodyPr>
          <a:lstStyle/>
          <a:p>
            <a:pPr algn="ctr"/>
            <a:r>
              <a:rPr lang="en-US" sz="2400" b="1" cap="none" spc="0"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Nuclear</a:t>
            </a:r>
          </a:p>
          <a:p>
            <a:pPr algn="ctr"/>
            <a:r>
              <a:rPr lang="en-US" sz="2400" b="1"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Membrane</a:t>
            </a:r>
            <a:endParaRPr lang="en-US" sz="2400" b="1" cap="none" spc="0" dirty="0">
              <a:ln w="17780" cmpd="sng">
                <a:solidFill>
                  <a:sysClr val="windowText" lastClr="000000"/>
                </a:solidFill>
                <a:prstDash val="solid"/>
                <a:miter lim="800000"/>
              </a:ln>
              <a:solidFill>
                <a:srgbClr val="7030A0"/>
              </a:solidFill>
              <a:effectLst>
                <a:outerShdw blurRad="50800" algn="tl" rotWithShape="0">
                  <a:srgbClr val="000000"/>
                </a:outerShdw>
              </a:effectLst>
            </a:endParaRPr>
          </a:p>
        </p:txBody>
      </p:sp>
      <p:sp>
        <p:nvSpPr>
          <p:cNvPr id="14" name="Freeform 13"/>
          <p:cNvSpPr/>
          <p:nvPr/>
        </p:nvSpPr>
        <p:spPr bwMode="auto">
          <a:xfrm>
            <a:off x="5166089" y="3207026"/>
            <a:ext cx="919205" cy="702365"/>
          </a:xfrm>
          <a:custGeom>
            <a:avLst/>
            <a:gdLst>
              <a:gd name="connsiteX0" fmla="*/ 320311 w 919205"/>
              <a:gd name="connsiteY0" fmla="*/ 132522 h 702365"/>
              <a:gd name="connsiteX1" fmla="*/ 148033 w 919205"/>
              <a:gd name="connsiteY1" fmla="*/ 251791 h 702365"/>
              <a:gd name="connsiteX2" fmla="*/ 81772 w 919205"/>
              <a:gd name="connsiteY2" fmla="*/ 344557 h 702365"/>
              <a:gd name="connsiteX3" fmla="*/ 42015 w 919205"/>
              <a:gd name="connsiteY3" fmla="*/ 384313 h 702365"/>
              <a:gd name="connsiteX4" fmla="*/ 28763 w 919205"/>
              <a:gd name="connsiteY4" fmla="*/ 424070 h 702365"/>
              <a:gd name="connsiteX5" fmla="*/ 2259 w 919205"/>
              <a:gd name="connsiteY5" fmla="*/ 477078 h 702365"/>
              <a:gd name="connsiteX6" fmla="*/ 15511 w 919205"/>
              <a:gd name="connsiteY6" fmla="*/ 530087 h 702365"/>
              <a:gd name="connsiteX7" fmla="*/ 81772 w 919205"/>
              <a:gd name="connsiteY7" fmla="*/ 622852 h 702365"/>
              <a:gd name="connsiteX8" fmla="*/ 121528 w 919205"/>
              <a:gd name="connsiteY8" fmla="*/ 636104 h 702365"/>
              <a:gd name="connsiteX9" fmla="*/ 227546 w 919205"/>
              <a:gd name="connsiteY9" fmla="*/ 702365 h 702365"/>
              <a:gd name="connsiteX10" fmla="*/ 519094 w 919205"/>
              <a:gd name="connsiteY10" fmla="*/ 689113 h 702365"/>
              <a:gd name="connsiteX11" fmla="*/ 625111 w 919205"/>
              <a:gd name="connsiteY11" fmla="*/ 662609 h 702365"/>
              <a:gd name="connsiteX12" fmla="*/ 770885 w 919205"/>
              <a:gd name="connsiteY12" fmla="*/ 649357 h 702365"/>
              <a:gd name="connsiteX13" fmla="*/ 890154 w 919205"/>
              <a:gd name="connsiteY13" fmla="*/ 596348 h 702365"/>
              <a:gd name="connsiteX14" fmla="*/ 890154 w 919205"/>
              <a:gd name="connsiteY14" fmla="*/ 159026 h 702365"/>
              <a:gd name="connsiteX15" fmla="*/ 810641 w 919205"/>
              <a:gd name="connsiteY15" fmla="*/ 79513 h 702365"/>
              <a:gd name="connsiteX16" fmla="*/ 784137 w 919205"/>
              <a:gd name="connsiteY16" fmla="*/ 39757 h 702365"/>
              <a:gd name="connsiteX17" fmla="*/ 678120 w 919205"/>
              <a:gd name="connsiteY17" fmla="*/ 0 h 702365"/>
              <a:gd name="connsiteX18" fmla="*/ 360068 w 919205"/>
              <a:gd name="connsiteY18" fmla="*/ 13252 h 702365"/>
              <a:gd name="connsiteX19" fmla="*/ 280554 w 919205"/>
              <a:gd name="connsiteY19" fmla="*/ 39757 h 702365"/>
              <a:gd name="connsiteX20" fmla="*/ 254050 w 919205"/>
              <a:gd name="connsiteY20" fmla="*/ 212035 h 70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9205" h="702365">
                <a:moveTo>
                  <a:pt x="320311" y="132522"/>
                </a:moveTo>
                <a:cubicBezTo>
                  <a:pt x="262885" y="172278"/>
                  <a:pt x="186776" y="193677"/>
                  <a:pt x="148033" y="251791"/>
                </a:cubicBezTo>
                <a:cubicBezTo>
                  <a:pt x="127060" y="283250"/>
                  <a:pt x="106423" y="315798"/>
                  <a:pt x="81772" y="344557"/>
                </a:cubicBezTo>
                <a:cubicBezTo>
                  <a:pt x="69575" y="358787"/>
                  <a:pt x="55267" y="371061"/>
                  <a:pt x="42015" y="384313"/>
                </a:cubicBezTo>
                <a:cubicBezTo>
                  <a:pt x="37598" y="397565"/>
                  <a:pt x="34266" y="411230"/>
                  <a:pt x="28763" y="424070"/>
                </a:cubicBezTo>
                <a:cubicBezTo>
                  <a:pt x="20981" y="442228"/>
                  <a:pt x="4709" y="457476"/>
                  <a:pt x="2259" y="477078"/>
                </a:cubicBezTo>
                <a:cubicBezTo>
                  <a:pt x="0" y="495151"/>
                  <a:pt x="9116" y="513033"/>
                  <a:pt x="15511" y="530087"/>
                </a:cubicBezTo>
                <a:cubicBezTo>
                  <a:pt x="29330" y="566938"/>
                  <a:pt x="48031" y="600358"/>
                  <a:pt x="81772" y="622852"/>
                </a:cubicBezTo>
                <a:cubicBezTo>
                  <a:pt x="93395" y="630600"/>
                  <a:pt x="108763" y="630431"/>
                  <a:pt x="121528" y="636104"/>
                </a:cubicBezTo>
                <a:cubicBezTo>
                  <a:pt x="203146" y="672379"/>
                  <a:pt x="183911" y="658732"/>
                  <a:pt x="227546" y="702365"/>
                </a:cubicBezTo>
                <a:cubicBezTo>
                  <a:pt x="324729" y="697948"/>
                  <a:pt x="422077" y="696299"/>
                  <a:pt x="519094" y="689113"/>
                </a:cubicBezTo>
                <a:cubicBezTo>
                  <a:pt x="725594" y="673817"/>
                  <a:pt x="485506" y="682552"/>
                  <a:pt x="625111" y="662609"/>
                </a:cubicBezTo>
                <a:cubicBezTo>
                  <a:pt x="673412" y="655709"/>
                  <a:pt x="722294" y="653774"/>
                  <a:pt x="770885" y="649357"/>
                </a:cubicBezTo>
                <a:cubicBezTo>
                  <a:pt x="865508" y="617815"/>
                  <a:pt x="827152" y="638349"/>
                  <a:pt x="890154" y="596348"/>
                </a:cubicBezTo>
                <a:cubicBezTo>
                  <a:pt x="893369" y="535268"/>
                  <a:pt x="919205" y="242027"/>
                  <a:pt x="890154" y="159026"/>
                </a:cubicBezTo>
                <a:cubicBezTo>
                  <a:pt x="877771" y="123648"/>
                  <a:pt x="831433" y="110701"/>
                  <a:pt x="810641" y="79513"/>
                </a:cubicBezTo>
                <a:cubicBezTo>
                  <a:pt x="801806" y="66261"/>
                  <a:pt x="796372" y="49953"/>
                  <a:pt x="784137" y="39757"/>
                </a:cubicBezTo>
                <a:cubicBezTo>
                  <a:pt x="754436" y="15006"/>
                  <a:pt x="713786" y="8917"/>
                  <a:pt x="678120" y="0"/>
                </a:cubicBezTo>
                <a:cubicBezTo>
                  <a:pt x="572103" y="4417"/>
                  <a:pt x="465651" y="2694"/>
                  <a:pt x="360068" y="13252"/>
                </a:cubicBezTo>
                <a:cubicBezTo>
                  <a:pt x="332268" y="16032"/>
                  <a:pt x="280554" y="39757"/>
                  <a:pt x="280554" y="39757"/>
                </a:cubicBezTo>
                <a:cubicBezTo>
                  <a:pt x="244272" y="148605"/>
                  <a:pt x="254050" y="91332"/>
                  <a:pt x="254050" y="212035"/>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Freeform 14"/>
          <p:cNvSpPr/>
          <p:nvPr/>
        </p:nvSpPr>
        <p:spPr bwMode="auto">
          <a:xfrm>
            <a:off x="5049078" y="3856383"/>
            <a:ext cx="1171083" cy="357808"/>
          </a:xfrm>
          <a:custGeom>
            <a:avLst/>
            <a:gdLst>
              <a:gd name="connsiteX0" fmla="*/ 198783 w 1171083"/>
              <a:gd name="connsiteY0" fmla="*/ 132521 h 357808"/>
              <a:gd name="connsiteX1" fmla="*/ 79513 w 1171083"/>
              <a:gd name="connsiteY1" fmla="*/ 159026 h 357808"/>
              <a:gd name="connsiteX2" fmla="*/ 39757 w 1171083"/>
              <a:gd name="connsiteY2" fmla="*/ 172278 h 357808"/>
              <a:gd name="connsiteX3" fmla="*/ 13252 w 1171083"/>
              <a:gd name="connsiteY3" fmla="*/ 198782 h 357808"/>
              <a:gd name="connsiteX4" fmla="*/ 0 w 1171083"/>
              <a:gd name="connsiteY4" fmla="*/ 251791 h 357808"/>
              <a:gd name="connsiteX5" fmla="*/ 39757 w 1171083"/>
              <a:gd name="connsiteY5" fmla="*/ 344556 h 357808"/>
              <a:gd name="connsiteX6" fmla="*/ 79513 w 1171083"/>
              <a:gd name="connsiteY6" fmla="*/ 357808 h 357808"/>
              <a:gd name="connsiteX7" fmla="*/ 344557 w 1171083"/>
              <a:gd name="connsiteY7" fmla="*/ 344556 h 357808"/>
              <a:gd name="connsiteX8" fmla="*/ 450574 w 1171083"/>
              <a:gd name="connsiteY8" fmla="*/ 318052 h 357808"/>
              <a:gd name="connsiteX9" fmla="*/ 980661 w 1171083"/>
              <a:gd name="connsiteY9" fmla="*/ 304800 h 357808"/>
              <a:gd name="connsiteX10" fmla="*/ 1046922 w 1171083"/>
              <a:gd name="connsiteY10" fmla="*/ 278295 h 357808"/>
              <a:gd name="connsiteX11" fmla="*/ 1139687 w 1171083"/>
              <a:gd name="connsiteY11" fmla="*/ 238539 h 357808"/>
              <a:gd name="connsiteX12" fmla="*/ 1139687 w 1171083"/>
              <a:gd name="connsiteY12" fmla="*/ 92765 h 357808"/>
              <a:gd name="connsiteX13" fmla="*/ 1099931 w 1171083"/>
              <a:gd name="connsiteY13" fmla="*/ 79513 h 357808"/>
              <a:gd name="connsiteX14" fmla="*/ 1033670 w 1171083"/>
              <a:gd name="connsiteY14" fmla="*/ 26504 h 357808"/>
              <a:gd name="connsiteX15" fmla="*/ 954157 w 1171083"/>
              <a:gd name="connsiteY15" fmla="*/ 13252 h 357808"/>
              <a:gd name="connsiteX16" fmla="*/ 914400 w 1171083"/>
              <a:gd name="connsiteY16" fmla="*/ 0 h 357808"/>
              <a:gd name="connsiteX17" fmla="*/ 808383 w 1171083"/>
              <a:gd name="connsiteY17" fmla="*/ 13252 h 357808"/>
              <a:gd name="connsiteX18" fmla="*/ 424070 w 1171083"/>
              <a:gd name="connsiteY18" fmla="*/ 39756 h 357808"/>
              <a:gd name="connsiteX19" fmla="*/ 357809 w 1171083"/>
              <a:gd name="connsiteY19" fmla="*/ 53008 h 357808"/>
              <a:gd name="connsiteX20" fmla="*/ 318052 w 1171083"/>
              <a:gd name="connsiteY20" fmla="*/ 66260 h 357808"/>
              <a:gd name="connsiteX21" fmla="*/ 212035 w 1171083"/>
              <a:gd name="connsiteY21" fmla="*/ 79513 h 357808"/>
              <a:gd name="connsiteX22" fmla="*/ 132522 w 1171083"/>
              <a:gd name="connsiteY22" fmla="*/ 92765 h 357808"/>
              <a:gd name="connsiteX23" fmla="*/ 66261 w 1171083"/>
              <a:gd name="connsiteY23" fmla="*/ 145774 h 357808"/>
              <a:gd name="connsiteX24" fmla="*/ 53009 w 1171083"/>
              <a:gd name="connsiteY24" fmla="*/ 198782 h 3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1083" h="357808">
                <a:moveTo>
                  <a:pt x="198783" y="132521"/>
                </a:moveTo>
                <a:cubicBezTo>
                  <a:pt x="159026" y="141356"/>
                  <a:pt x="119024" y="149148"/>
                  <a:pt x="79513" y="159026"/>
                </a:cubicBezTo>
                <a:cubicBezTo>
                  <a:pt x="65961" y="162414"/>
                  <a:pt x="51735" y="165091"/>
                  <a:pt x="39757" y="172278"/>
                </a:cubicBezTo>
                <a:cubicBezTo>
                  <a:pt x="29043" y="178706"/>
                  <a:pt x="22087" y="189947"/>
                  <a:pt x="13252" y="198782"/>
                </a:cubicBezTo>
                <a:cubicBezTo>
                  <a:pt x="8835" y="216452"/>
                  <a:pt x="0" y="233578"/>
                  <a:pt x="0" y="251791"/>
                </a:cubicBezTo>
                <a:cubicBezTo>
                  <a:pt x="0" y="290286"/>
                  <a:pt x="6035" y="324323"/>
                  <a:pt x="39757" y="344556"/>
                </a:cubicBezTo>
                <a:cubicBezTo>
                  <a:pt x="51735" y="351743"/>
                  <a:pt x="66261" y="353391"/>
                  <a:pt x="79513" y="357808"/>
                </a:cubicBezTo>
                <a:cubicBezTo>
                  <a:pt x="167861" y="353391"/>
                  <a:pt x="256602" y="353980"/>
                  <a:pt x="344557" y="344556"/>
                </a:cubicBezTo>
                <a:cubicBezTo>
                  <a:pt x="380776" y="340675"/>
                  <a:pt x="414159" y="318962"/>
                  <a:pt x="450574" y="318052"/>
                </a:cubicBezTo>
                <a:lnTo>
                  <a:pt x="980661" y="304800"/>
                </a:lnTo>
                <a:cubicBezTo>
                  <a:pt x="1002748" y="295965"/>
                  <a:pt x="1025184" y="287956"/>
                  <a:pt x="1046922" y="278295"/>
                </a:cubicBezTo>
                <a:cubicBezTo>
                  <a:pt x="1145170" y="234629"/>
                  <a:pt x="1058036" y="265756"/>
                  <a:pt x="1139687" y="238539"/>
                </a:cubicBezTo>
                <a:cubicBezTo>
                  <a:pt x="1157764" y="184308"/>
                  <a:pt x="1171083" y="163407"/>
                  <a:pt x="1139687" y="92765"/>
                </a:cubicBezTo>
                <a:cubicBezTo>
                  <a:pt x="1134014" y="80000"/>
                  <a:pt x="1113183" y="83930"/>
                  <a:pt x="1099931" y="79513"/>
                </a:cubicBezTo>
                <a:cubicBezTo>
                  <a:pt x="1081836" y="61418"/>
                  <a:pt x="1058746" y="34863"/>
                  <a:pt x="1033670" y="26504"/>
                </a:cubicBezTo>
                <a:cubicBezTo>
                  <a:pt x="1008179" y="18007"/>
                  <a:pt x="980387" y="19081"/>
                  <a:pt x="954157" y="13252"/>
                </a:cubicBezTo>
                <a:cubicBezTo>
                  <a:pt x="940520" y="10222"/>
                  <a:pt x="927652" y="4417"/>
                  <a:pt x="914400" y="0"/>
                </a:cubicBezTo>
                <a:cubicBezTo>
                  <a:pt x="879061" y="4417"/>
                  <a:pt x="843837" y="9876"/>
                  <a:pt x="808383" y="13252"/>
                </a:cubicBezTo>
                <a:cubicBezTo>
                  <a:pt x="701377" y="23443"/>
                  <a:pt x="526519" y="33353"/>
                  <a:pt x="424070" y="39756"/>
                </a:cubicBezTo>
                <a:cubicBezTo>
                  <a:pt x="401983" y="44173"/>
                  <a:pt x="379661" y="47545"/>
                  <a:pt x="357809" y="53008"/>
                </a:cubicBezTo>
                <a:cubicBezTo>
                  <a:pt x="344257" y="56396"/>
                  <a:pt x="331796" y="63761"/>
                  <a:pt x="318052" y="66260"/>
                </a:cubicBezTo>
                <a:cubicBezTo>
                  <a:pt x="283012" y="72631"/>
                  <a:pt x="247291" y="74476"/>
                  <a:pt x="212035" y="79513"/>
                </a:cubicBezTo>
                <a:cubicBezTo>
                  <a:pt x="185435" y="83313"/>
                  <a:pt x="159026" y="88348"/>
                  <a:pt x="132522" y="92765"/>
                </a:cubicBezTo>
                <a:cubicBezTo>
                  <a:pt x="118474" y="102130"/>
                  <a:pt x="75704" y="126888"/>
                  <a:pt x="66261" y="145774"/>
                </a:cubicBezTo>
                <a:cubicBezTo>
                  <a:pt x="58116" y="162064"/>
                  <a:pt x="53009" y="198782"/>
                  <a:pt x="53009" y="198782"/>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8" name="Rectangle 17"/>
          <p:cNvSpPr/>
          <p:nvPr/>
        </p:nvSpPr>
        <p:spPr>
          <a:xfrm>
            <a:off x="381000" y="4648200"/>
            <a:ext cx="1821332" cy="1077218"/>
          </a:xfrm>
          <a:prstGeom prst="rect">
            <a:avLst/>
          </a:prstGeom>
          <a:noFill/>
        </p:spPr>
        <p:txBody>
          <a:bodyPr wrap="none" lIns="91440" tIns="45720" rIns="91440" bIns="45720">
            <a:spAutoFit/>
          </a:bodyPr>
          <a:lstStyle/>
          <a:p>
            <a:pPr algn="ctr"/>
            <a:r>
              <a:rPr lang="en-US" b="1" cap="none" spc="0"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Inside </a:t>
            </a:r>
          </a:p>
          <a:p>
            <a:pPr algn="ctr"/>
            <a:r>
              <a:rPr lang="en-US" b="1"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Nucleus</a:t>
            </a:r>
            <a:endParaRPr lang="en-US" b="1" cap="none" spc="0" dirty="0">
              <a:ln w="17780" cmpd="sng">
                <a:solidFill>
                  <a:sysClr val="windowText" lastClr="000000"/>
                </a:solidFill>
                <a:prstDash val="solid"/>
                <a:miter lim="800000"/>
              </a:ln>
              <a:solidFill>
                <a:srgbClr val="7030A0"/>
              </a:solidFill>
              <a:effectLst>
                <a:outerShdw blurRad="50800" algn="tl" rotWithShape="0">
                  <a:srgbClr val="000000"/>
                </a:outerShdw>
              </a:effectLst>
            </a:endParaRPr>
          </a:p>
        </p:txBody>
      </p:sp>
      <p:pic>
        <p:nvPicPr>
          <p:cNvPr id="19" name="Picture 3"/>
          <p:cNvPicPr>
            <a:picLocks noChangeAspect="1" noChangeArrowheads="1"/>
          </p:cNvPicPr>
          <p:nvPr/>
        </p:nvPicPr>
        <p:blipFill>
          <a:blip r:embed="rId7" cstate="print"/>
          <a:srcRect/>
          <a:stretch>
            <a:fillRect/>
          </a:stretch>
        </p:blipFill>
        <p:spPr bwMode="auto">
          <a:xfrm rot="3814095">
            <a:off x="3127207" y="4504146"/>
            <a:ext cx="604838" cy="2593982"/>
          </a:xfrm>
          <a:prstGeom prst="rect">
            <a:avLst/>
          </a:prstGeom>
          <a:noFill/>
          <a:ln w="9525">
            <a:noFill/>
            <a:miter lim="800000"/>
            <a:headEnd/>
            <a:tailEnd/>
          </a:ln>
        </p:spPr>
      </p:pic>
      <p:sp>
        <p:nvSpPr>
          <p:cNvPr id="21" name="Freeform 20"/>
          <p:cNvSpPr/>
          <p:nvPr/>
        </p:nvSpPr>
        <p:spPr bwMode="auto">
          <a:xfrm>
            <a:off x="2835965" y="5022574"/>
            <a:ext cx="1222891" cy="1467942"/>
          </a:xfrm>
          <a:custGeom>
            <a:avLst/>
            <a:gdLst>
              <a:gd name="connsiteX0" fmla="*/ 954157 w 1222891"/>
              <a:gd name="connsiteY0" fmla="*/ 437322 h 1467942"/>
              <a:gd name="connsiteX1" fmla="*/ 901148 w 1222891"/>
              <a:gd name="connsiteY1" fmla="*/ 344556 h 1467942"/>
              <a:gd name="connsiteX2" fmla="*/ 834887 w 1222891"/>
              <a:gd name="connsiteY2" fmla="*/ 291548 h 1467942"/>
              <a:gd name="connsiteX3" fmla="*/ 808383 w 1222891"/>
              <a:gd name="connsiteY3" fmla="*/ 251791 h 1467942"/>
              <a:gd name="connsiteX4" fmla="*/ 781878 w 1222891"/>
              <a:gd name="connsiteY4" fmla="*/ 225287 h 1467942"/>
              <a:gd name="connsiteX5" fmla="*/ 755374 w 1222891"/>
              <a:gd name="connsiteY5" fmla="*/ 185530 h 1467942"/>
              <a:gd name="connsiteX6" fmla="*/ 636105 w 1222891"/>
              <a:gd name="connsiteY6" fmla="*/ 79513 h 1467942"/>
              <a:gd name="connsiteX7" fmla="*/ 596348 w 1222891"/>
              <a:gd name="connsiteY7" fmla="*/ 66261 h 1467942"/>
              <a:gd name="connsiteX8" fmla="*/ 344557 w 1222891"/>
              <a:gd name="connsiteY8" fmla="*/ 79513 h 1467942"/>
              <a:gd name="connsiteX9" fmla="*/ 265044 w 1222891"/>
              <a:gd name="connsiteY9" fmla="*/ 119269 h 1467942"/>
              <a:gd name="connsiteX10" fmla="*/ 225287 w 1222891"/>
              <a:gd name="connsiteY10" fmla="*/ 132522 h 1467942"/>
              <a:gd name="connsiteX11" fmla="*/ 172278 w 1222891"/>
              <a:gd name="connsiteY11" fmla="*/ 172278 h 1467942"/>
              <a:gd name="connsiteX12" fmla="*/ 132522 w 1222891"/>
              <a:gd name="connsiteY12" fmla="*/ 291548 h 1467942"/>
              <a:gd name="connsiteX13" fmla="*/ 119270 w 1222891"/>
              <a:gd name="connsiteY13" fmla="*/ 344556 h 1467942"/>
              <a:gd name="connsiteX14" fmla="*/ 145774 w 1222891"/>
              <a:gd name="connsiteY14" fmla="*/ 715617 h 1467942"/>
              <a:gd name="connsiteX15" fmla="*/ 159026 w 1222891"/>
              <a:gd name="connsiteY15" fmla="*/ 781878 h 1467942"/>
              <a:gd name="connsiteX16" fmla="*/ 185531 w 1222891"/>
              <a:gd name="connsiteY16" fmla="*/ 901148 h 1467942"/>
              <a:gd name="connsiteX17" fmla="*/ 225287 w 1222891"/>
              <a:gd name="connsiteY17" fmla="*/ 1020417 h 1467942"/>
              <a:gd name="connsiteX18" fmla="*/ 278296 w 1222891"/>
              <a:gd name="connsiteY18" fmla="*/ 1126435 h 1467942"/>
              <a:gd name="connsiteX19" fmla="*/ 318052 w 1222891"/>
              <a:gd name="connsiteY19" fmla="*/ 1152939 h 1467942"/>
              <a:gd name="connsiteX20" fmla="*/ 397565 w 1222891"/>
              <a:gd name="connsiteY20" fmla="*/ 1272209 h 1467942"/>
              <a:gd name="connsiteX21" fmla="*/ 437322 w 1222891"/>
              <a:gd name="connsiteY21" fmla="*/ 1311965 h 1467942"/>
              <a:gd name="connsiteX22" fmla="*/ 516835 w 1222891"/>
              <a:gd name="connsiteY22" fmla="*/ 1364974 h 1467942"/>
              <a:gd name="connsiteX23" fmla="*/ 874644 w 1222891"/>
              <a:gd name="connsiteY23" fmla="*/ 1351722 h 1467942"/>
              <a:gd name="connsiteX24" fmla="*/ 967409 w 1222891"/>
              <a:gd name="connsiteY24" fmla="*/ 1325217 h 1467942"/>
              <a:gd name="connsiteX25" fmla="*/ 1020418 w 1222891"/>
              <a:gd name="connsiteY25" fmla="*/ 1285461 h 1467942"/>
              <a:gd name="connsiteX26" fmla="*/ 1060174 w 1222891"/>
              <a:gd name="connsiteY26" fmla="*/ 1258956 h 1467942"/>
              <a:gd name="connsiteX27" fmla="*/ 1086678 w 1222891"/>
              <a:gd name="connsiteY27" fmla="*/ 1219200 h 1467942"/>
              <a:gd name="connsiteX28" fmla="*/ 1152939 w 1222891"/>
              <a:gd name="connsiteY28" fmla="*/ 1126435 h 1467942"/>
              <a:gd name="connsiteX29" fmla="*/ 1139687 w 1222891"/>
              <a:gd name="connsiteY29" fmla="*/ 715617 h 1467942"/>
              <a:gd name="connsiteX30" fmla="*/ 1126435 w 1222891"/>
              <a:gd name="connsiteY30" fmla="*/ 675861 h 1467942"/>
              <a:gd name="connsiteX31" fmla="*/ 1099931 w 1222891"/>
              <a:gd name="connsiteY31" fmla="*/ 649356 h 1467942"/>
              <a:gd name="connsiteX32" fmla="*/ 1086678 w 1222891"/>
              <a:gd name="connsiteY32" fmla="*/ 609600 h 1467942"/>
              <a:gd name="connsiteX33" fmla="*/ 1086678 w 1222891"/>
              <a:gd name="connsiteY33" fmla="*/ 569843 h 1467942"/>
              <a:gd name="connsiteX34" fmla="*/ 1166192 w 1222891"/>
              <a:gd name="connsiteY34" fmla="*/ 583096 h 1467942"/>
              <a:gd name="connsiteX35" fmla="*/ 1205948 w 1222891"/>
              <a:gd name="connsiteY35" fmla="*/ 596348 h 1467942"/>
              <a:gd name="connsiteX36" fmla="*/ 1219200 w 1222891"/>
              <a:gd name="connsiteY36" fmla="*/ 636104 h 1467942"/>
              <a:gd name="connsiteX37" fmla="*/ 1205948 w 1222891"/>
              <a:gd name="connsiteY37" fmla="*/ 1298713 h 1467942"/>
              <a:gd name="connsiteX38" fmla="*/ 1166192 w 1222891"/>
              <a:gd name="connsiteY38" fmla="*/ 1325217 h 1467942"/>
              <a:gd name="connsiteX39" fmla="*/ 1073426 w 1222891"/>
              <a:gd name="connsiteY39" fmla="*/ 1404730 h 1467942"/>
              <a:gd name="connsiteX40" fmla="*/ 927652 w 1222891"/>
              <a:gd name="connsiteY40" fmla="*/ 1444487 h 1467942"/>
              <a:gd name="connsiteX41" fmla="*/ 410818 w 1222891"/>
              <a:gd name="connsiteY41" fmla="*/ 1417983 h 1467942"/>
              <a:gd name="connsiteX42" fmla="*/ 371061 w 1222891"/>
              <a:gd name="connsiteY42" fmla="*/ 1404730 h 1467942"/>
              <a:gd name="connsiteX43" fmla="*/ 251792 w 1222891"/>
              <a:gd name="connsiteY43" fmla="*/ 1298713 h 1467942"/>
              <a:gd name="connsiteX44" fmla="*/ 225287 w 1222891"/>
              <a:gd name="connsiteY44" fmla="*/ 1272209 h 1467942"/>
              <a:gd name="connsiteX45" fmla="*/ 145774 w 1222891"/>
              <a:gd name="connsiteY45" fmla="*/ 1166191 h 1467942"/>
              <a:gd name="connsiteX46" fmla="*/ 66261 w 1222891"/>
              <a:gd name="connsiteY46" fmla="*/ 1046922 h 1467942"/>
              <a:gd name="connsiteX47" fmla="*/ 39757 w 1222891"/>
              <a:gd name="connsiteY47" fmla="*/ 1007165 h 1467942"/>
              <a:gd name="connsiteX48" fmla="*/ 0 w 1222891"/>
              <a:gd name="connsiteY48" fmla="*/ 861391 h 1467942"/>
              <a:gd name="connsiteX49" fmla="*/ 13252 w 1222891"/>
              <a:gd name="connsiteY49" fmla="*/ 159026 h 1467942"/>
              <a:gd name="connsiteX50" fmla="*/ 53009 w 1222891"/>
              <a:gd name="connsiteY50" fmla="*/ 53009 h 1467942"/>
              <a:gd name="connsiteX51" fmla="*/ 106018 w 1222891"/>
              <a:gd name="connsiteY51" fmla="*/ 0 h 1467942"/>
              <a:gd name="connsiteX52" fmla="*/ 781878 w 1222891"/>
              <a:gd name="connsiteY52" fmla="*/ 13252 h 1467942"/>
              <a:gd name="connsiteX53" fmla="*/ 834887 w 1222891"/>
              <a:gd name="connsiteY53" fmla="*/ 66261 h 1467942"/>
              <a:gd name="connsiteX54" fmla="*/ 887896 w 1222891"/>
              <a:gd name="connsiteY54" fmla="*/ 106017 h 1467942"/>
              <a:gd name="connsiteX55" fmla="*/ 914400 w 1222891"/>
              <a:gd name="connsiteY55" fmla="*/ 145774 h 1467942"/>
              <a:gd name="connsiteX56" fmla="*/ 940905 w 1222891"/>
              <a:gd name="connsiteY56" fmla="*/ 278296 h 1467942"/>
              <a:gd name="connsiteX57" fmla="*/ 954157 w 1222891"/>
              <a:gd name="connsiteY57" fmla="*/ 437322 h 14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222891" h="1467942">
                <a:moveTo>
                  <a:pt x="954157" y="437322"/>
                </a:moveTo>
                <a:cubicBezTo>
                  <a:pt x="947531" y="448365"/>
                  <a:pt x="941264" y="384672"/>
                  <a:pt x="901148" y="344556"/>
                </a:cubicBezTo>
                <a:cubicBezTo>
                  <a:pt x="832276" y="275684"/>
                  <a:pt x="887340" y="357114"/>
                  <a:pt x="834887" y="291548"/>
                </a:cubicBezTo>
                <a:cubicBezTo>
                  <a:pt x="824937" y="279111"/>
                  <a:pt x="818333" y="264228"/>
                  <a:pt x="808383" y="251791"/>
                </a:cubicBezTo>
                <a:cubicBezTo>
                  <a:pt x="800578" y="242035"/>
                  <a:pt x="789683" y="235043"/>
                  <a:pt x="781878" y="225287"/>
                </a:cubicBezTo>
                <a:cubicBezTo>
                  <a:pt x="771928" y="212850"/>
                  <a:pt x="765955" y="197434"/>
                  <a:pt x="755374" y="185530"/>
                </a:cubicBezTo>
                <a:cubicBezTo>
                  <a:pt x="727278" y="153922"/>
                  <a:pt x="680415" y="101668"/>
                  <a:pt x="636105" y="79513"/>
                </a:cubicBezTo>
                <a:cubicBezTo>
                  <a:pt x="623611" y="73266"/>
                  <a:pt x="609600" y="70678"/>
                  <a:pt x="596348" y="66261"/>
                </a:cubicBezTo>
                <a:cubicBezTo>
                  <a:pt x="512418" y="70678"/>
                  <a:pt x="428258" y="71904"/>
                  <a:pt x="344557" y="79513"/>
                </a:cubicBezTo>
                <a:cubicBezTo>
                  <a:pt x="303844" y="83214"/>
                  <a:pt x="300286" y="101648"/>
                  <a:pt x="265044" y="119269"/>
                </a:cubicBezTo>
                <a:cubicBezTo>
                  <a:pt x="252550" y="125516"/>
                  <a:pt x="238539" y="128104"/>
                  <a:pt x="225287" y="132522"/>
                </a:cubicBezTo>
                <a:cubicBezTo>
                  <a:pt x="207617" y="145774"/>
                  <a:pt x="187896" y="156660"/>
                  <a:pt x="172278" y="172278"/>
                </a:cubicBezTo>
                <a:cubicBezTo>
                  <a:pt x="133694" y="210862"/>
                  <a:pt x="143627" y="236021"/>
                  <a:pt x="132522" y="291548"/>
                </a:cubicBezTo>
                <a:cubicBezTo>
                  <a:pt x="128950" y="309407"/>
                  <a:pt x="123687" y="326887"/>
                  <a:pt x="119270" y="344556"/>
                </a:cubicBezTo>
                <a:cubicBezTo>
                  <a:pt x="128105" y="468243"/>
                  <a:pt x="134548" y="592124"/>
                  <a:pt x="145774" y="715617"/>
                </a:cubicBezTo>
                <a:cubicBezTo>
                  <a:pt x="147813" y="738049"/>
                  <a:pt x="154306" y="759854"/>
                  <a:pt x="159026" y="781878"/>
                </a:cubicBezTo>
                <a:cubicBezTo>
                  <a:pt x="167559" y="821700"/>
                  <a:pt x="174631" y="861907"/>
                  <a:pt x="185531" y="901148"/>
                </a:cubicBezTo>
                <a:cubicBezTo>
                  <a:pt x="196747" y="941526"/>
                  <a:pt x="212035" y="980661"/>
                  <a:pt x="225287" y="1020417"/>
                </a:cubicBezTo>
                <a:cubicBezTo>
                  <a:pt x="239742" y="1063781"/>
                  <a:pt x="244153" y="1086602"/>
                  <a:pt x="278296" y="1126435"/>
                </a:cubicBezTo>
                <a:cubicBezTo>
                  <a:pt x="288661" y="1138528"/>
                  <a:pt x="304800" y="1144104"/>
                  <a:pt x="318052" y="1152939"/>
                </a:cubicBezTo>
                <a:cubicBezTo>
                  <a:pt x="347706" y="1202363"/>
                  <a:pt x="360762" y="1229272"/>
                  <a:pt x="397565" y="1272209"/>
                </a:cubicBezTo>
                <a:cubicBezTo>
                  <a:pt x="409762" y="1286439"/>
                  <a:pt x="422528" y="1300459"/>
                  <a:pt x="437322" y="1311965"/>
                </a:cubicBezTo>
                <a:cubicBezTo>
                  <a:pt x="462466" y="1331522"/>
                  <a:pt x="490331" y="1347304"/>
                  <a:pt x="516835" y="1364974"/>
                </a:cubicBezTo>
                <a:cubicBezTo>
                  <a:pt x="636105" y="1360557"/>
                  <a:pt x="755540" y="1359406"/>
                  <a:pt x="874644" y="1351722"/>
                </a:cubicBezTo>
                <a:cubicBezTo>
                  <a:pt x="895272" y="1350391"/>
                  <a:pt x="945603" y="1332486"/>
                  <a:pt x="967409" y="1325217"/>
                </a:cubicBezTo>
                <a:cubicBezTo>
                  <a:pt x="985079" y="1311965"/>
                  <a:pt x="1002445" y="1298299"/>
                  <a:pt x="1020418" y="1285461"/>
                </a:cubicBezTo>
                <a:cubicBezTo>
                  <a:pt x="1033378" y="1276204"/>
                  <a:pt x="1048912" y="1270218"/>
                  <a:pt x="1060174" y="1258956"/>
                </a:cubicBezTo>
                <a:cubicBezTo>
                  <a:pt x="1071436" y="1247694"/>
                  <a:pt x="1076482" y="1231435"/>
                  <a:pt x="1086678" y="1219200"/>
                </a:cubicBezTo>
                <a:cubicBezTo>
                  <a:pt x="1153835" y="1138612"/>
                  <a:pt x="1103896" y="1224521"/>
                  <a:pt x="1152939" y="1126435"/>
                </a:cubicBezTo>
                <a:cubicBezTo>
                  <a:pt x="1148522" y="989496"/>
                  <a:pt x="1147732" y="852391"/>
                  <a:pt x="1139687" y="715617"/>
                </a:cubicBezTo>
                <a:cubicBezTo>
                  <a:pt x="1138867" y="701672"/>
                  <a:pt x="1133622" y="687839"/>
                  <a:pt x="1126435" y="675861"/>
                </a:cubicBezTo>
                <a:cubicBezTo>
                  <a:pt x="1120007" y="665147"/>
                  <a:pt x="1108766" y="658191"/>
                  <a:pt x="1099931" y="649356"/>
                </a:cubicBezTo>
                <a:cubicBezTo>
                  <a:pt x="1095513" y="636104"/>
                  <a:pt x="1095404" y="620508"/>
                  <a:pt x="1086678" y="609600"/>
                </a:cubicBezTo>
                <a:cubicBezTo>
                  <a:pt x="1054227" y="569038"/>
                  <a:pt x="1015211" y="593667"/>
                  <a:pt x="1086678" y="569843"/>
                </a:cubicBezTo>
                <a:cubicBezTo>
                  <a:pt x="1113183" y="574261"/>
                  <a:pt x="1139962" y="577267"/>
                  <a:pt x="1166192" y="583096"/>
                </a:cubicBezTo>
                <a:cubicBezTo>
                  <a:pt x="1179828" y="586126"/>
                  <a:pt x="1196071" y="586471"/>
                  <a:pt x="1205948" y="596348"/>
                </a:cubicBezTo>
                <a:cubicBezTo>
                  <a:pt x="1215825" y="606225"/>
                  <a:pt x="1214783" y="622852"/>
                  <a:pt x="1219200" y="636104"/>
                </a:cubicBezTo>
                <a:cubicBezTo>
                  <a:pt x="1214783" y="856974"/>
                  <a:pt x="1222891" y="1078450"/>
                  <a:pt x="1205948" y="1298713"/>
                </a:cubicBezTo>
                <a:cubicBezTo>
                  <a:pt x="1204726" y="1314593"/>
                  <a:pt x="1178427" y="1315021"/>
                  <a:pt x="1166192" y="1325217"/>
                </a:cubicBezTo>
                <a:cubicBezTo>
                  <a:pt x="1126405" y="1358373"/>
                  <a:pt x="1123059" y="1379914"/>
                  <a:pt x="1073426" y="1404730"/>
                </a:cubicBezTo>
                <a:cubicBezTo>
                  <a:pt x="1028586" y="1427150"/>
                  <a:pt x="976126" y="1434792"/>
                  <a:pt x="927652" y="1444487"/>
                </a:cubicBezTo>
                <a:cubicBezTo>
                  <a:pt x="685173" y="1437559"/>
                  <a:pt x="585671" y="1467942"/>
                  <a:pt x="410818" y="1417983"/>
                </a:cubicBezTo>
                <a:cubicBezTo>
                  <a:pt x="397386" y="1414145"/>
                  <a:pt x="383555" y="1410977"/>
                  <a:pt x="371061" y="1404730"/>
                </a:cubicBezTo>
                <a:cubicBezTo>
                  <a:pt x="323764" y="1381081"/>
                  <a:pt x="286916" y="1333836"/>
                  <a:pt x="251792" y="1298713"/>
                </a:cubicBezTo>
                <a:lnTo>
                  <a:pt x="225287" y="1272209"/>
                </a:lnTo>
                <a:cubicBezTo>
                  <a:pt x="190808" y="1168770"/>
                  <a:pt x="247290" y="1318465"/>
                  <a:pt x="145774" y="1166191"/>
                </a:cubicBezTo>
                <a:lnTo>
                  <a:pt x="66261" y="1046922"/>
                </a:lnTo>
                <a:cubicBezTo>
                  <a:pt x="57426" y="1033670"/>
                  <a:pt x="44794" y="1022275"/>
                  <a:pt x="39757" y="1007165"/>
                </a:cubicBezTo>
                <a:cubicBezTo>
                  <a:pt x="6129" y="906284"/>
                  <a:pt x="18731" y="955048"/>
                  <a:pt x="0" y="861391"/>
                </a:cubicBezTo>
                <a:cubicBezTo>
                  <a:pt x="4417" y="627269"/>
                  <a:pt x="5182" y="393050"/>
                  <a:pt x="13252" y="159026"/>
                </a:cubicBezTo>
                <a:cubicBezTo>
                  <a:pt x="15336" y="98586"/>
                  <a:pt x="24117" y="96347"/>
                  <a:pt x="53009" y="53009"/>
                </a:cubicBezTo>
                <a:cubicBezTo>
                  <a:pt x="64789" y="17669"/>
                  <a:pt x="58898" y="0"/>
                  <a:pt x="106018" y="0"/>
                </a:cubicBezTo>
                <a:cubicBezTo>
                  <a:pt x="331348" y="0"/>
                  <a:pt x="556591" y="8835"/>
                  <a:pt x="781878" y="13252"/>
                </a:cubicBezTo>
                <a:cubicBezTo>
                  <a:pt x="871587" y="43154"/>
                  <a:pt x="780518" y="1019"/>
                  <a:pt x="834887" y="66261"/>
                </a:cubicBezTo>
                <a:cubicBezTo>
                  <a:pt x="849027" y="83229"/>
                  <a:pt x="870226" y="92765"/>
                  <a:pt x="887896" y="106017"/>
                </a:cubicBezTo>
                <a:cubicBezTo>
                  <a:pt x="896731" y="119269"/>
                  <a:pt x="907277" y="131528"/>
                  <a:pt x="914400" y="145774"/>
                </a:cubicBezTo>
                <a:cubicBezTo>
                  <a:pt x="935399" y="187773"/>
                  <a:pt x="930440" y="232949"/>
                  <a:pt x="940905" y="278296"/>
                </a:cubicBezTo>
                <a:cubicBezTo>
                  <a:pt x="974393" y="423411"/>
                  <a:pt x="960783" y="426279"/>
                  <a:pt x="954157" y="437322"/>
                </a:cubicBezTo>
                <a:close/>
              </a:path>
            </a:pathLst>
          </a:cu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3" name="Rectangle 22"/>
          <p:cNvSpPr/>
          <p:nvPr/>
        </p:nvSpPr>
        <p:spPr>
          <a:xfrm>
            <a:off x="2209800" y="4724400"/>
            <a:ext cx="2182008" cy="830997"/>
          </a:xfrm>
          <a:prstGeom prst="rect">
            <a:avLst/>
          </a:prstGeom>
          <a:noFill/>
        </p:spPr>
        <p:txBody>
          <a:bodyPr wrap="none" lIns="91440" tIns="45720" rIns="91440" bIns="45720">
            <a:spAutoFit/>
          </a:bodyPr>
          <a:lstStyle/>
          <a:p>
            <a:pPr algn="ctr"/>
            <a:r>
              <a:rPr lang="en-US" sz="2400" b="1" cap="none" spc="0" dirty="0" smtClean="0">
                <a:ln w="17780" cmpd="sng">
                  <a:solidFill>
                    <a:sysClr val="windowText" lastClr="000000"/>
                  </a:solidFill>
                  <a:prstDash val="solid"/>
                  <a:miter lim="800000"/>
                </a:ln>
                <a:solidFill>
                  <a:srgbClr val="0070C0"/>
                </a:solidFill>
                <a:effectLst>
                  <a:outerShdw blurRad="50800" algn="tl" rotWithShape="0">
                    <a:srgbClr val="000000"/>
                  </a:outerShdw>
                </a:effectLst>
              </a:rPr>
              <a:t>RNA through</a:t>
            </a:r>
          </a:p>
          <a:p>
            <a:pPr algn="ctr"/>
            <a:r>
              <a:rPr lang="en-US" sz="2400" b="1" dirty="0" smtClean="0">
                <a:ln w="17780" cmpd="sng">
                  <a:solidFill>
                    <a:sysClr val="windowText" lastClr="000000"/>
                  </a:solidFill>
                  <a:prstDash val="solid"/>
                  <a:miter lim="800000"/>
                </a:ln>
                <a:solidFill>
                  <a:srgbClr val="0070C0"/>
                </a:solidFill>
                <a:effectLst>
                  <a:outerShdw blurRad="50800" algn="tl" rotWithShape="0">
                    <a:srgbClr val="000000"/>
                  </a:outerShdw>
                </a:effectLst>
              </a:rPr>
              <a:t>Nuclear Pore</a:t>
            </a:r>
            <a:endParaRPr lang="en-US" sz="2400" b="1" cap="none" spc="0" dirty="0">
              <a:ln w="17780" cmpd="sng">
                <a:solidFill>
                  <a:sysClr val="windowText" lastClr="000000"/>
                </a:solidFill>
                <a:prstDash val="solid"/>
                <a:miter lim="800000"/>
              </a:ln>
              <a:solidFill>
                <a:srgbClr val="0070C0"/>
              </a:solidFill>
              <a:effectLst>
                <a:outerShdw blurRad="50800" algn="tl" rotWithShape="0">
                  <a:srgbClr val="000000"/>
                </a:outerShdw>
              </a:effectLst>
            </a:endParaRPr>
          </a:p>
        </p:txBody>
      </p:sp>
      <p:sp>
        <p:nvSpPr>
          <p:cNvPr id="22" name="Rectangle 21"/>
          <p:cNvSpPr/>
          <p:nvPr/>
        </p:nvSpPr>
        <p:spPr>
          <a:xfrm>
            <a:off x="4572000" y="4648200"/>
            <a:ext cx="3759362" cy="1754326"/>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FF3399"/>
                </a:solidFill>
                <a:effectLst>
                  <a:outerShdw blurRad="50800" algn="tl" rotWithShape="0">
                    <a:srgbClr val="000000"/>
                  </a:outerShdw>
                </a:effectLst>
              </a:rPr>
              <a:t>Outside of</a:t>
            </a:r>
          </a:p>
          <a:p>
            <a:pPr algn="ctr"/>
            <a:r>
              <a:rPr lang="en-US" sz="5400" b="1" dirty="0" smtClean="0">
                <a:ln w="17780" cmpd="sng">
                  <a:solidFill>
                    <a:sysClr val="windowText" lastClr="000000"/>
                  </a:solidFill>
                  <a:prstDash val="solid"/>
                  <a:miter lim="800000"/>
                </a:ln>
                <a:solidFill>
                  <a:srgbClr val="FF3399"/>
                </a:solidFill>
                <a:effectLst>
                  <a:outerShdw blurRad="50800" algn="tl" rotWithShape="0">
                    <a:srgbClr val="000000"/>
                  </a:outerShdw>
                </a:effectLst>
              </a:rPr>
              <a:t>Nucleus</a:t>
            </a:r>
            <a:endParaRPr lang="en-US" sz="5400" b="1" cap="none" spc="0" dirty="0">
              <a:ln w="17780" cmpd="sng">
                <a:solidFill>
                  <a:sysClr val="windowText" lastClr="000000"/>
                </a:solidFill>
                <a:prstDash val="solid"/>
                <a:miter lim="800000"/>
              </a:ln>
              <a:solidFill>
                <a:srgbClr val="FF3399"/>
              </a:solidFill>
              <a:effectLst>
                <a:outerShdw blurRad="50800" algn="tl" rotWithShape="0">
                  <a:srgbClr val="000000"/>
                </a:outerShdw>
              </a:effectLst>
            </a:endParaRPr>
          </a:p>
        </p:txBody>
      </p:sp>
      <p:sp>
        <p:nvSpPr>
          <p:cNvPr id="25" name="Rounded Rectangle 24"/>
          <p:cNvSpPr/>
          <p:nvPr/>
        </p:nvSpPr>
        <p:spPr bwMode="auto">
          <a:xfrm>
            <a:off x="2569998" y="609600"/>
            <a:ext cx="1697202" cy="609600"/>
          </a:xfrm>
          <a:prstGeom prst="roundRect">
            <a:avLst/>
          </a:prstGeom>
          <a:solidFill>
            <a:schemeClr val="bg1">
              <a:lumMod val="75000"/>
              <a:lumOff val="25000"/>
            </a:schemeClr>
          </a:solidFill>
          <a:ln w="381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6" name="Rounded Rectangle 25"/>
          <p:cNvSpPr/>
          <p:nvPr/>
        </p:nvSpPr>
        <p:spPr bwMode="auto">
          <a:xfrm>
            <a:off x="5417718" y="616857"/>
            <a:ext cx="1592682" cy="609600"/>
          </a:xfrm>
          <a:prstGeom prst="roundRect">
            <a:avLst/>
          </a:prstGeom>
          <a:solidFill>
            <a:schemeClr val="bg1">
              <a:lumMod val="75000"/>
              <a:lumOff val="25000"/>
            </a:schemeClr>
          </a:solidFill>
          <a:ln w="381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 name="Rectangle 1"/>
          <p:cNvSpPr/>
          <p:nvPr/>
        </p:nvSpPr>
        <p:spPr>
          <a:xfrm>
            <a:off x="196703" y="106740"/>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66498311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6707" name="Rectangle 3"/>
          <p:cNvSpPr>
            <a:spLocks noGrp="1" noChangeArrowheads="1"/>
          </p:cNvSpPr>
          <p:nvPr>
            <p:ph idx="1"/>
          </p:nvPr>
        </p:nvSpPr>
        <p:spPr>
          <a:xfrm>
            <a:off x="457200" y="457200"/>
            <a:ext cx="8229600" cy="5673725"/>
          </a:xfrm>
        </p:spPr>
        <p:txBody>
          <a:bodyPr/>
          <a:lstStyle/>
          <a:p>
            <a:pPr eaLnBrk="1" hangingPunct="1">
              <a:defRPr/>
            </a:pPr>
            <a:r>
              <a:rPr lang="en-US" dirty="0" smtClean="0"/>
              <a:t>.</a:t>
            </a:r>
          </a:p>
        </p:txBody>
      </p:sp>
      <p:pic>
        <p:nvPicPr>
          <p:cNvPr id="58371" name="Picture 5" descr="http://www.itowler.com/Blog-Images/D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8458200" cy="62484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spcBef>
                <a:spcPct val="20000"/>
              </a:spcBef>
              <a:buClr>
                <a:schemeClr val="hlink"/>
              </a:buClr>
              <a:buSzPct val="65000"/>
              <a:buFont typeface="Wingdings" pitchFamily="2" charset="2"/>
              <a:buNone/>
            </a:pPr>
            <a:r>
              <a:rPr lang="en-US" sz="800" b="1"/>
              <a:t>Copyright © 2010 Ryan P. Murphy</a:t>
            </a:r>
          </a:p>
        </p:txBody>
      </p:sp>
      <p:sp>
        <p:nvSpPr>
          <p:cNvPr id="6" name="Rectangle 5"/>
          <p:cNvSpPr/>
          <p:nvPr/>
        </p:nvSpPr>
        <p:spPr bwMode="auto">
          <a:xfrm>
            <a:off x="304800" y="304800"/>
            <a:ext cx="8458200" cy="6248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pic>
        <p:nvPicPr>
          <p:cNvPr id="7"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8153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88162" name="Picture 2" descr="http://timkanebooks.files.wordpress.com/2012/09/junkdna.gif"/>
          <p:cNvPicPr>
            <a:picLocks noChangeAspect="1" noChangeArrowheads="1"/>
          </p:cNvPicPr>
          <p:nvPr/>
        </p:nvPicPr>
        <p:blipFill>
          <a:blip r:embed="rId4" cstate="print"/>
          <a:srcRect/>
          <a:stretch>
            <a:fillRect/>
          </a:stretch>
        </p:blipFill>
        <p:spPr bwMode="auto">
          <a:xfrm>
            <a:off x="726657" y="2633440"/>
            <a:ext cx="1524000" cy="1152659"/>
          </a:xfrm>
          <a:prstGeom prst="rect">
            <a:avLst/>
          </a:prstGeom>
          <a:noFill/>
        </p:spPr>
      </p:pic>
      <p:pic>
        <p:nvPicPr>
          <p:cNvPr id="988165" name="Picture 5" descr="https://encrypted-tbn2.gstatic.com/images?q=tbn:ANd9GcQDuWXOMdrvjiiaE7f0gUkRzSJR-ora2EOT68WQv3MDKk5TIq8j"/>
          <p:cNvPicPr>
            <a:picLocks noChangeAspect="1" noChangeArrowheads="1"/>
          </p:cNvPicPr>
          <p:nvPr/>
        </p:nvPicPr>
        <p:blipFill>
          <a:blip r:embed="rId5" cstate="print"/>
          <a:srcRect/>
          <a:stretch>
            <a:fillRect/>
          </a:stretch>
        </p:blipFill>
        <p:spPr bwMode="auto">
          <a:xfrm>
            <a:off x="5791200" y="1676400"/>
            <a:ext cx="2962275" cy="3048000"/>
          </a:xfrm>
          <a:prstGeom prst="rect">
            <a:avLst/>
          </a:prstGeom>
          <a:noFill/>
        </p:spPr>
      </p:pic>
      <p:pic>
        <p:nvPicPr>
          <p:cNvPr id="988167" name="Picture 7" descr="http://www.danforthcenter.org/science/core_facilities/integrated_microscopy/gallery/Cells/images/nuclear_pores.jpg"/>
          <p:cNvPicPr>
            <a:picLocks noChangeAspect="1" noChangeArrowheads="1"/>
          </p:cNvPicPr>
          <p:nvPr/>
        </p:nvPicPr>
        <p:blipFill>
          <a:blip r:embed="rId6" cstate="print"/>
          <a:srcRect/>
          <a:stretch>
            <a:fillRect/>
          </a:stretch>
        </p:blipFill>
        <p:spPr bwMode="auto">
          <a:xfrm flipH="1">
            <a:off x="2286000" y="1752600"/>
            <a:ext cx="1219200" cy="2590800"/>
          </a:xfrm>
          <a:prstGeom prst="rect">
            <a:avLst/>
          </a:prstGeom>
          <a:noFill/>
        </p:spPr>
      </p:pic>
      <p:pic>
        <p:nvPicPr>
          <p:cNvPr id="12" name="Picture 3"/>
          <p:cNvPicPr>
            <a:picLocks noChangeAspect="1" noChangeArrowheads="1"/>
          </p:cNvPicPr>
          <p:nvPr/>
        </p:nvPicPr>
        <p:blipFill>
          <a:blip r:embed="rId7" cstate="print"/>
          <a:srcRect/>
          <a:stretch>
            <a:fillRect/>
          </a:stretch>
        </p:blipFill>
        <p:spPr bwMode="auto">
          <a:xfrm rot="5400000">
            <a:off x="4395787" y="1243013"/>
            <a:ext cx="604838" cy="2233612"/>
          </a:xfrm>
          <a:prstGeom prst="rect">
            <a:avLst/>
          </a:prstGeom>
          <a:noFill/>
          <a:ln w="9525">
            <a:noFill/>
            <a:miter lim="800000"/>
            <a:headEnd/>
            <a:tailEnd/>
          </a:ln>
        </p:spPr>
      </p:pic>
      <p:sp>
        <p:nvSpPr>
          <p:cNvPr id="13" name="Rectangle 12"/>
          <p:cNvSpPr/>
          <p:nvPr/>
        </p:nvSpPr>
        <p:spPr>
          <a:xfrm>
            <a:off x="1981200" y="4038600"/>
            <a:ext cx="1826141" cy="830997"/>
          </a:xfrm>
          <a:prstGeom prst="rect">
            <a:avLst/>
          </a:prstGeom>
          <a:noFill/>
        </p:spPr>
        <p:txBody>
          <a:bodyPr wrap="none" lIns="91440" tIns="45720" rIns="91440" bIns="45720">
            <a:spAutoFit/>
          </a:bodyPr>
          <a:lstStyle/>
          <a:p>
            <a:pPr algn="ctr"/>
            <a:r>
              <a:rPr lang="en-US" sz="2400" b="1" cap="none" spc="0"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Nuclear</a:t>
            </a:r>
          </a:p>
          <a:p>
            <a:pPr algn="ctr"/>
            <a:r>
              <a:rPr lang="en-US" sz="2400" b="1"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Membrane</a:t>
            </a:r>
            <a:endParaRPr lang="en-US" sz="2400" b="1" cap="none" spc="0" dirty="0">
              <a:ln w="17780" cmpd="sng">
                <a:solidFill>
                  <a:sysClr val="windowText" lastClr="000000"/>
                </a:solidFill>
                <a:prstDash val="solid"/>
                <a:miter lim="800000"/>
              </a:ln>
              <a:solidFill>
                <a:srgbClr val="7030A0"/>
              </a:solidFill>
              <a:effectLst>
                <a:outerShdw blurRad="50800" algn="tl" rotWithShape="0">
                  <a:srgbClr val="000000"/>
                </a:outerShdw>
              </a:effectLst>
            </a:endParaRPr>
          </a:p>
        </p:txBody>
      </p:sp>
      <p:sp>
        <p:nvSpPr>
          <p:cNvPr id="14" name="Freeform 13"/>
          <p:cNvSpPr/>
          <p:nvPr/>
        </p:nvSpPr>
        <p:spPr bwMode="auto">
          <a:xfrm>
            <a:off x="5166089" y="3207026"/>
            <a:ext cx="919205" cy="702365"/>
          </a:xfrm>
          <a:custGeom>
            <a:avLst/>
            <a:gdLst>
              <a:gd name="connsiteX0" fmla="*/ 320311 w 919205"/>
              <a:gd name="connsiteY0" fmla="*/ 132522 h 702365"/>
              <a:gd name="connsiteX1" fmla="*/ 148033 w 919205"/>
              <a:gd name="connsiteY1" fmla="*/ 251791 h 702365"/>
              <a:gd name="connsiteX2" fmla="*/ 81772 w 919205"/>
              <a:gd name="connsiteY2" fmla="*/ 344557 h 702365"/>
              <a:gd name="connsiteX3" fmla="*/ 42015 w 919205"/>
              <a:gd name="connsiteY3" fmla="*/ 384313 h 702365"/>
              <a:gd name="connsiteX4" fmla="*/ 28763 w 919205"/>
              <a:gd name="connsiteY4" fmla="*/ 424070 h 702365"/>
              <a:gd name="connsiteX5" fmla="*/ 2259 w 919205"/>
              <a:gd name="connsiteY5" fmla="*/ 477078 h 702365"/>
              <a:gd name="connsiteX6" fmla="*/ 15511 w 919205"/>
              <a:gd name="connsiteY6" fmla="*/ 530087 h 702365"/>
              <a:gd name="connsiteX7" fmla="*/ 81772 w 919205"/>
              <a:gd name="connsiteY7" fmla="*/ 622852 h 702365"/>
              <a:gd name="connsiteX8" fmla="*/ 121528 w 919205"/>
              <a:gd name="connsiteY8" fmla="*/ 636104 h 702365"/>
              <a:gd name="connsiteX9" fmla="*/ 227546 w 919205"/>
              <a:gd name="connsiteY9" fmla="*/ 702365 h 702365"/>
              <a:gd name="connsiteX10" fmla="*/ 519094 w 919205"/>
              <a:gd name="connsiteY10" fmla="*/ 689113 h 702365"/>
              <a:gd name="connsiteX11" fmla="*/ 625111 w 919205"/>
              <a:gd name="connsiteY11" fmla="*/ 662609 h 702365"/>
              <a:gd name="connsiteX12" fmla="*/ 770885 w 919205"/>
              <a:gd name="connsiteY12" fmla="*/ 649357 h 702365"/>
              <a:gd name="connsiteX13" fmla="*/ 890154 w 919205"/>
              <a:gd name="connsiteY13" fmla="*/ 596348 h 702365"/>
              <a:gd name="connsiteX14" fmla="*/ 890154 w 919205"/>
              <a:gd name="connsiteY14" fmla="*/ 159026 h 702365"/>
              <a:gd name="connsiteX15" fmla="*/ 810641 w 919205"/>
              <a:gd name="connsiteY15" fmla="*/ 79513 h 702365"/>
              <a:gd name="connsiteX16" fmla="*/ 784137 w 919205"/>
              <a:gd name="connsiteY16" fmla="*/ 39757 h 702365"/>
              <a:gd name="connsiteX17" fmla="*/ 678120 w 919205"/>
              <a:gd name="connsiteY17" fmla="*/ 0 h 702365"/>
              <a:gd name="connsiteX18" fmla="*/ 360068 w 919205"/>
              <a:gd name="connsiteY18" fmla="*/ 13252 h 702365"/>
              <a:gd name="connsiteX19" fmla="*/ 280554 w 919205"/>
              <a:gd name="connsiteY19" fmla="*/ 39757 h 702365"/>
              <a:gd name="connsiteX20" fmla="*/ 254050 w 919205"/>
              <a:gd name="connsiteY20" fmla="*/ 212035 h 70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9205" h="702365">
                <a:moveTo>
                  <a:pt x="320311" y="132522"/>
                </a:moveTo>
                <a:cubicBezTo>
                  <a:pt x="262885" y="172278"/>
                  <a:pt x="186776" y="193677"/>
                  <a:pt x="148033" y="251791"/>
                </a:cubicBezTo>
                <a:cubicBezTo>
                  <a:pt x="127060" y="283250"/>
                  <a:pt x="106423" y="315798"/>
                  <a:pt x="81772" y="344557"/>
                </a:cubicBezTo>
                <a:cubicBezTo>
                  <a:pt x="69575" y="358787"/>
                  <a:pt x="55267" y="371061"/>
                  <a:pt x="42015" y="384313"/>
                </a:cubicBezTo>
                <a:cubicBezTo>
                  <a:pt x="37598" y="397565"/>
                  <a:pt x="34266" y="411230"/>
                  <a:pt x="28763" y="424070"/>
                </a:cubicBezTo>
                <a:cubicBezTo>
                  <a:pt x="20981" y="442228"/>
                  <a:pt x="4709" y="457476"/>
                  <a:pt x="2259" y="477078"/>
                </a:cubicBezTo>
                <a:cubicBezTo>
                  <a:pt x="0" y="495151"/>
                  <a:pt x="9116" y="513033"/>
                  <a:pt x="15511" y="530087"/>
                </a:cubicBezTo>
                <a:cubicBezTo>
                  <a:pt x="29330" y="566938"/>
                  <a:pt x="48031" y="600358"/>
                  <a:pt x="81772" y="622852"/>
                </a:cubicBezTo>
                <a:cubicBezTo>
                  <a:pt x="93395" y="630600"/>
                  <a:pt x="108763" y="630431"/>
                  <a:pt x="121528" y="636104"/>
                </a:cubicBezTo>
                <a:cubicBezTo>
                  <a:pt x="203146" y="672379"/>
                  <a:pt x="183911" y="658732"/>
                  <a:pt x="227546" y="702365"/>
                </a:cubicBezTo>
                <a:cubicBezTo>
                  <a:pt x="324729" y="697948"/>
                  <a:pt x="422077" y="696299"/>
                  <a:pt x="519094" y="689113"/>
                </a:cubicBezTo>
                <a:cubicBezTo>
                  <a:pt x="725594" y="673817"/>
                  <a:pt x="485506" y="682552"/>
                  <a:pt x="625111" y="662609"/>
                </a:cubicBezTo>
                <a:cubicBezTo>
                  <a:pt x="673412" y="655709"/>
                  <a:pt x="722294" y="653774"/>
                  <a:pt x="770885" y="649357"/>
                </a:cubicBezTo>
                <a:cubicBezTo>
                  <a:pt x="865508" y="617815"/>
                  <a:pt x="827152" y="638349"/>
                  <a:pt x="890154" y="596348"/>
                </a:cubicBezTo>
                <a:cubicBezTo>
                  <a:pt x="893369" y="535268"/>
                  <a:pt x="919205" y="242027"/>
                  <a:pt x="890154" y="159026"/>
                </a:cubicBezTo>
                <a:cubicBezTo>
                  <a:pt x="877771" y="123648"/>
                  <a:pt x="831433" y="110701"/>
                  <a:pt x="810641" y="79513"/>
                </a:cubicBezTo>
                <a:cubicBezTo>
                  <a:pt x="801806" y="66261"/>
                  <a:pt x="796372" y="49953"/>
                  <a:pt x="784137" y="39757"/>
                </a:cubicBezTo>
                <a:cubicBezTo>
                  <a:pt x="754436" y="15006"/>
                  <a:pt x="713786" y="8917"/>
                  <a:pt x="678120" y="0"/>
                </a:cubicBezTo>
                <a:cubicBezTo>
                  <a:pt x="572103" y="4417"/>
                  <a:pt x="465651" y="2694"/>
                  <a:pt x="360068" y="13252"/>
                </a:cubicBezTo>
                <a:cubicBezTo>
                  <a:pt x="332268" y="16032"/>
                  <a:pt x="280554" y="39757"/>
                  <a:pt x="280554" y="39757"/>
                </a:cubicBezTo>
                <a:cubicBezTo>
                  <a:pt x="244272" y="148605"/>
                  <a:pt x="254050" y="91332"/>
                  <a:pt x="254050" y="212035"/>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Freeform 14"/>
          <p:cNvSpPr/>
          <p:nvPr/>
        </p:nvSpPr>
        <p:spPr bwMode="auto">
          <a:xfrm>
            <a:off x="5049078" y="3856383"/>
            <a:ext cx="1171083" cy="357808"/>
          </a:xfrm>
          <a:custGeom>
            <a:avLst/>
            <a:gdLst>
              <a:gd name="connsiteX0" fmla="*/ 198783 w 1171083"/>
              <a:gd name="connsiteY0" fmla="*/ 132521 h 357808"/>
              <a:gd name="connsiteX1" fmla="*/ 79513 w 1171083"/>
              <a:gd name="connsiteY1" fmla="*/ 159026 h 357808"/>
              <a:gd name="connsiteX2" fmla="*/ 39757 w 1171083"/>
              <a:gd name="connsiteY2" fmla="*/ 172278 h 357808"/>
              <a:gd name="connsiteX3" fmla="*/ 13252 w 1171083"/>
              <a:gd name="connsiteY3" fmla="*/ 198782 h 357808"/>
              <a:gd name="connsiteX4" fmla="*/ 0 w 1171083"/>
              <a:gd name="connsiteY4" fmla="*/ 251791 h 357808"/>
              <a:gd name="connsiteX5" fmla="*/ 39757 w 1171083"/>
              <a:gd name="connsiteY5" fmla="*/ 344556 h 357808"/>
              <a:gd name="connsiteX6" fmla="*/ 79513 w 1171083"/>
              <a:gd name="connsiteY6" fmla="*/ 357808 h 357808"/>
              <a:gd name="connsiteX7" fmla="*/ 344557 w 1171083"/>
              <a:gd name="connsiteY7" fmla="*/ 344556 h 357808"/>
              <a:gd name="connsiteX8" fmla="*/ 450574 w 1171083"/>
              <a:gd name="connsiteY8" fmla="*/ 318052 h 357808"/>
              <a:gd name="connsiteX9" fmla="*/ 980661 w 1171083"/>
              <a:gd name="connsiteY9" fmla="*/ 304800 h 357808"/>
              <a:gd name="connsiteX10" fmla="*/ 1046922 w 1171083"/>
              <a:gd name="connsiteY10" fmla="*/ 278295 h 357808"/>
              <a:gd name="connsiteX11" fmla="*/ 1139687 w 1171083"/>
              <a:gd name="connsiteY11" fmla="*/ 238539 h 357808"/>
              <a:gd name="connsiteX12" fmla="*/ 1139687 w 1171083"/>
              <a:gd name="connsiteY12" fmla="*/ 92765 h 357808"/>
              <a:gd name="connsiteX13" fmla="*/ 1099931 w 1171083"/>
              <a:gd name="connsiteY13" fmla="*/ 79513 h 357808"/>
              <a:gd name="connsiteX14" fmla="*/ 1033670 w 1171083"/>
              <a:gd name="connsiteY14" fmla="*/ 26504 h 357808"/>
              <a:gd name="connsiteX15" fmla="*/ 954157 w 1171083"/>
              <a:gd name="connsiteY15" fmla="*/ 13252 h 357808"/>
              <a:gd name="connsiteX16" fmla="*/ 914400 w 1171083"/>
              <a:gd name="connsiteY16" fmla="*/ 0 h 357808"/>
              <a:gd name="connsiteX17" fmla="*/ 808383 w 1171083"/>
              <a:gd name="connsiteY17" fmla="*/ 13252 h 357808"/>
              <a:gd name="connsiteX18" fmla="*/ 424070 w 1171083"/>
              <a:gd name="connsiteY18" fmla="*/ 39756 h 357808"/>
              <a:gd name="connsiteX19" fmla="*/ 357809 w 1171083"/>
              <a:gd name="connsiteY19" fmla="*/ 53008 h 357808"/>
              <a:gd name="connsiteX20" fmla="*/ 318052 w 1171083"/>
              <a:gd name="connsiteY20" fmla="*/ 66260 h 357808"/>
              <a:gd name="connsiteX21" fmla="*/ 212035 w 1171083"/>
              <a:gd name="connsiteY21" fmla="*/ 79513 h 357808"/>
              <a:gd name="connsiteX22" fmla="*/ 132522 w 1171083"/>
              <a:gd name="connsiteY22" fmla="*/ 92765 h 357808"/>
              <a:gd name="connsiteX23" fmla="*/ 66261 w 1171083"/>
              <a:gd name="connsiteY23" fmla="*/ 145774 h 357808"/>
              <a:gd name="connsiteX24" fmla="*/ 53009 w 1171083"/>
              <a:gd name="connsiteY24" fmla="*/ 198782 h 3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1083" h="357808">
                <a:moveTo>
                  <a:pt x="198783" y="132521"/>
                </a:moveTo>
                <a:cubicBezTo>
                  <a:pt x="159026" y="141356"/>
                  <a:pt x="119024" y="149148"/>
                  <a:pt x="79513" y="159026"/>
                </a:cubicBezTo>
                <a:cubicBezTo>
                  <a:pt x="65961" y="162414"/>
                  <a:pt x="51735" y="165091"/>
                  <a:pt x="39757" y="172278"/>
                </a:cubicBezTo>
                <a:cubicBezTo>
                  <a:pt x="29043" y="178706"/>
                  <a:pt x="22087" y="189947"/>
                  <a:pt x="13252" y="198782"/>
                </a:cubicBezTo>
                <a:cubicBezTo>
                  <a:pt x="8835" y="216452"/>
                  <a:pt x="0" y="233578"/>
                  <a:pt x="0" y="251791"/>
                </a:cubicBezTo>
                <a:cubicBezTo>
                  <a:pt x="0" y="290286"/>
                  <a:pt x="6035" y="324323"/>
                  <a:pt x="39757" y="344556"/>
                </a:cubicBezTo>
                <a:cubicBezTo>
                  <a:pt x="51735" y="351743"/>
                  <a:pt x="66261" y="353391"/>
                  <a:pt x="79513" y="357808"/>
                </a:cubicBezTo>
                <a:cubicBezTo>
                  <a:pt x="167861" y="353391"/>
                  <a:pt x="256602" y="353980"/>
                  <a:pt x="344557" y="344556"/>
                </a:cubicBezTo>
                <a:cubicBezTo>
                  <a:pt x="380776" y="340675"/>
                  <a:pt x="414159" y="318962"/>
                  <a:pt x="450574" y="318052"/>
                </a:cubicBezTo>
                <a:lnTo>
                  <a:pt x="980661" y="304800"/>
                </a:lnTo>
                <a:cubicBezTo>
                  <a:pt x="1002748" y="295965"/>
                  <a:pt x="1025184" y="287956"/>
                  <a:pt x="1046922" y="278295"/>
                </a:cubicBezTo>
                <a:cubicBezTo>
                  <a:pt x="1145170" y="234629"/>
                  <a:pt x="1058036" y="265756"/>
                  <a:pt x="1139687" y="238539"/>
                </a:cubicBezTo>
                <a:cubicBezTo>
                  <a:pt x="1157764" y="184308"/>
                  <a:pt x="1171083" y="163407"/>
                  <a:pt x="1139687" y="92765"/>
                </a:cubicBezTo>
                <a:cubicBezTo>
                  <a:pt x="1134014" y="80000"/>
                  <a:pt x="1113183" y="83930"/>
                  <a:pt x="1099931" y="79513"/>
                </a:cubicBezTo>
                <a:cubicBezTo>
                  <a:pt x="1081836" y="61418"/>
                  <a:pt x="1058746" y="34863"/>
                  <a:pt x="1033670" y="26504"/>
                </a:cubicBezTo>
                <a:cubicBezTo>
                  <a:pt x="1008179" y="18007"/>
                  <a:pt x="980387" y="19081"/>
                  <a:pt x="954157" y="13252"/>
                </a:cubicBezTo>
                <a:cubicBezTo>
                  <a:pt x="940520" y="10222"/>
                  <a:pt x="927652" y="4417"/>
                  <a:pt x="914400" y="0"/>
                </a:cubicBezTo>
                <a:cubicBezTo>
                  <a:pt x="879061" y="4417"/>
                  <a:pt x="843837" y="9876"/>
                  <a:pt x="808383" y="13252"/>
                </a:cubicBezTo>
                <a:cubicBezTo>
                  <a:pt x="701377" y="23443"/>
                  <a:pt x="526519" y="33353"/>
                  <a:pt x="424070" y="39756"/>
                </a:cubicBezTo>
                <a:cubicBezTo>
                  <a:pt x="401983" y="44173"/>
                  <a:pt x="379661" y="47545"/>
                  <a:pt x="357809" y="53008"/>
                </a:cubicBezTo>
                <a:cubicBezTo>
                  <a:pt x="344257" y="56396"/>
                  <a:pt x="331796" y="63761"/>
                  <a:pt x="318052" y="66260"/>
                </a:cubicBezTo>
                <a:cubicBezTo>
                  <a:pt x="283012" y="72631"/>
                  <a:pt x="247291" y="74476"/>
                  <a:pt x="212035" y="79513"/>
                </a:cubicBezTo>
                <a:cubicBezTo>
                  <a:pt x="185435" y="83313"/>
                  <a:pt x="159026" y="88348"/>
                  <a:pt x="132522" y="92765"/>
                </a:cubicBezTo>
                <a:cubicBezTo>
                  <a:pt x="118474" y="102130"/>
                  <a:pt x="75704" y="126888"/>
                  <a:pt x="66261" y="145774"/>
                </a:cubicBezTo>
                <a:cubicBezTo>
                  <a:pt x="58116" y="162064"/>
                  <a:pt x="53009" y="198782"/>
                  <a:pt x="53009" y="198782"/>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8" name="Rectangle 17"/>
          <p:cNvSpPr/>
          <p:nvPr/>
        </p:nvSpPr>
        <p:spPr>
          <a:xfrm>
            <a:off x="381000" y="4648200"/>
            <a:ext cx="1821332" cy="1077218"/>
          </a:xfrm>
          <a:prstGeom prst="rect">
            <a:avLst/>
          </a:prstGeom>
          <a:noFill/>
        </p:spPr>
        <p:txBody>
          <a:bodyPr wrap="none" lIns="91440" tIns="45720" rIns="91440" bIns="45720">
            <a:spAutoFit/>
          </a:bodyPr>
          <a:lstStyle/>
          <a:p>
            <a:pPr algn="ctr"/>
            <a:r>
              <a:rPr lang="en-US" b="1" cap="none" spc="0"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Inside </a:t>
            </a:r>
          </a:p>
          <a:p>
            <a:pPr algn="ctr"/>
            <a:r>
              <a:rPr lang="en-US" b="1"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Nucleus</a:t>
            </a:r>
            <a:endParaRPr lang="en-US" b="1" cap="none" spc="0" dirty="0">
              <a:ln w="17780" cmpd="sng">
                <a:solidFill>
                  <a:sysClr val="windowText" lastClr="000000"/>
                </a:solidFill>
                <a:prstDash val="solid"/>
                <a:miter lim="800000"/>
              </a:ln>
              <a:solidFill>
                <a:srgbClr val="7030A0"/>
              </a:solidFill>
              <a:effectLst>
                <a:outerShdw blurRad="50800" algn="tl" rotWithShape="0">
                  <a:srgbClr val="000000"/>
                </a:outerShdw>
              </a:effectLst>
            </a:endParaRPr>
          </a:p>
        </p:txBody>
      </p:sp>
      <p:pic>
        <p:nvPicPr>
          <p:cNvPr id="19" name="Picture 3"/>
          <p:cNvPicPr>
            <a:picLocks noChangeAspect="1" noChangeArrowheads="1"/>
          </p:cNvPicPr>
          <p:nvPr/>
        </p:nvPicPr>
        <p:blipFill>
          <a:blip r:embed="rId7" cstate="print"/>
          <a:srcRect/>
          <a:stretch>
            <a:fillRect/>
          </a:stretch>
        </p:blipFill>
        <p:spPr bwMode="auto">
          <a:xfrm rot="3814095">
            <a:off x="3127207" y="4504146"/>
            <a:ext cx="604838" cy="2593982"/>
          </a:xfrm>
          <a:prstGeom prst="rect">
            <a:avLst/>
          </a:prstGeom>
          <a:noFill/>
          <a:ln w="9525">
            <a:noFill/>
            <a:miter lim="800000"/>
            <a:headEnd/>
            <a:tailEnd/>
          </a:ln>
        </p:spPr>
      </p:pic>
      <p:sp>
        <p:nvSpPr>
          <p:cNvPr id="21" name="Freeform 20"/>
          <p:cNvSpPr/>
          <p:nvPr/>
        </p:nvSpPr>
        <p:spPr bwMode="auto">
          <a:xfrm>
            <a:off x="2835965" y="5022574"/>
            <a:ext cx="1222891" cy="1467942"/>
          </a:xfrm>
          <a:custGeom>
            <a:avLst/>
            <a:gdLst>
              <a:gd name="connsiteX0" fmla="*/ 954157 w 1222891"/>
              <a:gd name="connsiteY0" fmla="*/ 437322 h 1467942"/>
              <a:gd name="connsiteX1" fmla="*/ 901148 w 1222891"/>
              <a:gd name="connsiteY1" fmla="*/ 344556 h 1467942"/>
              <a:gd name="connsiteX2" fmla="*/ 834887 w 1222891"/>
              <a:gd name="connsiteY2" fmla="*/ 291548 h 1467942"/>
              <a:gd name="connsiteX3" fmla="*/ 808383 w 1222891"/>
              <a:gd name="connsiteY3" fmla="*/ 251791 h 1467942"/>
              <a:gd name="connsiteX4" fmla="*/ 781878 w 1222891"/>
              <a:gd name="connsiteY4" fmla="*/ 225287 h 1467942"/>
              <a:gd name="connsiteX5" fmla="*/ 755374 w 1222891"/>
              <a:gd name="connsiteY5" fmla="*/ 185530 h 1467942"/>
              <a:gd name="connsiteX6" fmla="*/ 636105 w 1222891"/>
              <a:gd name="connsiteY6" fmla="*/ 79513 h 1467942"/>
              <a:gd name="connsiteX7" fmla="*/ 596348 w 1222891"/>
              <a:gd name="connsiteY7" fmla="*/ 66261 h 1467942"/>
              <a:gd name="connsiteX8" fmla="*/ 344557 w 1222891"/>
              <a:gd name="connsiteY8" fmla="*/ 79513 h 1467942"/>
              <a:gd name="connsiteX9" fmla="*/ 265044 w 1222891"/>
              <a:gd name="connsiteY9" fmla="*/ 119269 h 1467942"/>
              <a:gd name="connsiteX10" fmla="*/ 225287 w 1222891"/>
              <a:gd name="connsiteY10" fmla="*/ 132522 h 1467942"/>
              <a:gd name="connsiteX11" fmla="*/ 172278 w 1222891"/>
              <a:gd name="connsiteY11" fmla="*/ 172278 h 1467942"/>
              <a:gd name="connsiteX12" fmla="*/ 132522 w 1222891"/>
              <a:gd name="connsiteY12" fmla="*/ 291548 h 1467942"/>
              <a:gd name="connsiteX13" fmla="*/ 119270 w 1222891"/>
              <a:gd name="connsiteY13" fmla="*/ 344556 h 1467942"/>
              <a:gd name="connsiteX14" fmla="*/ 145774 w 1222891"/>
              <a:gd name="connsiteY14" fmla="*/ 715617 h 1467942"/>
              <a:gd name="connsiteX15" fmla="*/ 159026 w 1222891"/>
              <a:gd name="connsiteY15" fmla="*/ 781878 h 1467942"/>
              <a:gd name="connsiteX16" fmla="*/ 185531 w 1222891"/>
              <a:gd name="connsiteY16" fmla="*/ 901148 h 1467942"/>
              <a:gd name="connsiteX17" fmla="*/ 225287 w 1222891"/>
              <a:gd name="connsiteY17" fmla="*/ 1020417 h 1467942"/>
              <a:gd name="connsiteX18" fmla="*/ 278296 w 1222891"/>
              <a:gd name="connsiteY18" fmla="*/ 1126435 h 1467942"/>
              <a:gd name="connsiteX19" fmla="*/ 318052 w 1222891"/>
              <a:gd name="connsiteY19" fmla="*/ 1152939 h 1467942"/>
              <a:gd name="connsiteX20" fmla="*/ 397565 w 1222891"/>
              <a:gd name="connsiteY20" fmla="*/ 1272209 h 1467942"/>
              <a:gd name="connsiteX21" fmla="*/ 437322 w 1222891"/>
              <a:gd name="connsiteY21" fmla="*/ 1311965 h 1467942"/>
              <a:gd name="connsiteX22" fmla="*/ 516835 w 1222891"/>
              <a:gd name="connsiteY22" fmla="*/ 1364974 h 1467942"/>
              <a:gd name="connsiteX23" fmla="*/ 874644 w 1222891"/>
              <a:gd name="connsiteY23" fmla="*/ 1351722 h 1467942"/>
              <a:gd name="connsiteX24" fmla="*/ 967409 w 1222891"/>
              <a:gd name="connsiteY24" fmla="*/ 1325217 h 1467942"/>
              <a:gd name="connsiteX25" fmla="*/ 1020418 w 1222891"/>
              <a:gd name="connsiteY25" fmla="*/ 1285461 h 1467942"/>
              <a:gd name="connsiteX26" fmla="*/ 1060174 w 1222891"/>
              <a:gd name="connsiteY26" fmla="*/ 1258956 h 1467942"/>
              <a:gd name="connsiteX27" fmla="*/ 1086678 w 1222891"/>
              <a:gd name="connsiteY27" fmla="*/ 1219200 h 1467942"/>
              <a:gd name="connsiteX28" fmla="*/ 1152939 w 1222891"/>
              <a:gd name="connsiteY28" fmla="*/ 1126435 h 1467942"/>
              <a:gd name="connsiteX29" fmla="*/ 1139687 w 1222891"/>
              <a:gd name="connsiteY29" fmla="*/ 715617 h 1467942"/>
              <a:gd name="connsiteX30" fmla="*/ 1126435 w 1222891"/>
              <a:gd name="connsiteY30" fmla="*/ 675861 h 1467942"/>
              <a:gd name="connsiteX31" fmla="*/ 1099931 w 1222891"/>
              <a:gd name="connsiteY31" fmla="*/ 649356 h 1467942"/>
              <a:gd name="connsiteX32" fmla="*/ 1086678 w 1222891"/>
              <a:gd name="connsiteY32" fmla="*/ 609600 h 1467942"/>
              <a:gd name="connsiteX33" fmla="*/ 1086678 w 1222891"/>
              <a:gd name="connsiteY33" fmla="*/ 569843 h 1467942"/>
              <a:gd name="connsiteX34" fmla="*/ 1166192 w 1222891"/>
              <a:gd name="connsiteY34" fmla="*/ 583096 h 1467942"/>
              <a:gd name="connsiteX35" fmla="*/ 1205948 w 1222891"/>
              <a:gd name="connsiteY35" fmla="*/ 596348 h 1467942"/>
              <a:gd name="connsiteX36" fmla="*/ 1219200 w 1222891"/>
              <a:gd name="connsiteY36" fmla="*/ 636104 h 1467942"/>
              <a:gd name="connsiteX37" fmla="*/ 1205948 w 1222891"/>
              <a:gd name="connsiteY37" fmla="*/ 1298713 h 1467942"/>
              <a:gd name="connsiteX38" fmla="*/ 1166192 w 1222891"/>
              <a:gd name="connsiteY38" fmla="*/ 1325217 h 1467942"/>
              <a:gd name="connsiteX39" fmla="*/ 1073426 w 1222891"/>
              <a:gd name="connsiteY39" fmla="*/ 1404730 h 1467942"/>
              <a:gd name="connsiteX40" fmla="*/ 927652 w 1222891"/>
              <a:gd name="connsiteY40" fmla="*/ 1444487 h 1467942"/>
              <a:gd name="connsiteX41" fmla="*/ 410818 w 1222891"/>
              <a:gd name="connsiteY41" fmla="*/ 1417983 h 1467942"/>
              <a:gd name="connsiteX42" fmla="*/ 371061 w 1222891"/>
              <a:gd name="connsiteY42" fmla="*/ 1404730 h 1467942"/>
              <a:gd name="connsiteX43" fmla="*/ 251792 w 1222891"/>
              <a:gd name="connsiteY43" fmla="*/ 1298713 h 1467942"/>
              <a:gd name="connsiteX44" fmla="*/ 225287 w 1222891"/>
              <a:gd name="connsiteY44" fmla="*/ 1272209 h 1467942"/>
              <a:gd name="connsiteX45" fmla="*/ 145774 w 1222891"/>
              <a:gd name="connsiteY45" fmla="*/ 1166191 h 1467942"/>
              <a:gd name="connsiteX46" fmla="*/ 66261 w 1222891"/>
              <a:gd name="connsiteY46" fmla="*/ 1046922 h 1467942"/>
              <a:gd name="connsiteX47" fmla="*/ 39757 w 1222891"/>
              <a:gd name="connsiteY47" fmla="*/ 1007165 h 1467942"/>
              <a:gd name="connsiteX48" fmla="*/ 0 w 1222891"/>
              <a:gd name="connsiteY48" fmla="*/ 861391 h 1467942"/>
              <a:gd name="connsiteX49" fmla="*/ 13252 w 1222891"/>
              <a:gd name="connsiteY49" fmla="*/ 159026 h 1467942"/>
              <a:gd name="connsiteX50" fmla="*/ 53009 w 1222891"/>
              <a:gd name="connsiteY50" fmla="*/ 53009 h 1467942"/>
              <a:gd name="connsiteX51" fmla="*/ 106018 w 1222891"/>
              <a:gd name="connsiteY51" fmla="*/ 0 h 1467942"/>
              <a:gd name="connsiteX52" fmla="*/ 781878 w 1222891"/>
              <a:gd name="connsiteY52" fmla="*/ 13252 h 1467942"/>
              <a:gd name="connsiteX53" fmla="*/ 834887 w 1222891"/>
              <a:gd name="connsiteY53" fmla="*/ 66261 h 1467942"/>
              <a:gd name="connsiteX54" fmla="*/ 887896 w 1222891"/>
              <a:gd name="connsiteY54" fmla="*/ 106017 h 1467942"/>
              <a:gd name="connsiteX55" fmla="*/ 914400 w 1222891"/>
              <a:gd name="connsiteY55" fmla="*/ 145774 h 1467942"/>
              <a:gd name="connsiteX56" fmla="*/ 940905 w 1222891"/>
              <a:gd name="connsiteY56" fmla="*/ 278296 h 1467942"/>
              <a:gd name="connsiteX57" fmla="*/ 954157 w 1222891"/>
              <a:gd name="connsiteY57" fmla="*/ 437322 h 14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222891" h="1467942">
                <a:moveTo>
                  <a:pt x="954157" y="437322"/>
                </a:moveTo>
                <a:cubicBezTo>
                  <a:pt x="947531" y="448365"/>
                  <a:pt x="941264" y="384672"/>
                  <a:pt x="901148" y="344556"/>
                </a:cubicBezTo>
                <a:cubicBezTo>
                  <a:pt x="832276" y="275684"/>
                  <a:pt x="887340" y="357114"/>
                  <a:pt x="834887" y="291548"/>
                </a:cubicBezTo>
                <a:cubicBezTo>
                  <a:pt x="824937" y="279111"/>
                  <a:pt x="818333" y="264228"/>
                  <a:pt x="808383" y="251791"/>
                </a:cubicBezTo>
                <a:cubicBezTo>
                  <a:pt x="800578" y="242035"/>
                  <a:pt x="789683" y="235043"/>
                  <a:pt x="781878" y="225287"/>
                </a:cubicBezTo>
                <a:cubicBezTo>
                  <a:pt x="771928" y="212850"/>
                  <a:pt x="765955" y="197434"/>
                  <a:pt x="755374" y="185530"/>
                </a:cubicBezTo>
                <a:cubicBezTo>
                  <a:pt x="727278" y="153922"/>
                  <a:pt x="680415" y="101668"/>
                  <a:pt x="636105" y="79513"/>
                </a:cubicBezTo>
                <a:cubicBezTo>
                  <a:pt x="623611" y="73266"/>
                  <a:pt x="609600" y="70678"/>
                  <a:pt x="596348" y="66261"/>
                </a:cubicBezTo>
                <a:cubicBezTo>
                  <a:pt x="512418" y="70678"/>
                  <a:pt x="428258" y="71904"/>
                  <a:pt x="344557" y="79513"/>
                </a:cubicBezTo>
                <a:cubicBezTo>
                  <a:pt x="303844" y="83214"/>
                  <a:pt x="300286" y="101648"/>
                  <a:pt x="265044" y="119269"/>
                </a:cubicBezTo>
                <a:cubicBezTo>
                  <a:pt x="252550" y="125516"/>
                  <a:pt x="238539" y="128104"/>
                  <a:pt x="225287" y="132522"/>
                </a:cubicBezTo>
                <a:cubicBezTo>
                  <a:pt x="207617" y="145774"/>
                  <a:pt x="187896" y="156660"/>
                  <a:pt x="172278" y="172278"/>
                </a:cubicBezTo>
                <a:cubicBezTo>
                  <a:pt x="133694" y="210862"/>
                  <a:pt x="143627" y="236021"/>
                  <a:pt x="132522" y="291548"/>
                </a:cubicBezTo>
                <a:cubicBezTo>
                  <a:pt x="128950" y="309407"/>
                  <a:pt x="123687" y="326887"/>
                  <a:pt x="119270" y="344556"/>
                </a:cubicBezTo>
                <a:cubicBezTo>
                  <a:pt x="128105" y="468243"/>
                  <a:pt x="134548" y="592124"/>
                  <a:pt x="145774" y="715617"/>
                </a:cubicBezTo>
                <a:cubicBezTo>
                  <a:pt x="147813" y="738049"/>
                  <a:pt x="154306" y="759854"/>
                  <a:pt x="159026" y="781878"/>
                </a:cubicBezTo>
                <a:cubicBezTo>
                  <a:pt x="167559" y="821700"/>
                  <a:pt x="174631" y="861907"/>
                  <a:pt x="185531" y="901148"/>
                </a:cubicBezTo>
                <a:cubicBezTo>
                  <a:pt x="196747" y="941526"/>
                  <a:pt x="212035" y="980661"/>
                  <a:pt x="225287" y="1020417"/>
                </a:cubicBezTo>
                <a:cubicBezTo>
                  <a:pt x="239742" y="1063781"/>
                  <a:pt x="244153" y="1086602"/>
                  <a:pt x="278296" y="1126435"/>
                </a:cubicBezTo>
                <a:cubicBezTo>
                  <a:pt x="288661" y="1138528"/>
                  <a:pt x="304800" y="1144104"/>
                  <a:pt x="318052" y="1152939"/>
                </a:cubicBezTo>
                <a:cubicBezTo>
                  <a:pt x="347706" y="1202363"/>
                  <a:pt x="360762" y="1229272"/>
                  <a:pt x="397565" y="1272209"/>
                </a:cubicBezTo>
                <a:cubicBezTo>
                  <a:pt x="409762" y="1286439"/>
                  <a:pt x="422528" y="1300459"/>
                  <a:pt x="437322" y="1311965"/>
                </a:cubicBezTo>
                <a:cubicBezTo>
                  <a:pt x="462466" y="1331522"/>
                  <a:pt x="490331" y="1347304"/>
                  <a:pt x="516835" y="1364974"/>
                </a:cubicBezTo>
                <a:cubicBezTo>
                  <a:pt x="636105" y="1360557"/>
                  <a:pt x="755540" y="1359406"/>
                  <a:pt x="874644" y="1351722"/>
                </a:cubicBezTo>
                <a:cubicBezTo>
                  <a:pt x="895272" y="1350391"/>
                  <a:pt x="945603" y="1332486"/>
                  <a:pt x="967409" y="1325217"/>
                </a:cubicBezTo>
                <a:cubicBezTo>
                  <a:pt x="985079" y="1311965"/>
                  <a:pt x="1002445" y="1298299"/>
                  <a:pt x="1020418" y="1285461"/>
                </a:cubicBezTo>
                <a:cubicBezTo>
                  <a:pt x="1033378" y="1276204"/>
                  <a:pt x="1048912" y="1270218"/>
                  <a:pt x="1060174" y="1258956"/>
                </a:cubicBezTo>
                <a:cubicBezTo>
                  <a:pt x="1071436" y="1247694"/>
                  <a:pt x="1076482" y="1231435"/>
                  <a:pt x="1086678" y="1219200"/>
                </a:cubicBezTo>
                <a:cubicBezTo>
                  <a:pt x="1153835" y="1138612"/>
                  <a:pt x="1103896" y="1224521"/>
                  <a:pt x="1152939" y="1126435"/>
                </a:cubicBezTo>
                <a:cubicBezTo>
                  <a:pt x="1148522" y="989496"/>
                  <a:pt x="1147732" y="852391"/>
                  <a:pt x="1139687" y="715617"/>
                </a:cubicBezTo>
                <a:cubicBezTo>
                  <a:pt x="1138867" y="701672"/>
                  <a:pt x="1133622" y="687839"/>
                  <a:pt x="1126435" y="675861"/>
                </a:cubicBezTo>
                <a:cubicBezTo>
                  <a:pt x="1120007" y="665147"/>
                  <a:pt x="1108766" y="658191"/>
                  <a:pt x="1099931" y="649356"/>
                </a:cubicBezTo>
                <a:cubicBezTo>
                  <a:pt x="1095513" y="636104"/>
                  <a:pt x="1095404" y="620508"/>
                  <a:pt x="1086678" y="609600"/>
                </a:cubicBezTo>
                <a:cubicBezTo>
                  <a:pt x="1054227" y="569038"/>
                  <a:pt x="1015211" y="593667"/>
                  <a:pt x="1086678" y="569843"/>
                </a:cubicBezTo>
                <a:cubicBezTo>
                  <a:pt x="1113183" y="574261"/>
                  <a:pt x="1139962" y="577267"/>
                  <a:pt x="1166192" y="583096"/>
                </a:cubicBezTo>
                <a:cubicBezTo>
                  <a:pt x="1179828" y="586126"/>
                  <a:pt x="1196071" y="586471"/>
                  <a:pt x="1205948" y="596348"/>
                </a:cubicBezTo>
                <a:cubicBezTo>
                  <a:pt x="1215825" y="606225"/>
                  <a:pt x="1214783" y="622852"/>
                  <a:pt x="1219200" y="636104"/>
                </a:cubicBezTo>
                <a:cubicBezTo>
                  <a:pt x="1214783" y="856974"/>
                  <a:pt x="1222891" y="1078450"/>
                  <a:pt x="1205948" y="1298713"/>
                </a:cubicBezTo>
                <a:cubicBezTo>
                  <a:pt x="1204726" y="1314593"/>
                  <a:pt x="1178427" y="1315021"/>
                  <a:pt x="1166192" y="1325217"/>
                </a:cubicBezTo>
                <a:cubicBezTo>
                  <a:pt x="1126405" y="1358373"/>
                  <a:pt x="1123059" y="1379914"/>
                  <a:pt x="1073426" y="1404730"/>
                </a:cubicBezTo>
                <a:cubicBezTo>
                  <a:pt x="1028586" y="1427150"/>
                  <a:pt x="976126" y="1434792"/>
                  <a:pt x="927652" y="1444487"/>
                </a:cubicBezTo>
                <a:cubicBezTo>
                  <a:pt x="685173" y="1437559"/>
                  <a:pt x="585671" y="1467942"/>
                  <a:pt x="410818" y="1417983"/>
                </a:cubicBezTo>
                <a:cubicBezTo>
                  <a:pt x="397386" y="1414145"/>
                  <a:pt x="383555" y="1410977"/>
                  <a:pt x="371061" y="1404730"/>
                </a:cubicBezTo>
                <a:cubicBezTo>
                  <a:pt x="323764" y="1381081"/>
                  <a:pt x="286916" y="1333836"/>
                  <a:pt x="251792" y="1298713"/>
                </a:cubicBezTo>
                <a:lnTo>
                  <a:pt x="225287" y="1272209"/>
                </a:lnTo>
                <a:cubicBezTo>
                  <a:pt x="190808" y="1168770"/>
                  <a:pt x="247290" y="1318465"/>
                  <a:pt x="145774" y="1166191"/>
                </a:cubicBezTo>
                <a:lnTo>
                  <a:pt x="66261" y="1046922"/>
                </a:lnTo>
                <a:cubicBezTo>
                  <a:pt x="57426" y="1033670"/>
                  <a:pt x="44794" y="1022275"/>
                  <a:pt x="39757" y="1007165"/>
                </a:cubicBezTo>
                <a:cubicBezTo>
                  <a:pt x="6129" y="906284"/>
                  <a:pt x="18731" y="955048"/>
                  <a:pt x="0" y="861391"/>
                </a:cubicBezTo>
                <a:cubicBezTo>
                  <a:pt x="4417" y="627269"/>
                  <a:pt x="5182" y="393050"/>
                  <a:pt x="13252" y="159026"/>
                </a:cubicBezTo>
                <a:cubicBezTo>
                  <a:pt x="15336" y="98586"/>
                  <a:pt x="24117" y="96347"/>
                  <a:pt x="53009" y="53009"/>
                </a:cubicBezTo>
                <a:cubicBezTo>
                  <a:pt x="64789" y="17669"/>
                  <a:pt x="58898" y="0"/>
                  <a:pt x="106018" y="0"/>
                </a:cubicBezTo>
                <a:cubicBezTo>
                  <a:pt x="331348" y="0"/>
                  <a:pt x="556591" y="8835"/>
                  <a:pt x="781878" y="13252"/>
                </a:cubicBezTo>
                <a:cubicBezTo>
                  <a:pt x="871587" y="43154"/>
                  <a:pt x="780518" y="1019"/>
                  <a:pt x="834887" y="66261"/>
                </a:cubicBezTo>
                <a:cubicBezTo>
                  <a:pt x="849027" y="83229"/>
                  <a:pt x="870226" y="92765"/>
                  <a:pt x="887896" y="106017"/>
                </a:cubicBezTo>
                <a:cubicBezTo>
                  <a:pt x="896731" y="119269"/>
                  <a:pt x="907277" y="131528"/>
                  <a:pt x="914400" y="145774"/>
                </a:cubicBezTo>
                <a:cubicBezTo>
                  <a:pt x="935399" y="187773"/>
                  <a:pt x="930440" y="232949"/>
                  <a:pt x="940905" y="278296"/>
                </a:cubicBezTo>
                <a:cubicBezTo>
                  <a:pt x="974393" y="423411"/>
                  <a:pt x="960783" y="426279"/>
                  <a:pt x="954157" y="437322"/>
                </a:cubicBezTo>
                <a:close/>
              </a:path>
            </a:pathLst>
          </a:cu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3" name="Rectangle 22"/>
          <p:cNvSpPr/>
          <p:nvPr/>
        </p:nvSpPr>
        <p:spPr>
          <a:xfrm>
            <a:off x="2209800" y="4724400"/>
            <a:ext cx="2182008" cy="830997"/>
          </a:xfrm>
          <a:prstGeom prst="rect">
            <a:avLst/>
          </a:prstGeom>
          <a:noFill/>
        </p:spPr>
        <p:txBody>
          <a:bodyPr wrap="none" lIns="91440" tIns="45720" rIns="91440" bIns="45720">
            <a:spAutoFit/>
          </a:bodyPr>
          <a:lstStyle/>
          <a:p>
            <a:pPr algn="ctr"/>
            <a:r>
              <a:rPr lang="en-US" sz="2400" b="1" cap="none" spc="0" dirty="0" smtClean="0">
                <a:ln w="17780" cmpd="sng">
                  <a:solidFill>
                    <a:sysClr val="windowText" lastClr="000000"/>
                  </a:solidFill>
                  <a:prstDash val="solid"/>
                  <a:miter lim="800000"/>
                </a:ln>
                <a:solidFill>
                  <a:srgbClr val="0070C0"/>
                </a:solidFill>
                <a:effectLst>
                  <a:outerShdw blurRad="50800" algn="tl" rotWithShape="0">
                    <a:srgbClr val="000000"/>
                  </a:outerShdw>
                </a:effectLst>
              </a:rPr>
              <a:t>RNA through</a:t>
            </a:r>
          </a:p>
          <a:p>
            <a:pPr algn="ctr"/>
            <a:r>
              <a:rPr lang="en-US" sz="2400" b="1" dirty="0" smtClean="0">
                <a:ln w="17780" cmpd="sng">
                  <a:solidFill>
                    <a:sysClr val="windowText" lastClr="000000"/>
                  </a:solidFill>
                  <a:prstDash val="solid"/>
                  <a:miter lim="800000"/>
                </a:ln>
                <a:solidFill>
                  <a:srgbClr val="0070C0"/>
                </a:solidFill>
                <a:effectLst>
                  <a:outerShdw blurRad="50800" algn="tl" rotWithShape="0">
                    <a:srgbClr val="000000"/>
                  </a:outerShdw>
                </a:effectLst>
              </a:rPr>
              <a:t>Nuclear Pore</a:t>
            </a:r>
            <a:endParaRPr lang="en-US" sz="2400" b="1" cap="none" spc="0" dirty="0">
              <a:ln w="17780" cmpd="sng">
                <a:solidFill>
                  <a:sysClr val="windowText" lastClr="000000"/>
                </a:solidFill>
                <a:prstDash val="solid"/>
                <a:miter lim="800000"/>
              </a:ln>
              <a:solidFill>
                <a:srgbClr val="0070C0"/>
              </a:solidFill>
              <a:effectLst>
                <a:outerShdw blurRad="50800" algn="tl" rotWithShape="0">
                  <a:srgbClr val="000000"/>
                </a:outerShdw>
              </a:effectLst>
            </a:endParaRPr>
          </a:p>
        </p:txBody>
      </p:sp>
      <p:sp>
        <p:nvSpPr>
          <p:cNvPr id="22" name="Rectangle 21"/>
          <p:cNvSpPr/>
          <p:nvPr/>
        </p:nvSpPr>
        <p:spPr>
          <a:xfrm>
            <a:off x="4572000" y="4648200"/>
            <a:ext cx="3759362" cy="1754326"/>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FF3399"/>
                </a:solidFill>
                <a:effectLst>
                  <a:outerShdw blurRad="50800" algn="tl" rotWithShape="0">
                    <a:srgbClr val="000000"/>
                  </a:outerShdw>
                </a:effectLst>
              </a:rPr>
              <a:t>Outside of</a:t>
            </a:r>
          </a:p>
          <a:p>
            <a:pPr algn="ctr"/>
            <a:r>
              <a:rPr lang="en-US" sz="5400" b="1" dirty="0" smtClean="0">
                <a:ln w="17780" cmpd="sng">
                  <a:solidFill>
                    <a:sysClr val="windowText" lastClr="000000"/>
                  </a:solidFill>
                  <a:prstDash val="solid"/>
                  <a:miter lim="800000"/>
                </a:ln>
                <a:solidFill>
                  <a:srgbClr val="FF3399"/>
                </a:solidFill>
                <a:effectLst>
                  <a:outerShdw blurRad="50800" algn="tl" rotWithShape="0">
                    <a:srgbClr val="000000"/>
                  </a:outerShdw>
                </a:effectLst>
              </a:rPr>
              <a:t>Nucleus</a:t>
            </a:r>
            <a:endParaRPr lang="en-US" sz="5400" b="1" cap="none" spc="0" dirty="0">
              <a:ln w="17780" cmpd="sng">
                <a:solidFill>
                  <a:sysClr val="windowText" lastClr="000000"/>
                </a:solidFill>
                <a:prstDash val="solid"/>
                <a:miter lim="800000"/>
              </a:ln>
              <a:solidFill>
                <a:srgbClr val="FF3399"/>
              </a:solidFill>
              <a:effectLst>
                <a:outerShdw blurRad="50800" algn="tl" rotWithShape="0">
                  <a:srgbClr val="000000"/>
                </a:outerShdw>
              </a:effectLst>
            </a:endParaRPr>
          </a:p>
        </p:txBody>
      </p:sp>
      <p:sp>
        <p:nvSpPr>
          <p:cNvPr id="25" name="Rounded Rectangle 24"/>
          <p:cNvSpPr/>
          <p:nvPr/>
        </p:nvSpPr>
        <p:spPr bwMode="auto">
          <a:xfrm>
            <a:off x="2569998" y="609600"/>
            <a:ext cx="1697202" cy="609600"/>
          </a:xfrm>
          <a:prstGeom prst="roundRect">
            <a:avLst/>
          </a:prstGeom>
          <a:solidFill>
            <a:schemeClr val="bg1">
              <a:lumMod val="75000"/>
              <a:lumOff val="25000"/>
            </a:schemeClr>
          </a:solidFill>
          <a:ln w="38100" cap="flat" cmpd="sng" algn="ctr">
            <a:solidFill>
              <a:schemeClr val="accent1">
                <a:lumMod val="60000"/>
                <a:lumOff val="40000"/>
              </a:schemeClr>
            </a:solidFill>
            <a:prstDash val="solid"/>
            <a:round/>
            <a:headEnd type="none" w="med" len="med"/>
            <a:tailEnd type="none" w="med" len="med"/>
          </a:ln>
          <a:effectLst>
            <a:glow rad="393700">
              <a:srgbClr val="FF00FF"/>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6" name="Rounded Rectangle 25"/>
          <p:cNvSpPr/>
          <p:nvPr/>
        </p:nvSpPr>
        <p:spPr bwMode="auto">
          <a:xfrm>
            <a:off x="5417718" y="616857"/>
            <a:ext cx="1592682" cy="609600"/>
          </a:xfrm>
          <a:prstGeom prst="roundRect">
            <a:avLst/>
          </a:prstGeom>
          <a:solidFill>
            <a:schemeClr val="bg1">
              <a:lumMod val="75000"/>
              <a:lumOff val="25000"/>
            </a:schemeClr>
          </a:solidFill>
          <a:ln w="381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 name="Rectangle 1"/>
          <p:cNvSpPr/>
          <p:nvPr/>
        </p:nvSpPr>
        <p:spPr>
          <a:xfrm>
            <a:off x="196703" y="106740"/>
            <a:ext cx="1059907"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51112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29818</TotalTime>
  <Words>5724</Words>
  <Application>Microsoft Office PowerPoint</Application>
  <PresentationFormat>On-screen Show (4:3)</PresentationFormat>
  <Paragraphs>1479</Paragraphs>
  <Slides>157</Slides>
  <Notes>0</Notes>
  <HiddenSlides>0</HiddenSlides>
  <MMClips>0</MMClips>
  <ScaleCrop>false</ScaleCrop>
  <HeadingPairs>
    <vt:vector size="4" baseType="variant">
      <vt:variant>
        <vt:lpstr>Theme</vt:lpstr>
      </vt:variant>
      <vt:variant>
        <vt:i4>1</vt:i4>
      </vt:variant>
      <vt:variant>
        <vt:lpstr>Slide Titles</vt:lpstr>
      </vt:variant>
      <vt:variant>
        <vt:i4>157</vt:i4>
      </vt:variant>
    </vt:vector>
  </HeadingPairs>
  <TitlesOfParts>
    <vt:vector size="158"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Murphy</dc:creator>
  <cp:lastModifiedBy>Ryan</cp:lastModifiedBy>
  <cp:revision>860</cp:revision>
  <dcterms:created xsi:type="dcterms:W3CDTF">2006-07-11T14:03:17Z</dcterms:created>
  <dcterms:modified xsi:type="dcterms:W3CDTF">2013-05-22T00:57:49Z</dcterms:modified>
</cp:coreProperties>
</file>