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handoutMasterIdLst>
    <p:handoutMasterId r:id="rId101"/>
  </p:handoutMasterIdLst>
  <p:sldIdLst>
    <p:sldId id="739" r:id="rId2"/>
    <p:sldId id="740" r:id="rId3"/>
    <p:sldId id="741" r:id="rId4"/>
    <p:sldId id="315" r:id="rId5"/>
    <p:sldId id="442" r:id="rId6"/>
    <p:sldId id="443" r:id="rId7"/>
    <p:sldId id="439" r:id="rId8"/>
    <p:sldId id="440" r:id="rId9"/>
    <p:sldId id="574" r:id="rId10"/>
    <p:sldId id="575" r:id="rId11"/>
    <p:sldId id="444" r:id="rId12"/>
    <p:sldId id="445" r:id="rId13"/>
    <p:sldId id="446" r:id="rId14"/>
    <p:sldId id="451" r:id="rId15"/>
    <p:sldId id="450" r:id="rId16"/>
    <p:sldId id="449" r:id="rId17"/>
    <p:sldId id="454" r:id="rId18"/>
    <p:sldId id="470" r:id="rId19"/>
    <p:sldId id="472" r:id="rId20"/>
    <p:sldId id="462" r:id="rId21"/>
    <p:sldId id="576" r:id="rId22"/>
    <p:sldId id="577" r:id="rId23"/>
    <p:sldId id="480" r:id="rId24"/>
    <p:sldId id="483" r:id="rId25"/>
    <p:sldId id="486" r:id="rId26"/>
    <p:sldId id="489" r:id="rId27"/>
    <p:sldId id="494" r:id="rId28"/>
    <p:sldId id="578" r:id="rId29"/>
    <p:sldId id="579" r:id="rId30"/>
    <p:sldId id="502" r:id="rId31"/>
    <p:sldId id="505" r:id="rId32"/>
    <p:sldId id="509" r:id="rId33"/>
    <p:sldId id="508" r:id="rId34"/>
    <p:sldId id="507" r:id="rId35"/>
    <p:sldId id="506" r:id="rId36"/>
    <p:sldId id="510" r:id="rId37"/>
    <p:sldId id="512" r:id="rId38"/>
    <p:sldId id="519" r:id="rId39"/>
    <p:sldId id="523" r:id="rId40"/>
    <p:sldId id="605" r:id="rId41"/>
    <p:sldId id="608" r:id="rId42"/>
    <p:sldId id="580" r:id="rId43"/>
    <p:sldId id="581" r:id="rId44"/>
    <p:sldId id="526" r:id="rId45"/>
    <p:sldId id="531" r:id="rId46"/>
    <p:sldId id="536" r:id="rId47"/>
    <p:sldId id="544" r:id="rId48"/>
    <p:sldId id="559" r:id="rId49"/>
    <p:sldId id="582" r:id="rId50"/>
    <p:sldId id="583" r:id="rId51"/>
    <p:sldId id="585" r:id="rId52"/>
    <p:sldId id="587" r:id="rId53"/>
    <p:sldId id="589" r:id="rId54"/>
    <p:sldId id="584" r:id="rId55"/>
    <p:sldId id="593" r:id="rId56"/>
    <p:sldId id="596" r:id="rId57"/>
    <p:sldId id="595" r:id="rId58"/>
    <p:sldId id="553" r:id="rId59"/>
    <p:sldId id="358" r:id="rId60"/>
    <p:sldId id="611" r:id="rId61"/>
    <p:sldId id="612" r:id="rId62"/>
    <p:sldId id="613" r:id="rId63"/>
    <p:sldId id="614" r:id="rId64"/>
    <p:sldId id="615" r:id="rId65"/>
    <p:sldId id="616" r:id="rId66"/>
    <p:sldId id="617" r:id="rId67"/>
    <p:sldId id="618" r:id="rId68"/>
    <p:sldId id="619" r:id="rId69"/>
    <p:sldId id="620" r:id="rId70"/>
    <p:sldId id="621" r:id="rId71"/>
    <p:sldId id="622" r:id="rId72"/>
    <p:sldId id="623" r:id="rId73"/>
    <p:sldId id="624" r:id="rId74"/>
    <p:sldId id="625" r:id="rId75"/>
    <p:sldId id="626" r:id="rId76"/>
    <p:sldId id="627" r:id="rId77"/>
    <p:sldId id="628" r:id="rId78"/>
    <p:sldId id="629" r:id="rId79"/>
    <p:sldId id="630" r:id="rId80"/>
    <p:sldId id="631" r:id="rId81"/>
    <p:sldId id="632" r:id="rId82"/>
    <p:sldId id="633" r:id="rId83"/>
    <p:sldId id="634" r:id="rId84"/>
    <p:sldId id="635" r:id="rId85"/>
    <p:sldId id="636" r:id="rId86"/>
    <p:sldId id="637" r:id="rId87"/>
    <p:sldId id="638" r:id="rId88"/>
    <p:sldId id="639" r:id="rId89"/>
    <p:sldId id="640" r:id="rId90"/>
    <p:sldId id="641" r:id="rId91"/>
    <p:sldId id="642" r:id="rId92"/>
    <p:sldId id="643" r:id="rId93"/>
    <p:sldId id="644" r:id="rId94"/>
    <p:sldId id="645" r:id="rId95"/>
    <p:sldId id="742" r:id="rId96"/>
    <p:sldId id="743" r:id="rId97"/>
    <p:sldId id="744" r:id="rId98"/>
    <p:sldId id="745" r:id="rId9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66FFFF"/>
    <a:srgbClr val="FF00FF"/>
    <a:srgbClr val="FF5050"/>
    <a:srgbClr val="9966FF"/>
    <a:srgbClr val="FFFF99"/>
    <a:srgbClr val="996633"/>
    <a:srgbClr val="FF99FF"/>
    <a:srgbClr val="80808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6" autoAdjust="0"/>
    <p:restoredTop sz="91269" autoAdjust="0"/>
  </p:normalViewPr>
  <p:slideViewPr>
    <p:cSldViewPr>
      <p:cViewPr varScale="1">
        <p:scale>
          <a:sx n="84" d="100"/>
          <a:sy n="84" d="100"/>
        </p:scale>
        <p:origin x="-1680" y="-78"/>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3926EA1-57C5-4C8E-9BA8-C0B3EEE959AF}" type="slidenum">
              <a:rPr lang="en-US"/>
              <a:pPr>
                <a:defRPr/>
              </a:pPr>
              <a:t>‹#›</a:t>
            </a:fld>
            <a:endParaRPr lang="en-US"/>
          </a:p>
        </p:txBody>
      </p:sp>
    </p:spTree>
    <p:extLst>
      <p:ext uri="{BB962C8B-B14F-4D97-AF65-F5344CB8AC3E}">
        <p14:creationId xmlns:p14="http://schemas.microsoft.com/office/powerpoint/2010/main" val="2486776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393AC64-9183-4CD9-B27C-7B993F4D81C0}" type="slidenum">
              <a:rPr lang="en-US"/>
              <a:pPr>
                <a:defRPr/>
              </a:pPr>
              <a:t>‹#›</a:t>
            </a:fld>
            <a:endParaRPr lang="en-US"/>
          </a:p>
        </p:txBody>
      </p:sp>
    </p:spTree>
    <p:extLst>
      <p:ext uri="{BB962C8B-B14F-4D97-AF65-F5344CB8AC3E}">
        <p14:creationId xmlns:p14="http://schemas.microsoft.com/office/powerpoint/2010/main" val="432007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7AC175-46EF-44CF-A47A-4E068851B16D}" type="slidenum">
              <a:rPr lang="en-US" smtClean="0"/>
              <a:pPr eaLnBrk="1" hangingPunct="1"/>
              <a:t>18</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A3C68D-D376-4EBB-A581-E614CC8DE608}" type="slidenum">
              <a:rPr lang="en-US" smtClean="0"/>
              <a:pPr eaLnBrk="1" hangingPunct="1"/>
              <a:t>19</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93AC64-9183-4CD9-B27C-7B993F4D81C0}" type="slidenum">
              <a:rPr lang="en-US" smtClean="0"/>
              <a:pPr>
                <a:defRPr/>
              </a:pPr>
              <a:t>37</a:t>
            </a:fld>
            <a:endParaRPr lang="en-US"/>
          </a:p>
        </p:txBody>
      </p:sp>
    </p:spTree>
    <p:extLst>
      <p:ext uri="{BB962C8B-B14F-4D97-AF65-F5344CB8AC3E}">
        <p14:creationId xmlns:p14="http://schemas.microsoft.com/office/powerpoint/2010/main" val="351234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7AC175-46EF-44CF-A47A-4E068851B16D}" type="slidenum">
              <a:rPr lang="en-US" smtClean="0"/>
              <a:pPr eaLnBrk="1" hangingPunct="1"/>
              <a:t>76</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7AC175-46EF-44CF-A47A-4E068851B16D}" type="slidenum">
              <a:rPr lang="en-US" smtClean="0"/>
              <a:pPr eaLnBrk="1" hangingPunct="1"/>
              <a:t>77</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A3C68D-D376-4EBB-A581-E614CC8DE608}" type="slidenum">
              <a:rPr lang="en-US" smtClean="0"/>
              <a:pPr eaLnBrk="1" hangingPunct="1"/>
              <a:t>78</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A3C68D-D376-4EBB-A581-E614CC8DE608}" type="slidenum">
              <a:rPr lang="en-US" smtClean="0"/>
              <a:pPr eaLnBrk="1" hangingPunct="1"/>
              <a:t>79</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0BFA86-9BB4-4569-AB61-B18C17032C94}" type="slidenum">
              <a:rPr lang="en-US"/>
              <a:pPr>
                <a:defRPr/>
              </a:pPr>
              <a:t>‹#›</a:t>
            </a:fld>
            <a:endParaRPr lang="en-US"/>
          </a:p>
        </p:txBody>
      </p:sp>
    </p:spTree>
    <p:extLst>
      <p:ext uri="{BB962C8B-B14F-4D97-AF65-F5344CB8AC3E}">
        <p14:creationId xmlns:p14="http://schemas.microsoft.com/office/powerpoint/2010/main" val="344101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765586-D5C8-451F-B62C-EF94A2C308A1}" type="slidenum">
              <a:rPr lang="en-US"/>
              <a:pPr>
                <a:defRPr/>
              </a:pPr>
              <a:t>‹#›</a:t>
            </a:fld>
            <a:endParaRPr lang="en-US"/>
          </a:p>
        </p:txBody>
      </p:sp>
    </p:spTree>
    <p:extLst>
      <p:ext uri="{BB962C8B-B14F-4D97-AF65-F5344CB8AC3E}">
        <p14:creationId xmlns:p14="http://schemas.microsoft.com/office/powerpoint/2010/main" val="9317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9E0C62-C90E-4E3A-BA47-0D7E1BF37C94}" type="slidenum">
              <a:rPr lang="en-US"/>
              <a:pPr>
                <a:defRPr/>
              </a:pPr>
              <a:t>‹#›</a:t>
            </a:fld>
            <a:endParaRPr lang="en-US"/>
          </a:p>
        </p:txBody>
      </p:sp>
    </p:spTree>
    <p:extLst>
      <p:ext uri="{BB962C8B-B14F-4D97-AF65-F5344CB8AC3E}">
        <p14:creationId xmlns:p14="http://schemas.microsoft.com/office/powerpoint/2010/main" val="92401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6B888CE-B04F-4267-8264-4D731682AFDB}"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645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39A0CD-F390-4B41-8E56-B7164444A1B9}" type="slidenum">
              <a:rPr lang="en-US"/>
              <a:pPr>
                <a:defRPr/>
              </a:pPr>
              <a:t>‹#›</a:t>
            </a:fld>
            <a:endParaRPr lang="en-US"/>
          </a:p>
        </p:txBody>
      </p:sp>
    </p:spTree>
    <p:extLst>
      <p:ext uri="{BB962C8B-B14F-4D97-AF65-F5344CB8AC3E}">
        <p14:creationId xmlns:p14="http://schemas.microsoft.com/office/powerpoint/2010/main" val="365946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54A6A-8A80-4205-BA8B-1820228F0612}" type="slidenum">
              <a:rPr lang="en-US"/>
              <a:pPr>
                <a:defRPr/>
              </a:pPr>
              <a:t>‹#›</a:t>
            </a:fld>
            <a:endParaRPr lang="en-US"/>
          </a:p>
        </p:txBody>
      </p:sp>
    </p:spTree>
    <p:extLst>
      <p:ext uri="{BB962C8B-B14F-4D97-AF65-F5344CB8AC3E}">
        <p14:creationId xmlns:p14="http://schemas.microsoft.com/office/powerpoint/2010/main" val="22962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1FD7E3-A963-4079-B6FA-C946F7FB530C}" type="slidenum">
              <a:rPr lang="en-US"/>
              <a:pPr>
                <a:defRPr/>
              </a:pPr>
              <a:t>‹#›</a:t>
            </a:fld>
            <a:endParaRPr lang="en-US"/>
          </a:p>
        </p:txBody>
      </p:sp>
    </p:spTree>
    <p:extLst>
      <p:ext uri="{BB962C8B-B14F-4D97-AF65-F5344CB8AC3E}">
        <p14:creationId xmlns:p14="http://schemas.microsoft.com/office/powerpoint/2010/main" val="217318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BB946E-1A23-425A-AF68-D435B9FF1262}" type="slidenum">
              <a:rPr lang="en-US"/>
              <a:pPr>
                <a:defRPr/>
              </a:pPr>
              <a:t>‹#›</a:t>
            </a:fld>
            <a:endParaRPr lang="en-US"/>
          </a:p>
        </p:txBody>
      </p:sp>
    </p:spTree>
    <p:extLst>
      <p:ext uri="{BB962C8B-B14F-4D97-AF65-F5344CB8AC3E}">
        <p14:creationId xmlns:p14="http://schemas.microsoft.com/office/powerpoint/2010/main" val="51776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4218EB-A22F-427A-A27B-F45DDC022B8E}" type="slidenum">
              <a:rPr lang="en-US"/>
              <a:pPr>
                <a:defRPr/>
              </a:pPr>
              <a:t>‹#›</a:t>
            </a:fld>
            <a:endParaRPr lang="en-US"/>
          </a:p>
        </p:txBody>
      </p:sp>
    </p:spTree>
    <p:extLst>
      <p:ext uri="{BB962C8B-B14F-4D97-AF65-F5344CB8AC3E}">
        <p14:creationId xmlns:p14="http://schemas.microsoft.com/office/powerpoint/2010/main" val="399230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BCD469-B1EC-4336-8540-C271917A40DE}" type="slidenum">
              <a:rPr lang="en-US"/>
              <a:pPr>
                <a:defRPr/>
              </a:pPr>
              <a:t>‹#›</a:t>
            </a:fld>
            <a:endParaRPr lang="en-US"/>
          </a:p>
        </p:txBody>
      </p:sp>
    </p:spTree>
    <p:extLst>
      <p:ext uri="{BB962C8B-B14F-4D97-AF65-F5344CB8AC3E}">
        <p14:creationId xmlns:p14="http://schemas.microsoft.com/office/powerpoint/2010/main" val="174625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094445-EB2C-4871-9378-E9A434581CE6}" type="slidenum">
              <a:rPr lang="en-US"/>
              <a:pPr>
                <a:defRPr/>
              </a:pPr>
              <a:t>‹#›</a:t>
            </a:fld>
            <a:endParaRPr lang="en-US"/>
          </a:p>
        </p:txBody>
      </p:sp>
    </p:spTree>
    <p:extLst>
      <p:ext uri="{BB962C8B-B14F-4D97-AF65-F5344CB8AC3E}">
        <p14:creationId xmlns:p14="http://schemas.microsoft.com/office/powerpoint/2010/main" val="322209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8777E6-00A0-403D-A7AB-D483480C9D1F}" type="slidenum">
              <a:rPr lang="en-US"/>
              <a:pPr>
                <a:defRPr/>
              </a:pPr>
              <a:t>‹#›</a:t>
            </a:fld>
            <a:endParaRPr lang="en-US"/>
          </a:p>
        </p:txBody>
      </p:sp>
    </p:spTree>
    <p:extLst>
      <p:ext uri="{BB962C8B-B14F-4D97-AF65-F5344CB8AC3E}">
        <p14:creationId xmlns:p14="http://schemas.microsoft.com/office/powerpoint/2010/main" val="88857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ACB1F85-1456-4B8F-BF46-97B197BF81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iencepowerpoint.com/Weather_Climate_Unit.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owerpoint@gmail.com/" TargetMode="External"/><Relationship Id="rId2" Type="http://schemas.openxmlformats.org/officeDocument/2006/relationships/hyperlink" Target="http://sciencepowerpoint.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ciencepowerpoint.com/Weather_Climate_Unit.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sciencepowerpoint@gmail.com/" TargetMode="External"/><Relationship Id="rId2" Type="http://schemas.openxmlformats.org/officeDocument/2006/relationships/hyperlink" Target="http://sciencepowerpoint.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p:txBody>
          <a:bodyPr/>
          <a:lstStyle/>
          <a:p>
            <a:pPr eaLnBrk="1" hangingPunct="1"/>
            <a:endParaRPr lang="en-US" smtClean="0"/>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WordArt 6"/>
          <p:cNvSpPr>
            <a:spLocks noChangeArrowheads="1" noChangeShapeType="1" noTextEdit="1"/>
          </p:cNvSpPr>
          <p:nvPr/>
        </p:nvSpPr>
        <p:spPr bwMode="auto">
          <a:xfrm>
            <a:off x="228600" y="285750"/>
            <a:ext cx="8534400" cy="936625"/>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Weather and Climate Unit</a:t>
            </a:r>
          </a:p>
        </p:txBody>
      </p:sp>
    </p:spTree>
    <p:extLst>
      <p:ext uri="{BB962C8B-B14F-4D97-AF65-F5344CB8AC3E}">
        <p14:creationId xmlns:p14="http://schemas.microsoft.com/office/powerpoint/2010/main" val="2098804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4201630818"/>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FF"/>
                          </a:solidFill>
                          <a:effectLst/>
                          <a:latin typeface="Times New Roman" pitchFamily="18" charset="0"/>
                        </a:rPr>
                        <a:t>MY DEAR </a:t>
                      </a:r>
                      <a:br>
                        <a:rPr kumimoji="0" lang="en-US" sz="1600" b="1" i="0" u="none" strike="noStrike" cap="none" normalizeH="0" baseline="0" dirty="0" smtClean="0">
                          <a:ln>
                            <a:noFill/>
                          </a:ln>
                          <a:solidFill>
                            <a:srgbClr val="FF00FF"/>
                          </a:solidFill>
                          <a:effectLst/>
                          <a:latin typeface="Times New Roman" pitchFamily="18" charset="0"/>
                        </a:rPr>
                      </a:br>
                      <a:r>
                        <a:rPr kumimoji="0" lang="en-US" sz="1600" b="1" i="0" u="none" strike="noStrike" cap="none" normalizeH="0" baseline="0" dirty="0" smtClean="0">
                          <a:ln>
                            <a:noFill/>
                          </a:ln>
                          <a:solidFill>
                            <a:srgbClr val="FF00FF"/>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3406708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a:t>
            </a:r>
            <a:r>
              <a:rPr lang="en-US" dirty="0" smtClean="0">
                <a:solidFill>
                  <a:schemeClr val="tx1"/>
                </a:solidFill>
              </a:rPr>
              <a:t>Caused by the movement of air, from high pressure to low pressure.</a:t>
            </a:r>
          </a:p>
          <a:p>
            <a:pPr lvl="1"/>
            <a:r>
              <a:rPr lang="en-US" dirty="0" smtClean="0">
                <a:solidFill>
                  <a:srgbClr val="99FF99"/>
                </a:solidFill>
              </a:rPr>
              <a:t>B.) </a:t>
            </a:r>
            <a:r>
              <a:rPr lang="en-US" dirty="0" smtClean="0">
                <a:solidFill>
                  <a:schemeClr val="tx1"/>
                </a:solidFill>
              </a:rPr>
              <a:t>Caused by the different temperatures (and therefore air pressure differences) around the planet.</a:t>
            </a:r>
          </a:p>
          <a:p>
            <a:pPr lvl="1"/>
            <a:r>
              <a:rPr lang="en-US" dirty="0" smtClean="0">
                <a:solidFill>
                  <a:srgbClr val="FFCC99"/>
                </a:solidFill>
              </a:rPr>
              <a:t>C.) </a:t>
            </a:r>
            <a:r>
              <a:rPr lang="en-US" dirty="0" smtClean="0">
                <a:solidFill>
                  <a:schemeClr val="tx1"/>
                </a:solidFill>
              </a:rPr>
              <a:t>Caused by temperature differences over the land and over seas.</a:t>
            </a:r>
          </a:p>
          <a:p>
            <a:pPr lvl="1"/>
            <a:r>
              <a:rPr lang="en-US" dirty="0" smtClean="0">
                <a:solidFill>
                  <a:srgbClr val="9966FF"/>
                </a:solidFill>
              </a:rPr>
              <a:t>D.) </a:t>
            </a:r>
            <a:r>
              <a:rPr lang="en-US" dirty="0" smtClean="0">
                <a:solidFill>
                  <a:schemeClr val="tx1"/>
                </a:solidFill>
              </a:rPr>
              <a:t>Caused by the gravitational pull of the moon and the sun.</a:t>
            </a:r>
          </a:p>
          <a:p>
            <a:pPr lvl="1"/>
            <a:r>
              <a:rPr lang="en-US" dirty="0" smtClean="0">
                <a:solidFill>
                  <a:srgbClr val="FFFF99"/>
                </a:solidFill>
              </a:rPr>
              <a:t>D.) </a:t>
            </a:r>
            <a:r>
              <a:rPr lang="en-US" dirty="0" smtClean="0">
                <a:solidFill>
                  <a:schemeClr val="tx1"/>
                </a:solidFill>
              </a:rPr>
              <a:t>Caused by the topography of the land (Mountain Effect).</a:t>
            </a: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Caused by the movement of air, from high pressure to low pressure.</a:t>
            </a:r>
          </a:p>
          <a:p>
            <a:pPr lvl="1"/>
            <a:r>
              <a:rPr lang="en-US" dirty="0" smtClean="0">
                <a:solidFill>
                  <a:srgbClr val="99FF99"/>
                </a:solidFill>
              </a:rPr>
              <a:t>B.) </a:t>
            </a:r>
            <a:r>
              <a:rPr lang="en-US" dirty="0" smtClean="0">
                <a:solidFill>
                  <a:schemeClr val="tx1"/>
                </a:solidFill>
              </a:rPr>
              <a:t>Caused by the different temperatures (and therefore air pressure differences) around the planet.</a:t>
            </a:r>
          </a:p>
          <a:p>
            <a:pPr lvl="1"/>
            <a:r>
              <a:rPr lang="en-US" dirty="0" smtClean="0">
                <a:solidFill>
                  <a:srgbClr val="FFCC99"/>
                </a:solidFill>
              </a:rPr>
              <a:t>C.) </a:t>
            </a:r>
            <a:r>
              <a:rPr lang="en-US" dirty="0" smtClean="0">
                <a:solidFill>
                  <a:schemeClr val="tx1"/>
                </a:solidFill>
              </a:rPr>
              <a:t>Caused by temperature differences over the land and over seas.</a:t>
            </a:r>
          </a:p>
          <a:p>
            <a:pPr lvl="1"/>
            <a:r>
              <a:rPr lang="en-US" dirty="0" smtClean="0">
                <a:solidFill>
                  <a:srgbClr val="9966FF"/>
                </a:solidFill>
              </a:rPr>
              <a:t>D.) </a:t>
            </a:r>
            <a:r>
              <a:rPr lang="en-US" dirty="0" smtClean="0">
                <a:solidFill>
                  <a:schemeClr val="tx1"/>
                </a:solidFill>
              </a:rPr>
              <a:t>Caused by the gravitational pull of the moon and the sun.</a:t>
            </a:r>
          </a:p>
          <a:p>
            <a:pPr lvl="1"/>
            <a:r>
              <a:rPr lang="en-US" dirty="0" smtClean="0">
                <a:solidFill>
                  <a:srgbClr val="FFFF99"/>
                </a:solidFill>
              </a:rPr>
              <a:t>D.) </a:t>
            </a:r>
            <a:r>
              <a:rPr lang="en-US" dirty="0" smtClean="0">
                <a:solidFill>
                  <a:schemeClr val="tx1"/>
                </a:solidFill>
              </a:rPr>
              <a:t>Caused by the topography of the land (Mountain Effect).</a:t>
            </a: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Caused by the movement of air, from high pressure to low pressure.</a:t>
            </a:r>
          </a:p>
          <a:p>
            <a:pPr lvl="1"/>
            <a:r>
              <a:rPr lang="en-US" dirty="0" smtClean="0">
                <a:solidFill>
                  <a:srgbClr val="99FF99"/>
                </a:solidFill>
              </a:rPr>
              <a:t>B.) Caused by the different temperatures (and therefore air pressure differences) around the planet.</a:t>
            </a:r>
          </a:p>
          <a:p>
            <a:pPr lvl="1"/>
            <a:r>
              <a:rPr lang="en-US" dirty="0" smtClean="0">
                <a:solidFill>
                  <a:srgbClr val="FFCC99"/>
                </a:solidFill>
              </a:rPr>
              <a:t>C.) </a:t>
            </a:r>
            <a:r>
              <a:rPr lang="en-US" dirty="0" smtClean="0">
                <a:solidFill>
                  <a:schemeClr val="tx1"/>
                </a:solidFill>
              </a:rPr>
              <a:t>Caused by temperature differences over the land and over seas.</a:t>
            </a:r>
          </a:p>
          <a:p>
            <a:pPr lvl="1"/>
            <a:r>
              <a:rPr lang="en-US" dirty="0" smtClean="0">
                <a:solidFill>
                  <a:srgbClr val="9966FF"/>
                </a:solidFill>
              </a:rPr>
              <a:t>D.) </a:t>
            </a:r>
            <a:r>
              <a:rPr lang="en-US" dirty="0" smtClean="0">
                <a:solidFill>
                  <a:schemeClr val="tx1"/>
                </a:solidFill>
              </a:rPr>
              <a:t>Caused by the gravitational pull of the moon and the sun.</a:t>
            </a:r>
          </a:p>
          <a:p>
            <a:pPr lvl="1"/>
            <a:r>
              <a:rPr lang="en-US" dirty="0" smtClean="0">
                <a:solidFill>
                  <a:srgbClr val="FFFF99"/>
                </a:solidFill>
              </a:rPr>
              <a:t>D.) </a:t>
            </a:r>
            <a:r>
              <a:rPr lang="en-US" dirty="0" smtClean="0">
                <a:solidFill>
                  <a:schemeClr val="tx1"/>
                </a:solidFill>
              </a:rPr>
              <a:t>Caused by the topography of the land (Mountain Effect).</a:t>
            </a: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Caused by the movement of air, from high pressure to low pressure.</a:t>
            </a:r>
          </a:p>
          <a:p>
            <a:pPr lvl="1"/>
            <a:r>
              <a:rPr lang="en-US" dirty="0" smtClean="0">
                <a:solidFill>
                  <a:srgbClr val="99FF99"/>
                </a:solidFill>
              </a:rPr>
              <a:t>B.) Caused by the different temperatures (and therefore air pressure differences) around the planet.</a:t>
            </a:r>
          </a:p>
          <a:p>
            <a:pPr lvl="1"/>
            <a:r>
              <a:rPr lang="en-US" dirty="0" smtClean="0">
                <a:solidFill>
                  <a:srgbClr val="FFCC99"/>
                </a:solidFill>
              </a:rPr>
              <a:t>C.) Caused by temperature differences over the land and over seas.</a:t>
            </a:r>
          </a:p>
          <a:p>
            <a:pPr lvl="1"/>
            <a:r>
              <a:rPr lang="en-US" dirty="0" smtClean="0">
                <a:solidFill>
                  <a:srgbClr val="9966FF"/>
                </a:solidFill>
              </a:rPr>
              <a:t>D.) </a:t>
            </a:r>
            <a:r>
              <a:rPr lang="en-US" dirty="0" smtClean="0">
                <a:solidFill>
                  <a:schemeClr val="tx1"/>
                </a:solidFill>
              </a:rPr>
              <a:t>Caused by the gravitational pull of the moon and the sun.</a:t>
            </a:r>
          </a:p>
          <a:p>
            <a:pPr lvl="1"/>
            <a:r>
              <a:rPr lang="en-US" dirty="0" smtClean="0">
                <a:solidFill>
                  <a:srgbClr val="FFFF99"/>
                </a:solidFill>
              </a:rPr>
              <a:t>D.) </a:t>
            </a:r>
            <a:r>
              <a:rPr lang="en-US" dirty="0" smtClean="0">
                <a:solidFill>
                  <a:schemeClr val="tx1"/>
                </a:solidFill>
              </a:rPr>
              <a:t>Caused by the topography of the land (Mountain Effect).</a:t>
            </a: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Caused by the movement of air, from high pressure to low pressure.</a:t>
            </a:r>
          </a:p>
          <a:p>
            <a:pPr lvl="1"/>
            <a:r>
              <a:rPr lang="en-US" dirty="0" smtClean="0">
                <a:solidFill>
                  <a:srgbClr val="99FF99"/>
                </a:solidFill>
              </a:rPr>
              <a:t>B.) Caused by the different temperatures (and therefore air pressure differences) around the planet.</a:t>
            </a:r>
          </a:p>
          <a:p>
            <a:pPr lvl="1"/>
            <a:r>
              <a:rPr lang="en-US" dirty="0" smtClean="0">
                <a:solidFill>
                  <a:srgbClr val="FFCC99"/>
                </a:solidFill>
              </a:rPr>
              <a:t>C.) Caused by temperature differences over the land and over seas.</a:t>
            </a:r>
          </a:p>
          <a:p>
            <a:pPr lvl="1"/>
            <a:r>
              <a:rPr lang="en-US" dirty="0" smtClean="0">
                <a:solidFill>
                  <a:srgbClr val="9966FF"/>
                </a:solidFill>
              </a:rPr>
              <a:t>D.) Caused by the gravitational pull of the moon and the sun.</a:t>
            </a:r>
          </a:p>
          <a:p>
            <a:pPr lvl="1"/>
            <a:r>
              <a:rPr lang="en-US" dirty="0" smtClean="0">
                <a:solidFill>
                  <a:srgbClr val="FFFF99"/>
                </a:solidFill>
              </a:rPr>
              <a:t>D.) </a:t>
            </a:r>
            <a:r>
              <a:rPr lang="en-US" dirty="0" smtClean="0">
                <a:solidFill>
                  <a:schemeClr val="tx1"/>
                </a:solidFill>
              </a:rPr>
              <a:t>Caused by the topography of the land (Mountain Effect).</a:t>
            </a: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Caused by the movement of air, from high pressure to low pressure.</a:t>
            </a:r>
          </a:p>
          <a:p>
            <a:pPr lvl="1"/>
            <a:r>
              <a:rPr lang="en-US" dirty="0" smtClean="0">
                <a:solidFill>
                  <a:srgbClr val="99FF99"/>
                </a:solidFill>
              </a:rPr>
              <a:t>B.) Caused by the different temperatures (and therefore air pressure differences) around the planet.</a:t>
            </a:r>
          </a:p>
          <a:p>
            <a:pPr lvl="1"/>
            <a:r>
              <a:rPr lang="en-US" dirty="0" smtClean="0">
                <a:solidFill>
                  <a:srgbClr val="FFCC99"/>
                </a:solidFill>
              </a:rPr>
              <a:t>C.) Caused by temperature differences over the land and over seas.</a:t>
            </a:r>
          </a:p>
          <a:p>
            <a:pPr lvl="1"/>
            <a:r>
              <a:rPr lang="en-US" dirty="0" smtClean="0">
                <a:solidFill>
                  <a:srgbClr val="9966FF"/>
                </a:solidFill>
              </a:rPr>
              <a:t>D.) Caused by the gravitational pull of the moon and the sun.</a:t>
            </a:r>
          </a:p>
          <a:p>
            <a:pPr lvl="1"/>
            <a:r>
              <a:rPr lang="en-US" dirty="0" smtClean="0">
                <a:solidFill>
                  <a:srgbClr val="FFFF99"/>
                </a:solidFill>
              </a:rPr>
              <a:t>D.) Caused by the topography of the land (Mountain Effect).</a:t>
            </a: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228600" y="152400"/>
            <a:ext cx="8458200" cy="5973763"/>
          </a:xfrm>
        </p:spPr>
        <p:txBody>
          <a:bodyPr/>
          <a:lstStyle/>
          <a:p>
            <a:pPr eaLnBrk="1" hangingPunct="1"/>
            <a:r>
              <a:rPr lang="en-US" dirty="0" smtClean="0"/>
              <a:t>Which flower uses wind to pollinate, and which uses insects? </a:t>
            </a:r>
          </a:p>
          <a:p>
            <a:pPr eaLnBrk="1" hangingPunct="1"/>
            <a:endParaRPr lang="en-US" dirty="0" smtClean="0"/>
          </a:p>
        </p:txBody>
      </p:sp>
      <p:pic>
        <p:nvPicPr>
          <p:cNvPr id="82947" name="Picture 5" descr="wood_whys_pollination_alder_catk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4191000" cy="5229225"/>
          </a:xfrm>
          <a:prstGeom prst="rect">
            <a:avLst/>
          </a:prstGeom>
          <a:noFill/>
          <a:ln w="76200">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2948" name="Picture 7" descr="State-Fl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295400"/>
            <a:ext cx="4267200" cy="5257800"/>
          </a:xfrm>
          <a:prstGeom prst="rect">
            <a:avLst/>
          </a:prstGeom>
          <a:noFill/>
          <a:ln w="57150">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sp>
        <p:nvSpPr>
          <p:cNvPr id="82950" name="WordArt 6"/>
          <p:cNvSpPr>
            <a:spLocks noChangeArrowheads="1" noChangeShapeType="1" noTextEdit="1"/>
          </p:cNvSpPr>
          <p:nvPr/>
        </p:nvSpPr>
        <p:spPr bwMode="auto">
          <a:xfrm>
            <a:off x="381000" y="1371600"/>
            <a:ext cx="785813" cy="1314450"/>
          </a:xfrm>
          <a:prstGeom prst="rect">
            <a:avLst/>
          </a:prstGeom>
        </p:spPr>
        <p:txBody>
          <a:bodyPr wrap="none" fromWordArt="1">
            <a:prstTxWarp prst="textPlain">
              <a:avLst>
                <a:gd name="adj" fmla="val 50000"/>
              </a:avLst>
            </a:prstTxWarp>
          </a:bodyPr>
          <a:lstStyle/>
          <a:p>
            <a:pPr algn="ctr"/>
            <a:r>
              <a:rPr lang="en-US" sz="3600" kern="10" spc="720" dirty="0">
                <a:ln w="38100">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2951" name="WordArt 7"/>
          <p:cNvSpPr>
            <a:spLocks noChangeArrowheads="1" noChangeShapeType="1" noTextEdit="1"/>
          </p:cNvSpPr>
          <p:nvPr/>
        </p:nvSpPr>
        <p:spPr bwMode="auto">
          <a:xfrm>
            <a:off x="4876800" y="1447800"/>
            <a:ext cx="709613" cy="1295400"/>
          </a:xfrm>
          <a:prstGeom prst="rect">
            <a:avLst/>
          </a:prstGeom>
        </p:spPr>
        <p:txBody>
          <a:bodyPr wrap="none" fromWordArt="1">
            <a:prstTxWarp prst="textPlain">
              <a:avLst>
                <a:gd name="adj" fmla="val 50000"/>
              </a:avLst>
            </a:prstTxWarp>
          </a:bodyPr>
          <a:lstStyle/>
          <a:p>
            <a:pPr algn="ctr"/>
            <a:r>
              <a:rPr lang="en-US" sz="3600" kern="10" spc="720" dirty="0">
                <a:ln w="38100">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7170" name="AutoShape 2" descr="https://encrypted-tbn1.gstatic.com/images?q=tbn:ANd9GcQ6hjPojbByU75vlnhC936tUc8LdHQgLgYU9Xcj4zJonUMsjHe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4" cstate="print"/>
          <a:srcRect/>
          <a:stretch>
            <a:fillRect/>
          </a:stretch>
        </p:blipFill>
        <p:spPr bwMode="auto">
          <a:xfrm>
            <a:off x="381000" y="5257800"/>
            <a:ext cx="1071562" cy="1071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8600" y="2286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This is the name for the area on the equator that doesn’t have much wind because of low pressure. </a:t>
            </a:r>
            <a:endParaRPr lang="en-US" sz="3600" dirty="0">
              <a:solidFill>
                <a:srgbClr val="FFFF00"/>
              </a:solidFill>
              <a:latin typeface="Times New Roman" pitchFamily="18" charset="0"/>
            </a:endParaRPr>
          </a:p>
        </p:txBody>
      </p:sp>
      <p:pic>
        <p:nvPicPr>
          <p:cNvPr id="52227" name="Picture 3" descr="M2P2Fig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57400"/>
            <a:ext cx="8763000" cy="4495800"/>
          </a:xfrm>
          <a:prstGeom prst="rect">
            <a:avLst/>
          </a:prstGeom>
          <a:noFill/>
          <a:ln w="5715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7" name="Rectangle 6"/>
          <p:cNvSpPr/>
          <p:nvPr/>
        </p:nvSpPr>
        <p:spPr>
          <a:xfrm>
            <a:off x="7848600" y="4800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28600" y="228600"/>
            <a:ext cx="8686800" cy="1077218"/>
          </a:xfrm>
          <a:prstGeom prst="rect">
            <a:avLst/>
          </a:prstGeom>
          <a:noFill/>
          <a:ln w="9525">
            <a:noFill/>
            <a:miter lim="800000"/>
            <a:headEnd/>
            <a:tailEnd/>
          </a:ln>
          <a:effectLst/>
        </p:spPr>
        <p:txBody>
          <a:bodyPr>
            <a:spAutoFit/>
          </a:bodyPr>
          <a:lstStyle/>
          <a:p>
            <a:pPr>
              <a:defRPr/>
            </a:pPr>
            <a:r>
              <a:rPr lang="en-US" sz="3200" dirty="0">
                <a:solidFill>
                  <a:schemeClr val="bg1"/>
                </a:solidFill>
                <a:effectLst>
                  <a:outerShdw blurRad="38100" dist="38100" dir="2700000" algn="tl">
                    <a:srgbClr val="808080"/>
                  </a:outerShdw>
                </a:effectLst>
              </a:rPr>
              <a:t>Areas of no wind that occur at 30</a:t>
            </a:r>
            <a:r>
              <a:rPr lang="en-US" sz="3200" dirty="0">
                <a:solidFill>
                  <a:schemeClr val="bg1"/>
                </a:solidFill>
                <a:effectLst>
                  <a:outerShdw blurRad="38100" dist="38100" dir="2700000" algn="tl">
                    <a:srgbClr val="808080"/>
                  </a:outerShdw>
                </a:effectLst>
                <a:sym typeface="Symbol" pitchFamily="18" charset="2"/>
              </a:rPr>
              <a:t></a:t>
            </a:r>
            <a:r>
              <a:rPr lang="en-US" sz="3200" dirty="0">
                <a:solidFill>
                  <a:schemeClr val="bg1"/>
                </a:solidFill>
                <a:effectLst>
                  <a:outerShdw blurRad="38100" dist="38100" dir="2700000" algn="tl">
                    <a:srgbClr val="808080"/>
                  </a:outerShdw>
                </a:effectLst>
              </a:rPr>
              <a:t>N + 30 S</a:t>
            </a:r>
            <a:r>
              <a:rPr lang="en-US" sz="3200" dirty="0">
                <a:solidFill>
                  <a:schemeClr val="bg1"/>
                </a:solidFill>
                <a:effectLst>
                  <a:outerShdw blurRad="38100" dist="38100" dir="2700000" algn="tl">
                    <a:srgbClr val="808080"/>
                  </a:outerShdw>
                </a:effectLst>
                <a:sym typeface="Symbol" pitchFamily="18" charset="2"/>
              </a:rPr>
              <a:t>, </a:t>
            </a:r>
            <a:r>
              <a:rPr lang="en-US" sz="3200" dirty="0">
                <a:solidFill>
                  <a:schemeClr val="bg1"/>
                </a:solidFill>
                <a:effectLst>
                  <a:outerShdw blurRad="38100" dist="38100" dir="2700000" algn="tl">
                    <a:srgbClr val="808080"/>
                  </a:outerShdw>
                </a:effectLst>
              </a:rPr>
              <a:t>air stops moving toward the poles and sinks. </a:t>
            </a:r>
            <a:endParaRPr lang="en-US" sz="3200" dirty="0">
              <a:solidFill>
                <a:srgbClr val="FFFF00"/>
              </a:solidFill>
              <a:effectLst>
                <a:outerShdw blurRad="38100" dist="38100" dir="2700000" algn="tl">
                  <a:srgbClr val="FFFFFF"/>
                </a:outerShdw>
              </a:effectLst>
            </a:endParaRPr>
          </a:p>
        </p:txBody>
      </p:sp>
      <p:pic>
        <p:nvPicPr>
          <p:cNvPr id="54275" name="Picture 3" descr="latitud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7630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427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6" name="Rectangle 5"/>
          <p:cNvSpPr/>
          <p:nvPr/>
        </p:nvSpPr>
        <p:spPr>
          <a:xfrm>
            <a:off x="457200" y="15240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smtClean="0"/>
          </a:p>
        </p:txBody>
      </p:sp>
      <p:sp>
        <p:nvSpPr>
          <p:cNvPr id="44035" name="Rectangle 3"/>
          <p:cNvSpPr>
            <a:spLocks noGrp="1" noChangeArrowheads="1"/>
          </p:cNvSpPr>
          <p:nvPr>
            <p:ph type="body" idx="1"/>
          </p:nvPr>
        </p:nvSpPr>
        <p:spPr/>
        <p:txBody>
          <a:bodyPr/>
          <a:lstStyle/>
          <a:p>
            <a:pPr eaLnBrk="1" hangingPunct="1"/>
            <a:endParaRPr lang="en-US" smtClean="0"/>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WordArt 6"/>
          <p:cNvSpPr>
            <a:spLocks noChangeArrowheads="1" noChangeShapeType="1" noTextEdit="1"/>
          </p:cNvSpPr>
          <p:nvPr/>
        </p:nvSpPr>
        <p:spPr bwMode="auto">
          <a:xfrm>
            <a:off x="228600" y="285750"/>
            <a:ext cx="8534400" cy="936625"/>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Weather and Climate Unit</a:t>
            </a:r>
          </a:p>
        </p:txBody>
      </p:sp>
      <p:sp>
        <p:nvSpPr>
          <p:cNvPr id="8" name="Rounded Rectangle 7"/>
          <p:cNvSpPr/>
          <p:nvPr/>
        </p:nvSpPr>
        <p:spPr>
          <a:xfrm>
            <a:off x="685800" y="5334000"/>
            <a:ext cx="7772400" cy="1066800"/>
          </a:xfrm>
          <a:prstGeom prst="roundRect">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hlinkClick r:id="rId3"/>
              </a:rPr>
              <a:t>http://sciencepowerpoint.com/Weather_Climate_Unit.html</a:t>
            </a:r>
            <a:endParaRPr lang="en-US" dirty="0"/>
          </a:p>
          <a:p>
            <a:pPr algn="ctr">
              <a:defRPr/>
            </a:pPr>
            <a:endParaRPr lang="en-US" dirty="0"/>
          </a:p>
        </p:txBody>
      </p:sp>
      <p:sp>
        <p:nvSpPr>
          <p:cNvPr id="7" name="Rounded Rectangle 6"/>
          <p:cNvSpPr/>
          <p:nvPr/>
        </p:nvSpPr>
        <p:spPr>
          <a:xfrm>
            <a:off x="501650" y="1295400"/>
            <a:ext cx="7772400" cy="3810000"/>
          </a:xfrm>
          <a:prstGeom prst="roundRect">
            <a:avLst/>
          </a:prstGeom>
          <a:solidFill>
            <a:schemeClr val="tx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040" name="TextBox 1"/>
          <p:cNvSpPr txBox="1">
            <a:spLocks noChangeArrowheads="1"/>
          </p:cNvSpPr>
          <p:nvPr/>
        </p:nvSpPr>
        <p:spPr bwMode="auto">
          <a:xfrm>
            <a:off x="609600" y="1492250"/>
            <a:ext cx="7664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99FF"/>
                </a:solidFill>
              </a:rPr>
              <a:t>Areas of Focus within The Weather and Climate Unit:</a:t>
            </a:r>
            <a:r>
              <a:rPr lang="en-US"/>
              <a:t/>
            </a:r>
            <a:br>
              <a:rPr lang="en-US"/>
            </a:br>
            <a:r>
              <a:rPr lang="en-US">
                <a:solidFill>
                  <a:srgbClr val="FFFF99"/>
                </a:solidFill>
              </a:rPr>
              <a:t>What is weather?, Climate, Importance of the Atmosphere, Components of  the Atmosphere, Layers of the Atmosphere, Air Quality and Pollution, Carbon Monoxide, Ozone Layer, Ways to Avoid Skin Cancer, Air Pressure, Barometer, Air Pressure and Wind, Fronts, Wind, Global Wind, Coriolis Force, Jet Stream, Sea Breeze / Land Breeze, Mountain Winds, Mountain Rain Shadow, Wind Chill, Flight, Dangerous Weather Systems, Light, Albedo, Temperature, Thermometers, Seasons, Humidity / Water, Oceans, Roles of Oceans, El Nino, La Nina Cycle, Dew Points, Clouds, Types of Clouds, Meteorology, Weather Tools, Isotherms, Ocean Currents, Enhanced Global Warming, Greenhouse Effect, The Effects of Global Warming, Biomes, Types of Biomes.</a:t>
            </a:r>
          </a:p>
        </p:txBody>
      </p:sp>
      <p:sp>
        <p:nvSpPr>
          <p:cNvPr id="3" name="Freeform 2"/>
          <p:cNvSpPr/>
          <p:nvPr/>
        </p:nvSpPr>
        <p:spPr>
          <a:xfrm>
            <a:off x="3906838" y="3783013"/>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a:off x="4059238" y="3935413"/>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4800600" y="3786188"/>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5111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457200" y="304800"/>
            <a:ext cx="8229600" cy="5821363"/>
          </a:xfrm>
        </p:spPr>
        <p:txBody>
          <a:bodyPr/>
          <a:lstStyle/>
          <a:p>
            <a:pPr eaLnBrk="1" hangingPunct="1"/>
            <a:r>
              <a:rPr lang="en-US" dirty="0" smtClean="0"/>
              <a:t>Please name A, B, and C?</a:t>
            </a:r>
          </a:p>
          <a:p>
            <a:pPr eaLnBrk="1" hangingPunct="1"/>
            <a:endParaRPr lang="en-US" dirty="0" smtClean="0"/>
          </a:p>
        </p:txBody>
      </p:sp>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pic>
        <p:nvPicPr>
          <p:cNvPr id="10" name="Picture 5" descr="globalpatternsurfacewind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57200" y="1066800"/>
            <a:ext cx="869149" cy="1569660"/>
          </a:xfrm>
          <a:prstGeom prst="rect">
            <a:avLst/>
          </a:prstGeom>
          <a:noFill/>
        </p:spPr>
        <p:txBody>
          <a:bodyPr wrap="none" lIns="91440" tIns="45720" rIns="91440" bIns="45720">
            <a:spAutoFit/>
          </a:bodyPr>
          <a:lstStyle/>
          <a:p>
            <a:pPr algn="ct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ounded Rectangle 11"/>
          <p:cNvSpPr/>
          <p:nvPr/>
        </p:nvSpPr>
        <p:spPr>
          <a:xfrm>
            <a:off x="6248400" y="1600200"/>
            <a:ext cx="1524000" cy="457200"/>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962400" y="4191000"/>
            <a:ext cx="14478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1"/>
          </p:cNvCxnSpPr>
          <p:nvPr/>
        </p:nvCxnSpPr>
        <p:spPr>
          <a:xfrm>
            <a:off x="3962400" y="4419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324600" y="2438400"/>
            <a:ext cx="24384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696200" y="3962400"/>
            <a:ext cx="914400" cy="304800"/>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96200" y="3276600"/>
            <a:ext cx="914400" cy="304800"/>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334000" y="5410200"/>
            <a:ext cx="228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724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8" name="Rectangle 27"/>
          <p:cNvSpPr/>
          <p:nvPr/>
        </p:nvSpPr>
        <p:spPr>
          <a:xfrm>
            <a:off x="7239000" y="33528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Freeform 29"/>
          <p:cNvSpPr/>
          <p:nvPr/>
        </p:nvSpPr>
        <p:spPr>
          <a:xfrm>
            <a:off x="7008025" y="4586990"/>
            <a:ext cx="1748607" cy="923092"/>
          </a:xfrm>
          <a:custGeom>
            <a:avLst/>
            <a:gdLst>
              <a:gd name="connsiteX0" fmla="*/ 292185 w 1748607"/>
              <a:gd name="connsiteY0" fmla="*/ 0 h 923092"/>
              <a:gd name="connsiteX1" fmla="*/ 232224 w 1748607"/>
              <a:gd name="connsiteY1" fmla="*/ 14990 h 923092"/>
              <a:gd name="connsiteX2" fmla="*/ 82323 w 1748607"/>
              <a:gd name="connsiteY2" fmla="*/ 59961 h 923092"/>
              <a:gd name="connsiteX3" fmla="*/ 52342 w 1748607"/>
              <a:gd name="connsiteY3" fmla="*/ 89941 h 923092"/>
              <a:gd name="connsiteX4" fmla="*/ 7372 w 1748607"/>
              <a:gd name="connsiteY4" fmla="*/ 119921 h 923092"/>
              <a:gd name="connsiteX5" fmla="*/ 22362 w 1748607"/>
              <a:gd name="connsiteY5" fmla="*/ 209862 h 923092"/>
              <a:gd name="connsiteX6" fmla="*/ 67332 w 1748607"/>
              <a:gd name="connsiteY6" fmla="*/ 224853 h 923092"/>
              <a:gd name="connsiteX7" fmla="*/ 322165 w 1748607"/>
              <a:gd name="connsiteY7" fmla="*/ 239843 h 923092"/>
              <a:gd name="connsiteX8" fmla="*/ 367136 w 1748607"/>
              <a:gd name="connsiteY8" fmla="*/ 254833 h 923092"/>
              <a:gd name="connsiteX9" fmla="*/ 487057 w 1748607"/>
              <a:gd name="connsiteY9" fmla="*/ 284813 h 923092"/>
              <a:gd name="connsiteX10" fmla="*/ 502047 w 1748607"/>
              <a:gd name="connsiteY10" fmla="*/ 329784 h 923092"/>
              <a:gd name="connsiteX11" fmla="*/ 1671280 w 1748607"/>
              <a:gd name="connsiteY11" fmla="*/ 524656 h 923092"/>
              <a:gd name="connsiteX12" fmla="*/ 1746231 w 1748607"/>
              <a:gd name="connsiteY12" fmla="*/ 434715 h 923092"/>
              <a:gd name="connsiteX13" fmla="*/ 1716250 w 1748607"/>
              <a:gd name="connsiteY13" fmla="*/ 254833 h 923092"/>
              <a:gd name="connsiteX14" fmla="*/ 1671280 w 1748607"/>
              <a:gd name="connsiteY14" fmla="*/ 164892 h 923092"/>
              <a:gd name="connsiteX15" fmla="*/ 1656290 w 1748607"/>
              <a:gd name="connsiteY15" fmla="*/ 59961 h 923092"/>
              <a:gd name="connsiteX16" fmla="*/ 1551359 w 1748607"/>
              <a:gd name="connsiteY16" fmla="*/ 14990 h 923092"/>
              <a:gd name="connsiteX17" fmla="*/ 187254 w 1748607"/>
              <a:gd name="connsiteY17" fmla="*/ 14990 h 92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48607" h="923092">
                <a:moveTo>
                  <a:pt x="292185" y="0"/>
                </a:moveTo>
                <a:cubicBezTo>
                  <a:pt x="272198" y="4997"/>
                  <a:pt x="251957" y="9070"/>
                  <a:pt x="232224" y="14990"/>
                </a:cubicBezTo>
                <a:cubicBezTo>
                  <a:pt x="49742" y="69735"/>
                  <a:pt x="220529" y="25409"/>
                  <a:pt x="82323" y="59961"/>
                </a:cubicBezTo>
                <a:cubicBezTo>
                  <a:pt x="72329" y="69954"/>
                  <a:pt x="63378" y="81112"/>
                  <a:pt x="52342" y="89941"/>
                </a:cubicBezTo>
                <a:cubicBezTo>
                  <a:pt x="38274" y="101195"/>
                  <a:pt x="11741" y="102443"/>
                  <a:pt x="7372" y="119921"/>
                </a:cubicBezTo>
                <a:cubicBezTo>
                  <a:pt x="0" y="149407"/>
                  <a:pt x="7283" y="183473"/>
                  <a:pt x="22362" y="209862"/>
                </a:cubicBezTo>
                <a:cubicBezTo>
                  <a:pt x="30201" y="223581"/>
                  <a:pt x="51609" y="223281"/>
                  <a:pt x="67332" y="224853"/>
                </a:cubicBezTo>
                <a:cubicBezTo>
                  <a:pt x="152001" y="233320"/>
                  <a:pt x="237221" y="234846"/>
                  <a:pt x="322165" y="239843"/>
                </a:cubicBezTo>
                <a:cubicBezTo>
                  <a:pt x="337155" y="244840"/>
                  <a:pt x="351807" y="251001"/>
                  <a:pt x="367136" y="254833"/>
                </a:cubicBezTo>
                <a:lnTo>
                  <a:pt x="487057" y="284813"/>
                </a:lnTo>
                <a:cubicBezTo>
                  <a:pt x="492054" y="299803"/>
                  <a:pt x="500201" y="314091"/>
                  <a:pt x="502047" y="329784"/>
                </a:cubicBezTo>
                <a:cubicBezTo>
                  <a:pt x="571847" y="923092"/>
                  <a:pt x="296603" y="542509"/>
                  <a:pt x="1671280" y="524656"/>
                </a:cubicBezTo>
                <a:cubicBezTo>
                  <a:pt x="1682105" y="513830"/>
                  <a:pt x="1744334" y="457479"/>
                  <a:pt x="1746231" y="434715"/>
                </a:cubicBezTo>
                <a:cubicBezTo>
                  <a:pt x="1748607" y="406209"/>
                  <a:pt x="1738877" y="300086"/>
                  <a:pt x="1716250" y="254833"/>
                </a:cubicBezTo>
                <a:cubicBezTo>
                  <a:pt x="1658136" y="138606"/>
                  <a:pt x="1708955" y="277918"/>
                  <a:pt x="1671280" y="164892"/>
                </a:cubicBezTo>
                <a:cubicBezTo>
                  <a:pt x="1666283" y="129915"/>
                  <a:pt x="1667463" y="93480"/>
                  <a:pt x="1656290" y="59961"/>
                </a:cubicBezTo>
                <a:cubicBezTo>
                  <a:pt x="1643527" y="21671"/>
                  <a:pt x="1576652" y="15253"/>
                  <a:pt x="1551359" y="14990"/>
                </a:cubicBezTo>
                <a:cubicBezTo>
                  <a:pt x="1096682" y="10254"/>
                  <a:pt x="641956" y="14990"/>
                  <a:pt x="187254" y="14990"/>
                </a:cubicBezTo>
              </a:path>
            </a:pathLst>
          </a:custGeom>
          <a:solidFill>
            <a:schemeClr val="tx1"/>
          </a:solidFill>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8153400" y="4648200"/>
            <a:ext cx="68480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3073633722"/>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3406708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4203057121"/>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3406708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52400" y="1524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is what drives the wind force created by the spinning of the earth? </a:t>
            </a:r>
            <a:endParaRPr lang="en-US" sz="3600">
              <a:solidFill>
                <a:srgbClr val="FFFF00"/>
              </a:solidFill>
              <a:latin typeface="Times New Roman" pitchFamily="18" charset="0"/>
            </a:endParaRPr>
          </a:p>
        </p:txBody>
      </p:sp>
      <p:pic>
        <p:nvPicPr>
          <p:cNvPr id="563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9154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7" name="Rectangle 6"/>
          <p:cNvSpPr/>
          <p:nvPr/>
        </p:nvSpPr>
        <p:spPr>
          <a:xfrm>
            <a:off x="7848600" y="1066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6</a:t>
            </a:r>
            <a:endParaRPr lang="en-US" sz="9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4800" y="1524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smtClean="0">
                <a:solidFill>
                  <a:schemeClr val="bg1"/>
                </a:solidFill>
                <a:latin typeface="Times New Roman" pitchFamily="18" charset="0"/>
              </a:rPr>
              <a:t>Which colored arrow is the path for many hurricanes that hit the United States?</a:t>
            </a:r>
            <a:endParaRPr lang="en-US" sz="3600" dirty="0">
              <a:solidFill>
                <a:srgbClr val="FFFF00"/>
              </a:solidFill>
              <a:latin typeface="Times New Roman" pitchFamily="18" charset="0"/>
            </a:endParaRPr>
          </a:p>
        </p:txBody>
      </p:sp>
      <p:sp>
        <p:nvSpPr>
          <p:cNvPr id="5632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pic>
        <p:nvPicPr>
          <p:cNvPr id="8" name="Picture 2"/>
          <p:cNvPicPr>
            <a:picLocks noChangeAspect="1" noChangeArrowheads="1"/>
          </p:cNvPicPr>
          <p:nvPr/>
        </p:nvPicPr>
        <p:blipFill>
          <a:blip r:embed="rId2" cstate="print"/>
          <a:srcRect/>
          <a:stretch>
            <a:fillRect/>
          </a:stretch>
        </p:blipFill>
        <p:spPr bwMode="auto">
          <a:xfrm>
            <a:off x="228600" y="1371600"/>
            <a:ext cx="8734425" cy="5200650"/>
          </a:xfrm>
          <a:prstGeom prst="rect">
            <a:avLst/>
          </a:prstGeom>
          <a:noFill/>
          <a:ln w="38100">
            <a:solidFill>
              <a:schemeClr val="bg1">
                <a:lumMod val="95000"/>
              </a:schemeClr>
            </a:solidFill>
            <a:miter lim="800000"/>
            <a:headEnd/>
            <a:tailEnd/>
          </a:ln>
        </p:spPr>
      </p:pic>
      <p:sp>
        <p:nvSpPr>
          <p:cNvPr id="9" name="Right Arrow 8"/>
          <p:cNvSpPr/>
          <p:nvPr/>
        </p:nvSpPr>
        <p:spPr>
          <a:xfrm rot="9863968">
            <a:off x="2649485" y="1422293"/>
            <a:ext cx="1600200" cy="6556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2514600" y="4419600"/>
            <a:ext cx="3766112" cy="759545"/>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1468176" y="5618425"/>
            <a:ext cx="1198442" cy="781993"/>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011006">
            <a:off x="6858467" y="2207454"/>
            <a:ext cx="1600200" cy="759545"/>
          </a:xfrm>
          <a:prstGeom prst="rightArrow">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3339022" y="2985577"/>
            <a:ext cx="1396700" cy="759545"/>
          </a:xfrm>
          <a:prstGeom prst="rightArrow">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1333212">
            <a:off x="879238" y="1567468"/>
            <a:ext cx="1600200" cy="6556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2778433">
            <a:off x="1143000" y="4191000"/>
            <a:ext cx="1066800" cy="530945"/>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81798">
            <a:off x="5210009" y="1664437"/>
            <a:ext cx="1600200" cy="759545"/>
          </a:xfrm>
          <a:prstGeom prst="rightArrow">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3383031">
            <a:off x="562772" y="4875779"/>
            <a:ext cx="1198442" cy="781993"/>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7458922">
            <a:off x="3807134" y="1692897"/>
            <a:ext cx="1363707" cy="759545"/>
          </a:xfrm>
          <a:prstGeom prst="rightArrow">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2841571">
            <a:off x="2226539" y="3221353"/>
            <a:ext cx="1396700" cy="759545"/>
          </a:xfrm>
          <a:prstGeom prst="rightArrow">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nt Arrow 20"/>
          <p:cNvSpPr/>
          <p:nvPr/>
        </p:nvSpPr>
        <p:spPr>
          <a:xfrm flipV="1">
            <a:off x="6781800" y="3124200"/>
            <a:ext cx="1600200" cy="2286000"/>
          </a:xfrm>
          <a:prstGeom prst="bentArrow">
            <a:avLst>
              <a:gd name="adj1" fmla="val 25000"/>
              <a:gd name="adj2" fmla="val 25000"/>
              <a:gd name="adj3" fmla="val 25000"/>
              <a:gd name="adj4" fmla="val 4375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8077200" y="49530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228600" y="228600"/>
            <a:ext cx="8686800" cy="1569660"/>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dirty="0" smtClean="0">
                <a:solidFill>
                  <a:schemeClr val="bg1"/>
                </a:solidFill>
                <a:effectLst>
                  <a:outerShdw blurRad="38100" dist="38100" dir="2700000" algn="tl">
                    <a:srgbClr val="808080"/>
                  </a:outerShdw>
                </a:effectLst>
              </a:rPr>
              <a:t>What are the high-speed, high-altitude air currents that circle the </a:t>
            </a:r>
            <a:r>
              <a:rPr lang="en-US" sz="3200" dirty="0">
                <a:solidFill>
                  <a:schemeClr val="bg1"/>
                </a:solidFill>
                <a:effectLst>
                  <a:outerShdw blurRad="38100" dist="38100" dir="2700000" algn="tl">
                    <a:srgbClr val="808080"/>
                  </a:outerShdw>
                </a:effectLst>
              </a:rPr>
              <a:t>e</a:t>
            </a:r>
            <a:r>
              <a:rPr lang="en-US" sz="3200" dirty="0" smtClean="0">
                <a:solidFill>
                  <a:schemeClr val="bg1"/>
                </a:solidFill>
                <a:effectLst>
                  <a:outerShdw blurRad="38100" dist="38100" dir="2700000" algn="tl">
                    <a:srgbClr val="808080"/>
                  </a:outerShdw>
                </a:effectLst>
              </a:rPr>
              <a:t>arth in a westerly direction called? </a:t>
            </a:r>
            <a:endParaRPr lang="en-US" sz="3200" dirty="0" smtClean="0">
              <a:solidFill>
                <a:srgbClr val="FFFF00"/>
              </a:solidFill>
              <a:effectLst>
                <a:outerShdw blurRad="38100" dist="38100" dir="2700000" algn="tl">
                  <a:srgbClr val="FFFFFF"/>
                </a:outerShdw>
              </a:effectLst>
            </a:endParaRPr>
          </a:p>
        </p:txBody>
      </p:sp>
      <p:pic>
        <p:nvPicPr>
          <p:cNvPr id="58371" name="Picture 3" descr="http://www.rbogash.com/747-8i-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8800"/>
            <a:ext cx="8686800" cy="4800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7" name="Rectangle 6"/>
          <p:cNvSpPr/>
          <p:nvPr/>
        </p:nvSpPr>
        <p:spPr>
          <a:xfrm>
            <a:off x="7848600" y="19050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4294967295"/>
          </p:nvPr>
        </p:nvSpPr>
        <p:spPr>
          <a:xfrm>
            <a:off x="381000" y="304800"/>
            <a:ext cx="8534400" cy="5897563"/>
          </a:xfrm>
        </p:spPr>
        <p:txBody>
          <a:bodyPr/>
          <a:lstStyle/>
          <a:p>
            <a:pPr eaLnBrk="1" hangingPunct="1">
              <a:defRPr/>
            </a:pPr>
            <a:r>
              <a:rPr lang="en-US" dirty="0" smtClean="0"/>
              <a:t>Most importantly, wind travels from areas of high pressure to areas of low pressure!</a:t>
            </a:r>
          </a:p>
        </p:txBody>
      </p:sp>
      <p:sp>
        <p:nvSpPr>
          <p:cNvPr id="185352" name="Line 10"/>
          <p:cNvSpPr>
            <a:spLocks noChangeShapeType="1"/>
          </p:cNvSpPr>
          <p:nvPr/>
        </p:nvSpPr>
        <p:spPr bwMode="auto">
          <a:xfrm>
            <a:off x="0" y="6019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53" name="Rectangle 11"/>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185354" name="Curved Right Arrow 10"/>
          <p:cNvSpPr>
            <a:spLocks noChangeArrowheads="1"/>
          </p:cNvSpPr>
          <p:nvPr/>
        </p:nvSpPr>
        <p:spPr bwMode="auto">
          <a:xfrm rot="-7578503">
            <a:off x="3630613" y="3816350"/>
            <a:ext cx="1143000" cy="2971800"/>
          </a:xfrm>
          <a:prstGeom prst="curvedRightArrow">
            <a:avLst>
              <a:gd name="adj1" fmla="val 24989"/>
              <a:gd name="adj2" fmla="val 50002"/>
              <a:gd name="adj3" fmla="val 25000"/>
            </a:avLst>
          </a:prstGeom>
          <a:solidFill>
            <a:schemeClr val="tx1"/>
          </a:solidFill>
          <a:ln w="9525" algn="ctr">
            <a:solidFill>
              <a:schemeClr val="tx1"/>
            </a:solidFill>
            <a:round/>
            <a:headEnd/>
            <a:tailEnd/>
          </a:ln>
        </p:spPr>
        <p:txBody>
          <a:bodyPr wrap="none" anchor="ctr"/>
          <a:lstStyle/>
          <a:p>
            <a:pPr algn="ctr"/>
            <a:endParaRPr lang="en-US"/>
          </a:p>
        </p:txBody>
      </p:sp>
      <p:sp>
        <p:nvSpPr>
          <p:cNvPr id="14" name="Rounded Rectangle 13"/>
          <p:cNvSpPr/>
          <p:nvPr/>
        </p:nvSpPr>
        <p:spPr>
          <a:xfrm>
            <a:off x="685800" y="914400"/>
            <a:ext cx="2362200" cy="4572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76800" y="914400"/>
            <a:ext cx="2362200" cy="4572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8600" y="4648200"/>
            <a:ext cx="314701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High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Pressure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5715000" y="4572000"/>
            <a:ext cx="3147015" cy="1754326"/>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5050"/>
                </a:solidFill>
                <a:effectLst>
                  <a:outerShdw blurRad="50800" algn="tl" rotWithShape="0">
                    <a:srgbClr val="000000"/>
                  </a:outerShdw>
                </a:effectLst>
              </a:rPr>
              <a:t>Low</a:t>
            </a:r>
          </a:p>
          <a:p>
            <a:pPr algn="ctr"/>
            <a:r>
              <a:rPr lang="en-US" sz="5400" b="1" dirty="0" smtClean="0">
                <a:ln w="17780" cmpd="sng">
                  <a:solidFill>
                    <a:sysClr val="windowText" lastClr="000000"/>
                  </a:solidFill>
                  <a:prstDash val="solid"/>
                  <a:miter lim="800000"/>
                </a:ln>
                <a:solidFill>
                  <a:srgbClr val="FF5050"/>
                </a:solidFill>
                <a:effectLst>
                  <a:outerShdw blurRad="50800" algn="tl" rotWithShape="0">
                    <a:srgbClr val="000000"/>
                  </a:outerShdw>
                </a:effectLst>
              </a:rPr>
              <a:t>Pressure</a:t>
            </a:r>
            <a:endParaRPr lang="en-US" sz="5400" b="1" cap="none" spc="0" dirty="0">
              <a:ln w="17780" cmpd="sng">
                <a:solidFill>
                  <a:sysClr val="windowText" lastClr="000000"/>
                </a:solidFill>
                <a:prstDash val="solid"/>
                <a:miter lim="800000"/>
              </a:ln>
              <a:solidFill>
                <a:srgbClr val="FF5050"/>
              </a:solidFill>
              <a:effectLst>
                <a:outerShdw blurRad="50800" algn="tl" rotWithShape="0">
                  <a:srgbClr val="000000"/>
                </a:outerShdw>
              </a:effectLst>
            </a:endParaRPr>
          </a:p>
        </p:txBody>
      </p:sp>
      <p:sp>
        <p:nvSpPr>
          <p:cNvPr id="19" name="Striped Right Arrow 18"/>
          <p:cNvSpPr/>
          <p:nvPr/>
        </p:nvSpPr>
        <p:spPr>
          <a:xfrm>
            <a:off x="3276600" y="5105400"/>
            <a:ext cx="2209800" cy="838200"/>
          </a:xfrm>
          <a:prstGeom prst="striped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Rectangle 19"/>
          <p:cNvSpPr/>
          <p:nvPr/>
        </p:nvSpPr>
        <p:spPr>
          <a:xfrm>
            <a:off x="3429000" y="4419600"/>
            <a:ext cx="187134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Wind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1" name="Down Arrow 20"/>
          <p:cNvSpPr/>
          <p:nvPr/>
        </p:nvSpPr>
        <p:spPr>
          <a:xfrm>
            <a:off x="990600" y="1905000"/>
            <a:ext cx="1371600" cy="2514600"/>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0800000">
            <a:off x="6553200" y="1981200"/>
            <a:ext cx="1371600" cy="2514600"/>
          </a:xfrm>
          <a:prstGeom prst="downArrow">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flipV="1">
            <a:off x="304800" y="4724400"/>
            <a:ext cx="3048000" cy="16002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flipV="1">
            <a:off x="5715000" y="4724400"/>
            <a:ext cx="3048000" cy="16002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001000" y="914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6979" name="Rectangle 3"/>
          <p:cNvSpPr>
            <a:spLocks noGrp="1" noChangeArrowheads="1"/>
          </p:cNvSpPr>
          <p:nvPr>
            <p:ph type="body" idx="4294967295"/>
          </p:nvPr>
        </p:nvSpPr>
        <p:spPr>
          <a:xfrm>
            <a:off x="228600" y="228600"/>
            <a:ext cx="8077200" cy="5791200"/>
          </a:xfrm>
        </p:spPr>
        <p:txBody>
          <a:bodyPr/>
          <a:lstStyle/>
          <a:p>
            <a:pPr eaLnBrk="1" hangingPunct="1">
              <a:defRPr/>
            </a:pPr>
            <a:r>
              <a:rPr lang="en-US" dirty="0" smtClean="0"/>
              <a:t>Fill in the blanks for A, B, and C?</a:t>
            </a:r>
          </a:p>
          <a:p>
            <a:pPr lvl="1" eaLnBrk="1" hangingPunct="1">
              <a:defRPr/>
            </a:pPr>
            <a:endParaRPr lang="en-US" dirty="0" smtClean="0"/>
          </a:p>
        </p:txBody>
      </p:sp>
      <p:pic>
        <p:nvPicPr>
          <p:cNvPr id="205827" name="Picture 4" descr="http://www.prh.noaa.gov/hnl/kids/seabreez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8610600" cy="57531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05828"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7" name="Rounded Rectangle 6"/>
          <p:cNvSpPr/>
          <p:nvPr/>
        </p:nvSpPr>
        <p:spPr>
          <a:xfrm>
            <a:off x="1828800" y="5257800"/>
            <a:ext cx="990600" cy="3810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953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ounded Rectangle 8"/>
          <p:cNvSpPr/>
          <p:nvPr/>
        </p:nvSpPr>
        <p:spPr>
          <a:xfrm>
            <a:off x="5791200" y="2133600"/>
            <a:ext cx="990600" cy="3810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81800" y="17526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ounded Rectangle 10"/>
          <p:cNvSpPr/>
          <p:nvPr/>
        </p:nvSpPr>
        <p:spPr>
          <a:xfrm>
            <a:off x="3581400" y="4495800"/>
            <a:ext cx="990600" cy="3810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5800" y="40386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2068879" y="2967335"/>
            <a:ext cx="5006242"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Your Text Here</a:t>
            </a:r>
          </a:p>
        </p:txBody>
      </p:sp>
      <p:sp>
        <p:nvSpPr>
          <p:cNvPr id="14" name="Rectangle 13"/>
          <p:cNvSpPr/>
          <p:nvPr/>
        </p:nvSpPr>
        <p:spPr>
          <a:xfrm>
            <a:off x="228600" y="7620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3073633722"/>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3406708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3821470178"/>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9966FF"/>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3406708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152400"/>
            <a:ext cx="8229600" cy="5973763"/>
          </a:xfrm>
        </p:spPr>
        <p:txBody>
          <a:bodyPr/>
          <a:lstStyle/>
          <a:p>
            <a:pPr eaLnBrk="1" hangingPunct="1">
              <a:defRPr/>
            </a:pPr>
            <a:endParaRPr lang="en-US" sz="2800" dirty="0" smtClean="0"/>
          </a:p>
          <a:p>
            <a:pPr eaLnBrk="1" hangingPunct="1">
              <a:defRPr/>
            </a:pPr>
            <a:endParaRPr lang="en-US" sz="2800" dirty="0"/>
          </a:p>
          <a:p>
            <a:pPr eaLnBrk="1" hangingPunct="1">
              <a:defRPr/>
            </a:pPr>
            <a:r>
              <a:rPr lang="en-US" sz="2800" dirty="0" smtClean="0"/>
              <a:t>The entire four year curriculum can be found at... </a:t>
            </a:r>
            <a:r>
              <a:rPr lang="en-US" sz="2800" dirty="0" smtClean="0">
                <a:hlinkClick r:id="rId2"/>
              </a:rPr>
              <a:t>http://sciencepowerpoint.com/</a:t>
            </a:r>
            <a:r>
              <a:rPr lang="en-US" sz="2800" dirty="0" smtClean="0"/>
              <a:t> Please feel free to contact me with any questions you may have.  Thank you for your interest in this curriculum.</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marL="0" indent="0" eaLnBrk="1" hangingPunct="1">
              <a:buFontTx/>
              <a:buNone/>
              <a:defRPr/>
            </a:pPr>
            <a:endParaRPr lang="en-US" sz="2800" dirty="0"/>
          </a:p>
          <a:p>
            <a:pPr marL="0" indent="0" eaLnBrk="1" hangingPunct="1">
              <a:buFontTx/>
              <a:buNone/>
              <a:defRPr/>
            </a:pPr>
            <a:r>
              <a:rPr lang="en-US" sz="2800" dirty="0" smtClean="0"/>
              <a:t>  Sincerely,</a:t>
            </a:r>
          </a:p>
          <a:p>
            <a:pPr marL="0" indent="0" eaLnBrk="1" hangingPunct="1">
              <a:buFontTx/>
              <a:buNone/>
              <a:defRPr/>
            </a:pPr>
            <a:r>
              <a:rPr lang="en-US" sz="2800" dirty="0" smtClean="0"/>
              <a:t>  Ryan Murphy </a:t>
            </a:r>
            <a:r>
              <a:rPr lang="en-US" sz="2800" dirty="0" err="1" smtClean="0"/>
              <a:t>M.Ed</a:t>
            </a:r>
            <a:endParaRPr lang="en-US" sz="2800" dirty="0" smtClean="0"/>
          </a:p>
          <a:p>
            <a:pPr marL="0" indent="0" eaLnBrk="1" hangingPunct="1">
              <a:buFontTx/>
              <a:buNone/>
              <a:defRPr/>
            </a:pPr>
            <a:r>
              <a:rPr lang="en-US" sz="2800" dirty="0" smtClean="0">
                <a:hlinkClick r:id="rId3"/>
              </a:rPr>
              <a:t>  www.sciencepowerpoint@gmail.com</a:t>
            </a:r>
            <a:endParaRPr lang="en-US" sz="2800" dirty="0" smtClean="0"/>
          </a:p>
          <a:p>
            <a:pPr eaLnBrk="1" hangingPunct="1">
              <a:defRPr/>
            </a:pPr>
            <a:endParaRPr lang="en-US" sz="2400" dirty="0" smtClean="0"/>
          </a:p>
          <a:p>
            <a:pPr lvl="2" eaLnBrk="1" hangingPunct="1">
              <a:buFontTx/>
              <a:buNone/>
              <a:defRPr/>
            </a:pPr>
            <a:endParaRPr lang="en-US" sz="2000" dirty="0" smtClean="0"/>
          </a:p>
        </p:txBody>
      </p:sp>
      <p:pic>
        <p:nvPicPr>
          <p:cNvPr id="75779" name="Picture 4"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3505200"/>
            <a:ext cx="3579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descr="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7938"/>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28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027" name="Rectangle 3"/>
          <p:cNvSpPr>
            <a:spLocks noGrp="1" noChangeArrowheads="1"/>
          </p:cNvSpPr>
          <p:nvPr>
            <p:ph type="body" idx="4294967295"/>
          </p:nvPr>
        </p:nvSpPr>
        <p:spPr>
          <a:xfrm>
            <a:off x="228600" y="304800"/>
            <a:ext cx="8458200" cy="5791200"/>
          </a:xfrm>
        </p:spPr>
        <p:txBody>
          <a:bodyPr/>
          <a:lstStyle/>
          <a:p>
            <a:pPr eaLnBrk="1" hangingPunct="1">
              <a:defRPr/>
            </a:pPr>
            <a:r>
              <a:rPr lang="en-US" dirty="0" smtClean="0">
                <a:effectLst>
                  <a:outerShdw blurRad="38100" dist="38100" dir="2700000" algn="tl">
                    <a:srgbClr val="336699"/>
                  </a:outerShdw>
                </a:effectLst>
              </a:rPr>
              <a:t>Is this a land or sea breeze?</a:t>
            </a:r>
            <a:endParaRPr lang="en-US" dirty="0" smtClean="0">
              <a:solidFill>
                <a:srgbClr val="CC66FF"/>
              </a:solidFill>
              <a:effectLst>
                <a:outerShdw blurRad="38100" dist="38100" dir="2700000" algn="tl">
                  <a:srgbClr val="FFFFFF"/>
                </a:outerShdw>
              </a:effectLst>
            </a:endParaRPr>
          </a:p>
        </p:txBody>
      </p:sp>
      <p:pic>
        <p:nvPicPr>
          <p:cNvPr id="218115" name="Picture 4" descr="http://www.islandnet.com/~see/weather/graphics/photos/landbrz.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686800" cy="55054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18116" name="Rectangle 5"/>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18118" name="WordArt 6"/>
          <p:cNvSpPr>
            <a:spLocks noChangeArrowheads="1" noChangeShapeType="1" noTextEdit="1"/>
          </p:cNvSpPr>
          <p:nvPr/>
        </p:nvSpPr>
        <p:spPr bwMode="auto">
          <a:xfrm>
            <a:off x="838200" y="3581400"/>
            <a:ext cx="2057400" cy="647700"/>
          </a:xfrm>
          <a:prstGeom prst="rect">
            <a:avLst/>
          </a:prstGeom>
        </p:spPr>
        <p:txBody>
          <a:bodyPr wrap="none" fromWordArt="1">
            <a:prstTxWarp prst="textPlain">
              <a:avLst>
                <a:gd name="adj" fmla="val 50000"/>
              </a:avLst>
            </a:prstTxWarp>
          </a:bodyPr>
          <a:lstStyle/>
          <a:p>
            <a:pPr algn="ctr"/>
            <a:r>
              <a:rPr lang="en-US" sz="3600" kern="10" spc="720" dirty="0">
                <a:ln w="9525">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Night</a:t>
            </a:r>
          </a:p>
        </p:txBody>
      </p:sp>
      <p:sp>
        <p:nvSpPr>
          <p:cNvPr id="218120" name="WordArt 8"/>
          <p:cNvSpPr>
            <a:spLocks noChangeArrowheads="1" noChangeShapeType="1" noTextEdit="1"/>
          </p:cNvSpPr>
          <p:nvPr/>
        </p:nvSpPr>
        <p:spPr bwMode="auto">
          <a:xfrm>
            <a:off x="6477000" y="3581400"/>
            <a:ext cx="2057400" cy="647700"/>
          </a:xfrm>
          <a:prstGeom prst="rect">
            <a:avLst/>
          </a:prstGeom>
        </p:spPr>
        <p:txBody>
          <a:bodyPr wrap="none" fromWordArt="1">
            <a:prstTxWarp prst="textPlain">
              <a:avLst>
                <a:gd name="adj" fmla="val 50000"/>
              </a:avLst>
            </a:prstTxWarp>
          </a:bodyPr>
          <a:lstStyle/>
          <a:p>
            <a:pPr algn="ctr"/>
            <a:r>
              <a:rPr lang="en-US" sz="3600" kern="10" spc="720" dirty="0">
                <a:ln w="9525">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Night</a:t>
            </a:r>
          </a:p>
        </p:txBody>
      </p:sp>
      <p:sp>
        <p:nvSpPr>
          <p:cNvPr id="10" name="Rectangle 9"/>
          <p:cNvSpPr/>
          <p:nvPr/>
        </p:nvSpPr>
        <p:spPr>
          <a:xfrm>
            <a:off x="381000" y="1219200"/>
            <a:ext cx="2209800" cy="838200"/>
          </a:xfrm>
          <a:prstGeom prst="rect">
            <a:avLst/>
          </a:prstGeom>
          <a:solidFill>
            <a:schemeClr val="tx1">
              <a:lumMod val="95000"/>
              <a:lumOff val="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7200" y="0"/>
            <a:ext cx="91589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171" name="Rectangle 3"/>
          <p:cNvSpPr>
            <a:spLocks noGrp="1" noChangeArrowheads="1"/>
          </p:cNvSpPr>
          <p:nvPr>
            <p:ph type="body" sz="half" idx="1"/>
          </p:nvPr>
        </p:nvSpPr>
        <p:spPr>
          <a:xfrm>
            <a:off x="304800" y="304800"/>
            <a:ext cx="8153400" cy="5826125"/>
          </a:xfrm>
        </p:spPr>
        <p:txBody>
          <a:bodyPr/>
          <a:lstStyle/>
          <a:p>
            <a:pPr eaLnBrk="1" hangingPunct="1">
              <a:defRPr/>
            </a:pPr>
            <a:r>
              <a:rPr lang="en-US" dirty="0" smtClean="0"/>
              <a:t>This animation best represents: </a:t>
            </a:r>
          </a:p>
          <a:p>
            <a:pPr eaLnBrk="1" hangingPunct="1">
              <a:defRPr/>
            </a:pPr>
            <a:r>
              <a:rPr lang="en-US" dirty="0" smtClean="0">
                <a:solidFill>
                  <a:srgbClr val="FF00FF"/>
                </a:solidFill>
              </a:rPr>
              <a:t>A.) </a:t>
            </a:r>
            <a:r>
              <a:rPr lang="en-US" dirty="0" smtClean="0">
                <a:solidFill>
                  <a:schemeClr val="tx1"/>
                </a:solidFill>
              </a:rPr>
              <a:t>Tropical cyclone formation</a:t>
            </a:r>
          </a:p>
          <a:p>
            <a:pPr eaLnBrk="1" hangingPunct="1">
              <a:defRPr/>
            </a:pPr>
            <a:r>
              <a:rPr lang="en-US" dirty="0" smtClean="0">
                <a:solidFill>
                  <a:srgbClr val="66FFFF"/>
                </a:solidFill>
              </a:rPr>
              <a:t>B.) </a:t>
            </a:r>
            <a:r>
              <a:rPr lang="en-US" dirty="0" smtClean="0">
                <a:solidFill>
                  <a:schemeClr val="tx1"/>
                </a:solidFill>
              </a:rPr>
              <a:t>Mtn. Rain Shadow Effect</a:t>
            </a:r>
          </a:p>
          <a:p>
            <a:pPr eaLnBrk="1" hangingPunct="1">
              <a:defRPr/>
            </a:pPr>
            <a:r>
              <a:rPr lang="en-US" dirty="0" smtClean="0">
                <a:solidFill>
                  <a:srgbClr val="9966FF"/>
                </a:solidFill>
              </a:rPr>
              <a:t>C.) </a:t>
            </a:r>
            <a:r>
              <a:rPr lang="en-US" dirty="0" smtClean="0">
                <a:solidFill>
                  <a:schemeClr val="tx1"/>
                </a:solidFill>
              </a:rPr>
              <a:t>High Pressure System</a:t>
            </a:r>
          </a:p>
          <a:p>
            <a:pPr eaLnBrk="1" hangingPunct="1">
              <a:defRPr/>
            </a:pPr>
            <a:r>
              <a:rPr lang="en-US" dirty="0" smtClean="0">
                <a:solidFill>
                  <a:srgbClr val="FF5050"/>
                </a:solidFill>
              </a:rPr>
              <a:t>D.) </a:t>
            </a:r>
            <a:r>
              <a:rPr lang="en-US" dirty="0" smtClean="0">
                <a:solidFill>
                  <a:schemeClr val="tx1"/>
                </a:solidFill>
              </a:rPr>
              <a:t>Jet Stream Formation</a:t>
            </a:r>
          </a:p>
        </p:txBody>
      </p:sp>
      <p:pic>
        <p:nvPicPr>
          <p:cNvPr id="236547" name="Picture 6" descr="http://www.bom.gov.au/lam/images/cloud.gif"/>
          <p:cNvPicPr>
            <a:picLocks noGrp="1" noChangeAspect="1" noChangeArrowheads="1" noCro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3429000"/>
            <a:ext cx="8534400" cy="3200400"/>
          </a:xfrm>
          <a:noFill/>
          <a:extLst>
            <a:ext uri="{909E8E84-426E-40DD-AFC4-6F175D3DCCD1}">
              <a14:hiddenFill xmlns:a14="http://schemas.microsoft.com/office/drawing/2010/main">
                <a:solidFill>
                  <a:srgbClr val="FFFFFF"/>
                </a:solidFill>
              </a14:hiddenFill>
            </a:ext>
          </a:extLst>
        </p:spPr>
      </p:pic>
      <p:sp>
        <p:nvSpPr>
          <p:cNvPr id="236548" name="Rectangle 9"/>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36549" name="Rectangle 16"/>
          <p:cNvSpPr>
            <a:spLocks noChangeArrowheads="1"/>
          </p:cNvSpPr>
          <p:nvPr/>
        </p:nvSpPr>
        <p:spPr bwMode="auto">
          <a:xfrm>
            <a:off x="304800" y="3352800"/>
            <a:ext cx="8534400" cy="3276600"/>
          </a:xfrm>
          <a:prstGeom prst="rect">
            <a:avLst/>
          </a:prstGeom>
          <a:noFill/>
          <a:ln w="762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ounded Rectangle 5"/>
          <p:cNvSpPr/>
          <p:nvPr/>
        </p:nvSpPr>
        <p:spPr>
          <a:xfrm>
            <a:off x="6400800" y="4572000"/>
            <a:ext cx="2286000" cy="609600"/>
          </a:xfrm>
          <a:prstGeom prst="roundRect">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5200" y="2286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171" name="Rectangle 3"/>
          <p:cNvSpPr>
            <a:spLocks noGrp="1" noChangeArrowheads="1"/>
          </p:cNvSpPr>
          <p:nvPr>
            <p:ph type="body" sz="half" idx="1"/>
          </p:nvPr>
        </p:nvSpPr>
        <p:spPr>
          <a:xfrm>
            <a:off x="304800" y="304800"/>
            <a:ext cx="8153400" cy="5826125"/>
          </a:xfrm>
        </p:spPr>
        <p:txBody>
          <a:bodyPr/>
          <a:lstStyle/>
          <a:p>
            <a:pPr eaLnBrk="1" hangingPunct="1">
              <a:defRPr/>
            </a:pPr>
            <a:r>
              <a:rPr lang="en-US" dirty="0" smtClean="0"/>
              <a:t>This animation best represents: </a:t>
            </a:r>
          </a:p>
          <a:p>
            <a:pPr eaLnBrk="1" hangingPunct="1">
              <a:defRPr/>
            </a:pPr>
            <a:r>
              <a:rPr lang="en-US" dirty="0" smtClean="0">
                <a:solidFill>
                  <a:srgbClr val="FF00FF"/>
                </a:solidFill>
              </a:rPr>
              <a:t>A.) Tropical cyclone formation</a:t>
            </a:r>
          </a:p>
          <a:p>
            <a:pPr eaLnBrk="1" hangingPunct="1">
              <a:defRPr/>
            </a:pPr>
            <a:r>
              <a:rPr lang="en-US" dirty="0" smtClean="0">
                <a:solidFill>
                  <a:srgbClr val="66FFFF"/>
                </a:solidFill>
              </a:rPr>
              <a:t>B.) </a:t>
            </a:r>
            <a:r>
              <a:rPr lang="en-US" dirty="0" smtClean="0">
                <a:solidFill>
                  <a:schemeClr val="tx1"/>
                </a:solidFill>
              </a:rPr>
              <a:t>Mtn. Rain Shadow Effect</a:t>
            </a:r>
          </a:p>
          <a:p>
            <a:pPr eaLnBrk="1" hangingPunct="1">
              <a:defRPr/>
            </a:pPr>
            <a:r>
              <a:rPr lang="en-US" dirty="0" smtClean="0">
                <a:solidFill>
                  <a:srgbClr val="9966FF"/>
                </a:solidFill>
              </a:rPr>
              <a:t>C.) </a:t>
            </a:r>
            <a:r>
              <a:rPr lang="en-US" dirty="0" smtClean="0">
                <a:solidFill>
                  <a:schemeClr val="tx1"/>
                </a:solidFill>
              </a:rPr>
              <a:t>High Pressure System</a:t>
            </a:r>
          </a:p>
          <a:p>
            <a:pPr eaLnBrk="1" hangingPunct="1">
              <a:defRPr/>
            </a:pPr>
            <a:r>
              <a:rPr lang="en-US" dirty="0" smtClean="0">
                <a:solidFill>
                  <a:srgbClr val="FF5050"/>
                </a:solidFill>
              </a:rPr>
              <a:t>D.) </a:t>
            </a:r>
            <a:r>
              <a:rPr lang="en-US" dirty="0" smtClean="0">
                <a:solidFill>
                  <a:schemeClr val="tx1"/>
                </a:solidFill>
              </a:rPr>
              <a:t>Jet Stream Formation</a:t>
            </a:r>
          </a:p>
        </p:txBody>
      </p:sp>
      <p:pic>
        <p:nvPicPr>
          <p:cNvPr id="236547" name="Picture 6" descr="http://www.bom.gov.au/lam/images/cloud.gif"/>
          <p:cNvPicPr>
            <a:picLocks noGrp="1" noChangeAspect="1" noChangeArrowheads="1" noCro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3429000"/>
            <a:ext cx="8534400" cy="3200400"/>
          </a:xfrm>
          <a:noFill/>
          <a:extLst>
            <a:ext uri="{909E8E84-426E-40DD-AFC4-6F175D3DCCD1}">
              <a14:hiddenFill xmlns:a14="http://schemas.microsoft.com/office/drawing/2010/main">
                <a:solidFill>
                  <a:srgbClr val="FFFFFF"/>
                </a:solidFill>
              </a14:hiddenFill>
            </a:ext>
          </a:extLst>
        </p:spPr>
      </p:pic>
      <p:sp>
        <p:nvSpPr>
          <p:cNvPr id="236548" name="Rectangle 9"/>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36549" name="Rectangle 16"/>
          <p:cNvSpPr>
            <a:spLocks noChangeArrowheads="1"/>
          </p:cNvSpPr>
          <p:nvPr/>
        </p:nvSpPr>
        <p:spPr bwMode="auto">
          <a:xfrm>
            <a:off x="304800" y="3352800"/>
            <a:ext cx="8534400" cy="3276600"/>
          </a:xfrm>
          <a:prstGeom prst="rect">
            <a:avLst/>
          </a:prstGeom>
          <a:noFill/>
          <a:ln w="762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ounded Rectangle 5"/>
          <p:cNvSpPr/>
          <p:nvPr/>
        </p:nvSpPr>
        <p:spPr>
          <a:xfrm>
            <a:off x="6400800" y="4572000"/>
            <a:ext cx="2286000" cy="609600"/>
          </a:xfrm>
          <a:prstGeom prst="roundRect">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5200" y="2286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171" name="Rectangle 3"/>
          <p:cNvSpPr>
            <a:spLocks noGrp="1" noChangeArrowheads="1"/>
          </p:cNvSpPr>
          <p:nvPr>
            <p:ph type="body" sz="half" idx="1"/>
          </p:nvPr>
        </p:nvSpPr>
        <p:spPr>
          <a:xfrm>
            <a:off x="304800" y="304800"/>
            <a:ext cx="8153400" cy="5826125"/>
          </a:xfrm>
        </p:spPr>
        <p:txBody>
          <a:bodyPr/>
          <a:lstStyle/>
          <a:p>
            <a:pPr eaLnBrk="1" hangingPunct="1">
              <a:defRPr/>
            </a:pPr>
            <a:r>
              <a:rPr lang="en-US" dirty="0" smtClean="0"/>
              <a:t>This animation best represents: </a:t>
            </a:r>
          </a:p>
          <a:p>
            <a:pPr eaLnBrk="1" hangingPunct="1">
              <a:defRPr/>
            </a:pPr>
            <a:r>
              <a:rPr lang="en-US" dirty="0" smtClean="0">
                <a:solidFill>
                  <a:srgbClr val="FF00FF"/>
                </a:solidFill>
              </a:rPr>
              <a:t>A.) Tropical cyclone formation</a:t>
            </a:r>
          </a:p>
          <a:p>
            <a:pPr eaLnBrk="1" hangingPunct="1">
              <a:defRPr/>
            </a:pPr>
            <a:r>
              <a:rPr lang="en-US" dirty="0" smtClean="0">
                <a:solidFill>
                  <a:srgbClr val="66FFFF"/>
                </a:solidFill>
              </a:rPr>
              <a:t>B.) Mtn. Rain Shadow Effect</a:t>
            </a:r>
          </a:p>
          <a:p>
            <a:pPr eaLnBrk="1" hangingPunct="1">
              <a:defRPr/>
            </a:pPr>
            <a:r>
              <a:rPr lang="en-US" dirty="0" smtClean="0">
                <a:solidFill>
                  <a:srgbClr val="9966FF"/>
                </a:solidFill>
              </a:rPr>
              <a:t>C.) </a:t>
            </a:r>
            <a:r>
              <a:rPr lang="en-US" dirty="0" smtClean="0">
                <a:solidFill>
                  <a:schemeClr val="tx1"/>
                </a:solidFill>
              </a:rPr>
              <a:t>High Pressure System</a:t>
            </a:r>
          </a:p>
          <a:p>
            <a:pPr eaLnBrk="1" hangingPunct="1">
              <a:defRPr/>
            </a:pPr>
            <a:r>
              <a:rPr lang="en-US" dirty="0" smtClean="0">
                <a:solidFill>
                  <a:srgbClr val="FF5050"/>
                </a:solidFill>
              </a:rPr>
              <a:t>D.) </a:t>
            </a:r>
            <a:r>
              <a:rPr lang="en-US" dirty="0" smtClean="0">
                <a:solidFill>
                  <a:schemeClr val="tx1"/>
                </a:solidFill>
              </a:rPr>
              <a:t>Jet Stream Formation</a:t>
            </a:r>
          </a:p>
        </p:txBody>
      </p:sp>
      <p:pic>
        <p:nvPicPr>
          <p:cNvPr id="236547" name="Picture 6" descr="http://www.bom.gov.au/lam/images/cloud.gif"/>
          <p:cNvPicPr>
            <a:picLocks noGrp="1" noChangeAspect="1" noChangeArrowheads="1" noCro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3429000"/>
            <a:ext cx="8534400" cy="3200400"/>
          </a:xfrm>
          <a:noFill/>
          <a:extLst>
            <a:ext uri="{909E8E84-426E-40DD-AFC4-6F175D3DCCD1}">
              <a14:hiddenFill xmlns:a14="http://schemas.microsoft.com/office/drawing/2010/main">
                <a:solidFill>
                  <a:srgbClr val="FFFFFF"/>
                </a:solidFill>
              </a14:hiddenFill>
            </a:ext>
          </a:extLst>
        </p:spPr>
      </p:pic>
      <p:sp>
        <p:nvSpPr>
          <p:cNvPr id="236548" name="Rectangle 9"/>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36549" name="Rectangle 16"/>
          <p:cNvSpPr>
            <a:spLocks noChangeArrowheads="1"/>
          </p:cNvSpPr>
          <p:nvPr/>
        </p:nvSpPr>
        <p:spPr bwMode="auto">
          <a:xfrm>
            <a:off x="304800" y="3352800"/>
            <a:ext cx="8534400" cy="3276600"/>
          </a:xfrm>
          <a:prstGeom prst="rect">
            <a:avLst/>
          </a:prstGeom>
          <a:noFill/>
          <a:ln w="762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ounded Rectangle 5"/>
          <p:cNvSpPr/>
          <p:nvPr/>
        </p:nvSpPr>
        <p:spPr>
          <a:xfrm>
            <a:off x="6400800" y="4572000"/>
            <a:ext cx="2286000" cy="609600"/>
          </a:xfrm>
          <a:prstGeom prst="roundRect">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5200" y="2286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171" name="Rectangle 3"/>
          <p:cNvSpPr>
            <a:spLocks noGrp="1" noChangeArrowheads="1"/>
          </p:cNvSpPr>
          <p:nvPr>
            <p:ph type="body" sz="half" idx="1"/>
          </p:nvPr>
        </p:nvSpPr>
        <p:spPr>
          <a:xfrm>
            <a:off x="304800" y="304800"/>
            <a:ext cx="8153400" cy="5826125"/>
          </a:xfrm>
        </p:spPr>
        <p:txBody>
          <a:bodyPr/>
          <a:lstStyle/>
          <a:p>
            <a:pPr eaLnBrk="1" hangingPunct="1">
              <a:defRPr/>
            </a:pPr>
            <a:r>
              <a:rPr lang="en-US" dirty="0" smtClean="0"/>
              <a:t>This animation best represents: </a:t>
            </a:r>
          </a:p>
          <a:p>
            <a:pPr eaLnBrk="1" hangingPunct="1">
              <a:defRPr/>
            </a:pPr>
            <a:r>
              <a:rPr lang="en-US" dirty="0" smtClean="0">
                <a:solidFill>
                  <a:srgbClr val="FF00FF"/>
                </a:solidFill>
              </a:rPr>
              <a:t>A.) Tropical cyclone formation</a:t>
            </a:r>
          </a:p>
          <a:p>
            <a:pPr eaLnBrk="1" hangingPunct="1">
              <a:defRPr/>
            </a:pPr>
            <a:r>
              <a:rPr lang="en-US" dirty="0" smtClean="0">
                <a:solidFill>
                  <a:srgbClr val="66FFFF"/>
                </a:solidFill>
              </a:rPr>
              <a:t>B.) Mtn. Rain Shadow Effect</a:t>
            </a:r>
          </a:p>
          <a:p>
            <a:pPr eaLnBrk="1" hangingPunct="1">
              <a:defRPr/>
            </a:pPr>
            <a:r>
              <a:rPr lang="en-US" dirty="0" smtClean="0">
                <a:solidFill>
                  <a:srgbClr val="9966FF"/>
                </a:solidFill>
              </a:rPr>
              <a:t>C.) High Pressure System</a:t>
            </a:r>
          </a:p>
          <a:p>
            <a:pPr eaLnBrk="1" hangingPunct="1">
              <a:defRPr/>
            </a:pPr>
            <a:r>
              <a:rPr lang="en-US" dirty="0" smtClean="0">
                <a:solidFill>
                  <a:srgbClr val="FF5050"/>
                </a:solidFill>
              </a:rPr>
              <a:t>D.) </a:t>
            </a:r>
            <a:r>
              <a:rPr lang="en-US" dirty="0" smtClean="0">
                <a:solidFill>
                  <a:schemeClr val="tx1"/>
                </a:solidFill>
              </a:rPr>
              <a:t>Jet Stream Formation</a:t>
            </a:r>
          </a:p>
        </p:txBody>
      </p:sp>
      <p:pic>
        <p:nvPicPr>
          <p:cNvPr id="236547" name="Picture 6" descr="http://www.bom.gov.au/lam/images/cloud.gif"/>
          <p:cNvPicPr>
            <a:picLocks noGrp="1" noChangeAspect="1" noChangeArrowheads="1" noCro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3429000"/>
            <a:ext cx="8534400" cy="3200400"/>
          </a:xfrm>
          <a:noFill/>
          <a:extLst>
            <a:ext uri="{909E8E84-426E-40DD-AFC4-6F175D3DCCD1}">
              <a14:hiddenFill xmlns:a14="http://schemas.microsoft.com/office/drawing/2010/main">
                <a:solidFill>
                  <a:srgbClr val="FFFFFF"/>
                </a:solidFill>
              </a14:hiddenFill>
            </a:ext>
          </a:extLst>
        </p:spPr>
      </p:pic>
      <p:sp>
        <p:nvSpPr>
          <p:cNvPr id="236548" name="Rectangle 9"/>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36549" name="Rectangle 16"/>
          <p:cNvSpPr>
            <a:spLocks noChangeArrowheads="1"/>
          </p:cNvSpPr>
          <p:nvPr/>
        </p:nvSpPr>
        <p:spPr bwMode="auto">
          <a:xfrm>
            <a:off x="304800" y="3352800"/>
            <a:ext cx="8534400" cy="3276600"/>
          </a:xfrm>
          <a:prstGeom prst="rect">
            <a:avLst/>
          </a:prstGeom>
          <a:noFill/>
          <a:ln w="762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ounded Rectangle 5"/>
          <p:cNvSpPr/>
          <p:nvPr/>
        </p:nvSpPr>
        <p:spPr>
          <a:xfrm>
            <a:off x="6400800" y="4572000"/>
            <a:ext cx="2286000" cy="609600"/>
          </a:xfrm>
          <a:prstGeom prst="roundRect">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5200" y="2286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171" name="Rectangle 3"/>
          <p:cNvSpPr>
            <a:spLocks noGrp="1" noChangeArrowheads="1"/>
          </p:cNvSpPr>
          <p:nvPr>
            <p:ph type="body" sz="half" idx="1"/>
          </p:nvPr>
        </p:nvSpPr>
        <p:spPr>
          <a:xfrm>
            <a:off x="304800" y="304800"/>
            <a:ext cx="8153400" cy="5826125"/>
          </a:xfrm>
        </p:spPr>
        <p:txBody>
          <a:bodyPr/>
          <a:lstStyle/>
          <a:p>
            <a:pPr eaLnBrk="1" hangingPunct="1">
              <a:defRPr/>
            </a:pPr>
            <a:r>
              <a:rPr lang="en-US" dirty="0" smtClean="0"/>
              <a:t>This animation best represents: </a:t>
            </a:r>
          </a:p>
          <a:p>
            <a:pPr eaLnBrk="1" hangingPunct="1">
              <a:defRPr/>
            </a:pPr>
            <a:r>
              <a:rPr lang="en-US" dirty="0" smtClean="0">
                <a:solidFill>
                  <a:srgbClr val="FF00FF"/>
                </a:solidFill>
              </a:rPr>
              <a:t>A.) Tropical cyclone formation</a:t>
            </a:r>
          </a:p>
          <a:p>
            <a:pPr eaLnBrk="1" hangingPunct="1">
              <a:defRPr/>
            </a:pPr>
            <a:r>
              <a:rPr lang="en-US" dirty="0" smtClean="0">
                <a:solidFill>
                  <a:srgbClr val="66FFFF"/>
                </a:solidFill>
              </a:rPr>
              <a:t>B.) Mtn. Rain Shadow Effect</a:t>
            </a:r>
          </a:p>
          <a:p>
            <a:pPr eaLnBrk="1" hangingPunct="1">
              <a:defRPr/>
            </a:pPr>
            <a:r>
              <a:rPr lang="en-US" dirty="0" smtClean="0">
                <a:solidFill>
                  <a:srgbClr val="9966FF"/>
                </a:solidFill>
              </a:rPr>
              <a:t>C.) High Pressure System</a:t>
            </a:r>
          </a:p>
          <a:p>
            <a:pPr eaLnBrk="1" hangingPunct="1">
              <a:defRPr/>
            </a:pPr>
            <a:r>
              <a:rPr lang="en-US" dirty="0" smtClean="0">
                <a:solidFill>
                  <a:srgbClr val="FF5050"/>
                </a:solidFill>
              </a:rPr>
              <a:t>D.) Jet Stream Formation</a:t>
            </a:r>
          </a:p>
        </p:txBody>
      </p:sp>
      <p:pic>
        <p:nvPicPr>
          <p:cNvPr id="236547" name="Picture 6" descr="http://www.bom.gov.au/lam/images/cloud.gif"/>
          <p:cNvPicPr>
            <a:picLocks noGrp="1" noChangeAspect="1" noChangeArrowheads="1" noCro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3429000"/>
            <a:ext cx="8534400" cy="3200400"/>
          </a:xfrm>
          <a:noFill/>
          <a:extLst>
            <a:ext uri="{909E8E84-426E-40DD-AFC4-6F175D3DCCD1}">
              <a14:hiddenFill xmlns:a14="http://schemas.microsoft.com/office/drawing/2010/main">
                <a:solidFill>
                  <a:srgbClr val="FFFFFF"/>
                </a:solidFill>
              </a14:hiddenFill>
            </a:ext>
          </a:extLst>
        </p:spPr>
      </p:pic>
      <p:sp>
        <p:nvSpPr>
          <p:cNvPr id="236548" name="Rectangle 9"/>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36549" name="Rectangle 16"/>
          <p:cNvSpPr>
            <a:spLocks noChangeArrowheads="1"/>
          </p:cNvSpPr>
          <p:nvPr/>
        </p:nvSpPr>
        <p:spPr bwMode="auto">
          <a:xfrm>
            <a:off x="304800" y="3352800"/>
            <a:ext cx="8534400" cy="3276600"/>
          </a:xfrm>
          <a:prstGeom prst="rect">
            <a:avLst/>
          </a:prstGeom>
          <a:noFill/>
          <a:ln w="762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ounded Rectangle 5"/>
          <p:cNvSpPr/>
          <p:nvPr/>
        </p:nvSpPr>
        <p:spPr>
          <a:xfrm>
            <a:off x="6400800" y="4572000"/>
            <a:ext cx="2286000" cy="609600"/>
          </a:xfrm>
          <a:prstGeom prst="roundRect">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5200" y="2286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171" name="Rectangle 3"/>
          <p:cNvSpPr>
            <a:spLocks noGrp="1" noChangeArrowheads="1"/>
          </p:cNvSpPr>
          <p:nvPr>
            <p:ph type="body" sz="half" idx="1"/>
          </p:nvPr>
        </p:nvSpPr>
        <p:spPr>
          <a:xfrm>
            <a:off x="304800" y="304800"/>
            <a:ext cx="8153400" cy="5826125"/>
          </a:xfrm>
        </p:spPr>
        <p:txBody>
          <a:bodyPr/>
          <a:lstStyle/>
          <a:p>
            <a:pPr eaLnBrk="1" hangingPunct="1">
              <a:defRPr/>
            </a:pPr>
            <a:r>
              <a:rPr lang="en-US" dirty="0" smtClean="0"/>
              <a:t>This animation best represents: </a:t>
            </a:r>
          </a:p>
          <a:p>
            <a:pPr eaLnBrk="1" hangingPunct="1">
              <a:defRPr/>
            </a:pPr>
            <a:r>
              <a:rPr lang="en-US" dirty="0" smtClean="0">
                <a:solidFill>
                  <a:srgbClr val="FF00FF"/>
                </a:solidFill>
              </a:rPr>
              <a:t>A.) Tropical cyclone formation</a:t>
            </a:r>
          </a:p>
          <a:p>
            <a:pPr eaLnBrk="1" hangingPunct="1">
              <a:defRPr/>
            </a:pPr>
            <a:r>
              <a:rPr lang="en-US" dirty="0" smtClean="0">
                <a:solidFill>
                  <a:srgbClr val="66FFFF"/>
                </a:solidFill>
              </a:rPr>
              <a:t>B.) Mtn. Rain Shadow Effect</a:t>
            </a:r>
          </a:p>
          <a:p>
            <a:pPr eaLnBrk="1" hangingPunct="1">
              <a:defRPr/>
            </a:pPr>
            <a:r>
              <a:rPr lang="en-US" dirty="0" smtClean="0">
                <a:solidFill>
                  <a:srgbClr val="9966FF"/>
                </a:solidFill>
              </a:rPr>
              <a:t>C.) High Pressure System</a:t>
            </a:r>
          </a:p>
          <a:p>
            <a:pPr eaLnBrk="1" hangingPunct="1">
              <a:defRPr/>
            </a:pPr>
            <a:r>
              <a:rPr lang="en-US" dirty="0" smtClean="0">
                <a:solidFill>
                  <a:srgbClr val="FF5050"/>
                </a:solidFill>
              </a:rPr>
              <a:t>D.) Jet Stream Formation</a:t>
            </a:r>
          </a:p>
        </p:txBody>
      </p:sp>
      <p:pic>
        <p:nvPicPr>
          <p:cNvPr id="236547" name="Picture 6" descr="http://www.bom.gov.au/lam/images/cloud.gif"/>
          <p:cNvPicPr>
            <a:picLocks noGrp="1" noChangeAspect="1" noChangeArrowheads="1" noCro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3429000"/>
            <a:ext cx="8534400" cy="3200400"/>
          </a:xfrm>
          <a:noFill/>
          <a:extLst>
            <a:ext uri="{909E8E84-426E-40DD-AFC4-6F175D3DCCD1}">
              <a14:hiddenFill xmlns:a14="http://schemas.microsoft.com/office/drawing/2010/main">
                <a:solidFill>
                  <a:srgbClr val="FFFFFF"/>
                </a:solidFill>
              </a14:hiddenFill>
            </a:ext>
          </a:extLst>
        </p:spPr>
      </p:pic>
      <p:sp>
        <p:nvSpPr>
          <p:cNvPr id="236548" name="Rectangle 9"/>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36549" name="Rectangle 16"/>
          <p:cNvSpPr>
            <a:spLocks noChangeArrowheads="1"/>
          </p:cNvSpPr>
          <p:nvPr/>
        </p:nvSpPr>
        <p:spPr bwMode="auto">
          <a:xfrm>
            <a:off x="304800" y="3352800"/>
            <a:ext cx="8534400" cy="3276600"/>
          </a:xfrm>
          <a:prstGeom prst="rect">
            <a:avLst/>
          </a:prstGeom>
          <a:noFill/>
          <a:ln w="762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ounded Rectangle 5"/>
          <p:cNvSpPr/>
          <p:nvPr/>
        </p:nvSpPr>
        <p:spPr>
          <a:xfrm>
            <a:off x="6400800" y="4572000"/>
            <a:ext cx="2286000" cy="609600"/>
          </a:xfrm>
          <a:prstGeom prst="roundRect">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5200" y="2286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381000" y="5715000"/>
            <a:ext cx="414729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Answer 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3"/>
          <p:cNvSpPr>
            <a:spLocks noGrp="1" noChangeArrowheads="1"/>
          </p:cNvSpPr>
          <p:nvPr>
            <p:ph type="body" idx="1"/>
          </p:nvPr>
        </p:nvSpPr>
        <p:spPr>
          <a:xfrm>
            <a:off x="0" y="228600"/>
            <a:ext cx="8686800" cy="5897563"/>
          </a:xfrm>
        </p:spPr>
        <p:txBody>
          <a:bodyPr/>
          <a:lstStyle/>
          <a:p>
            <a:pPr eaLnBrk="1" hangingPunct="1"/>
            <a:r>
              <a:rPr lang="en-US" dirty="0" smtClean="0">
                <a:solidFill>
                  <a:srgbClr val="9966FF"/>
                </a:solidFill>
              </a:rPr>
              <a:t>How long will frost bite occur if the wind is traveling at</a:t>
            </a:r>
            <a:r>
              <a:rPr lang="en-US" dirty="0" smtClean="0"/>
              <a:t> </a:t>
            </a:r>
            <a:r>
              <a:rPr lang="en-US" dirty="0" smtClean="0">
                <a:solidFill>
                  <a:schemeClr val="hlink"/>
                </a:solidFill>
              </a:rPr>
              <a:t>50 mph</a:t>
            </a:r>
            <a:r>
              <a:rPr lang="en-US" dirty="0" smtClean="0"/>
              <a:t> </a:t>
            </a:r>
            <a:r>
              <a:rPr lang="en-US" dirty="0" smtClean="0">
                <a:solidFill>
                  <a:srgbClr val="9966FF"/>
                </a:solidFill>
              </a:rPr>
              <a:t>and it’s</a:t>
            </a:r>
            <a:r>
              <a:rPr lang="en-US" dirty="0" smtClean="0"/>
              <a:t> </a:t>
            </a:r>
            <a:r>
              <a:rPr lang="en-US" dirty="0" smtClean="0">
                <a:solidFill>
                  <a:schemeClr val="hlink"/>
                </a:solidFill>
              </a:rPr>
              <a:t>-25 degrees out?</a:t>
            </a:r>
            <a:r>
              <a:rPr lang="en-US" dirty="0" smtClean="0"/>
              <a:t> </a:t>
            </a:r>
            <a:endParaRPr lang="en-US" dirty="0" smtClean="0">
              <a:solidFill>
                <a:schemeClr val="folHlink"/>
              </a:solidFill>
            </a:endParaRPr>
          </a:p>
          <a:p>
            <a:pPr eaLnBrk="1" hangingPunct="1"/>
            <a:endParaRPr lang="en-US" dirty="0" smtClean="0"/>
          </a:p>
        </p:txBody>
      </p:sp>
      <p:pic>
        <p:nvPicPr>
          <p:cNvPr id="27648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86868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488" name="Rectangle 10"/>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12" name="Rectangle 11"/>
          <p:cNvSpPr/>
          <p:nvPr/>
        </p:nvSpPr>
        <p:spPr>
          <a:xfrm>
            <a:off x="8001000" y="0"/>
            <a:ext cx="966931"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13</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6"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7928" y="1676400"/>
            <a:ext cx="133588"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Content Placeholder 2"/>
          <p:cNvSpPr>
            <a:spLocks noGrp="1"/>
          </p:cNvSpPr>
          <p:nvPr>
            <p:ph idx="4294967295"/>
          </p:nvPr>
        </p:nvSpPr>
        <p:spPr>
          <a:xfrm>
            <a:off x="457200" y="381000"/>
            <a:ext cx="8229600" cy="5745163"/>
          </a:xfrm>
        </p:spPr>
        <p:txBody>
          <a:bodyPr/>
          <a:lstStyle/>
          <a:p>
            <a:r>
              <a:rPr lang="en-US" dirty="0" smtClean="0"/>
              <a:t>Name this dangerous weather system?</a:t>
            </a:r>
          </a:p>
          <a:p>
            <a:pPr lvl="1"/>
            <a:r>
              <a:rPr lang="en-US" dirty="0" smtClean="0">
                <a:solidFill>
                  <a:srgbClr val="66FFCC"/>
                </a:solidFill>
              </a:rPr>
              <a:t>Winds of 74 miles (119 kilometers) per hour or greater.</a:t>
            </a:r>
          </a:p>
          <a:p>
            <a:pPr lvl="1"/>
            <a:r>
              <a:rPr lang="en-US" dirty="0" smtClean="0">
                <a:solidFill>
                  <a:schemeClr val="hlink"/>
                </a:solidFill>
              </a:rPr>
              <a:t>Usually accompanied by rain, thunder, and lightning.</a:t>
            </a:r>
          </a:p>
          <a:p>
            <a:pPr lvl="1"/>
            <a:r>
              <a:rPr lang="en-US" dirty="0" smtClean="0">
                <a:solidFill>
                  <a:srgbClr val="9966FF"/>
                </a:solidFill>
              </a:rPr>
              <a:t>Usually originate near the equator and travel North, or Northwest in the Northern Hemisphere (</a:t>
            </a:r>
            <a:r>
              <a:rPr lang="en-US" dirty="0" err="1" smtClean="0">
                <a:solidFill>
                  <a:srgbClr val="9966FF"/>
                </a:solidFill>
              </a:rPr>
              <a:t>Coriolis</a:t>
            </a:r>
            <a:r>
              <a:rPr lang="en-US" dirty="0" smtClean="0">
                <a:solidFill>
                  <a:srgbClr val="9966FF"/>
                </a:solidFill>
              </a:rPr>
              <a:t> Force).</a:t>
            </a:r>
          </a:p>
          <a:p>
            <a:pPr lvl="1"/>
            <a:r>
              <a:rPr lang="en-US" dirty="0" smtClean="0">
                <a:solidFill>
                  <a:srgbClr val="CC99FF"/>
                </a:solidFill>
              </a:rPr>
              <a:t>Categories I-V (V is the largest)</a:t>
            </a:r>
          </a:p>
        </p:txBody>
      </p:sp>
      <p:pic>
        <p:nvPicPr>
          <p:cNvPr id="3829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244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Rectangle 3"/>
          <p:cNvSpPr/>
          <p:nvPr/>
        </p:nvSpPr>
        <p:spPr>
          <a:xfrm>
            <a:off x="7590370" y="52883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Content Placeholder 2"/>
          <p:cNvSpPr>
            <a:spLocks noGrp="1"/>
          </p:cNvSpPr>
          <p:nvPr>
            <p:ph idx="4294967295"/>
          </p:nvPr>
        </p:nvSpPr>
        <p:spPr>
          <a:xfrm>
            <a:off x="228600" y="228600"/>
            <a:ext cx="8686800" cy="5745163"/>
          </a:xfrm>
        </p:spPr>
        <p:txBody>
          <a:bodyPr/>
          <a:lstStyle/>
          <a:p>
            <a:r>
              <a:rPr lang="en-US" dirty="0" smtClean="0"/>
              <a:t>This is a measure of reflectivity of light on a surface.</a:t>
            </a:r>
          </a:p>
          <a:p>
            <a:pPr lvl="1"/>
            <a:r>
              <a:rPr lang="en-US" dirty="0" smtClean="0">
                <a:solidFill>
                  <a:schemeClr val="bg1">
                    <a:lumMod val="50000"/>
                  </a:schemeClr>
                </a:solidFill>
              </a:rPr>
              <a:t>Dark colored materials heat up quicker than light colored materials. Air above dark colored surfaces heats up quicker.</a:t>
            </a:r>
          </a:p>
          <a:p>
            <a:endParaRPr lang="en-US" dirty="0" smtClean="0">
              <a:solidFill>
                <a:srgbClr val="CC99FF"/>
              </a:solidFill>
            </a:endParaRPr>
          </a:p>
        </p:txBody>
      </p:sp>
      <p:pic>
        <p:nvPicPr>
          <p:cNvPr id="182273" name="Picture 1"/>
          <p:cNvPicPr>
            <a:picLocks noChangeAspect="1" noChangeArrowheads="1"/>
          </p:cNvPicPr>
          <p:nvPr/>
        </p:nvPicPr>
        <p:blipFill>
          <a:blip r:embed="rId2" cstate="print"/>
          <a:srcRect/>
          <a:stretch>
            <a:fillRect/>
          </a:stretch>
        </p:blipFill>
        <p:spPr bwMode="auto">
          <a:xfrm>
            <a:off x="228600" y="2743200"/>
            <a:ext cx="8610600" cy="3886200"/>
          </a:xfrm>
          <a:prstGeom prst="rect">
            <a:avLst/>
          </a:prstGeom>
          <a:noFill/>
          <a:ln w="38100">
            <a:solidFill>
              <a:schemeClr val="bg1"/>
            </a:solidFill>
            <a:miter lim="800000"/>
            <a:headEnd/>
            <a:tailEnd/>
          </a:ln>
        </p:spPr>
      </p:pic>
      <p:sp>
        <p:nvSpPr>
          <p:cNvPr id="8" name="Rectangle 7"/>
          <p:cNvSpPr/>
          <p:nvPr/>
        </p:nvSpPr>
        <p:spPr>
          <a:xfrm>
            <a:off x="7162800" y="48768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1902168763"/>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28600" y="304800"/>
            <a:ext cx="7550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color absorbs all colors? </a:t>
            </a:r>
            <a:endParaRPr lang="en-US" sz="3600">
              <a:solidFill>
                <a:srgbClr val="FFFF00"/>
              </a:solidFill>
              <a:latin typeface="Times New Roman" pitchFamily="18" charset="0"/>
            </a:endParaRPr>
          </a:p>
          <a:p>
            <a:pPr eaLnBrk="1" hangingPunct="1"/>
            <a:r>
              <a:rPr lang="en-US" sz="3600">
                <a:solidFill>
                  <a:schemeClr val="bg1"/>
                </a:solidFill>
                <a:latin typeface="Times New Roman" pitchFamily="18" charset="0"/>
              </a:rPr>
              <a:t> </a:t>
            </a:r>
          </a:p>
        </p:txBody>
      </p:sp>
      <p:sp>
        <p:nvSpPr>
          <p:cNvPr id="61443" name="Rectangle 3"/>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pic>
        <p:nvPicPr>
          <p:cNvPr id="614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9906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6"/>
          <p:cNvSpPr txBox="1">
            <a:spLocks noChangeArrowheads="1"/>
          </p:cNvSpPr>
          <p:nvPr/>
        </p:nvSpPr>
        <p:spPr bwMode="auto">
          <a:xfrm>
            <a:off x="7696200" y="15240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dirty="0" smtClean="0">
                <a:solidFill>
                  <a:schemeClr val="bg1"/>
                </a:solidFill>
              </a:rPr>
              <a:t>6a</a:t>
            </a:r>
            <a:endParaRPr lang="en-US" sz="7200" dirty="0">
              <a:solidFill>
                <a:schemeClr val="bg1"/>
              </a:solidFill>
            </a:endParaRPr>
          </a:p>
        </p:txBody>
      </p:sp>
      <p:sp>
        <p:nvSpPr>
          <p:cNvPr id="2" name="Rectangle 1"/>
          <p:cNvSpPr/>
          <p:nvPr/>
        </p:nvSpPr>
        <p:spPr>
          <a:xfrm>
            <a:off x="533400" y="4267200"/>
            <a:ext cx="368562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a:t>
            </a: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pt</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bonus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10285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28600" y="304800"/>
            <a:ext cx="749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color reflects all colors? </a:t>
            </a:r>
            <a:endParaRPr lang="en-US" sz="3600">
              <a:solidFill>
                <a:srgbClr val="FFFF00"/>
              </a:solidFill>
              <a:latin typeface="Times New Roman" pitchFamily="18" charset="0"/>
            </a:endParaRPr>
          </a:p>
        </p:txBody>
      </p:sp>
      <p:sp>
        <p:nvSpPr>
          <p:cNvPr id="63491" name="Rectangle 3"/>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pic>
        <p:nvPicPr>
          <p:cNvPr id="634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5"/>
          <p:cNvSpPr>
            <a:spLocks noChangeArrowheads="1"/>
          </p:cNvSpPr>
          <p:nvPr/>
        </p:nvSpPr>
        <p:spPr bwMode="auto">
          <a:xfrm>
            <a:off x="228600" y="1447800"/>
            <a:ext cx="1447800" cy="1752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3494" name="Rectangle 6"/>
          <p:cNvSpPr>
            <a:spLocks noChangeArrowheads="1"/>
          </p:cNvSpPr>
          <p:nvPr/>
        </p:nvSpPr>
        <p:spPr bwMode="auto">
          <a:xfrm>
            <a:off x="1447800" y="1981200"/>
            <a:ext cx="762000" cy="1066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3495" name="Text Box 7"/>
          <p:cNvSpPr txBox="1">
            <a:spLocks noChangeArrowheads="1"/>
          </p:cNvSpPr>
          <p:nvPr/>
        </p:nvSpPr>
        <p:spPr bwMode="auto">
          <a:xfrm>
            <a:off x="7239000" y="1295400"/>
            <a:ext cx="152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dirty="0" smtClean="0">
                <a:solidFill>
                  <a:schemeClr val="bg1"/>
                </a:solidFill>
              </a:rPr>
              <a:t>6b</a:t>
            </a:r>
            <a:endParaRPr lang="en-US" sz="7200" dirty="0">
              <a:solidFill>
                <a:schemeClr val="bg1"/>
              </a:solidFill>
            </a:endParaRPr>
          </a:p>
        </p:txBody>
      </p:sp>
      <p:sp>
        <p:nvSpPr>
          <p:cNvPr id="2" name="Rectangle 1"/>
          <p:cNvSpPr/>
          <p:nvPr/>
        </p:nvSpPr>
        <p:spPr>
          <a:xfrm>
            <a:off x="366988" y="5562600"/>
            <a:ext cx="368562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a:t>
            </a: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pt</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bonus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066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3073633722"/>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3406708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2771270860"/>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5050"/>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5050"/>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3406708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3"/>
          <p:cNvSpPr>
            <a:spLocks noGrp="1" noChangeArrowheads="1"/>
          </p:cNvSpPr>
          <p:nvPr>
            <p:ph type="body" idx="4294967295"/>
          </p:nvPr>
        </p:nvSpPr>
        <p:spPr>
          <a:xfrm>
            <a:off x="457200" y="304800"/>
            <a:ext cx="8382000" cy="5821363"/>
          </a:xfrm>
        </p:spPr>
        <p:txBody>
          <a:bodyPr/>
          <a:lstStyle/>
          <a:p>
            <a:pPr eaLnBrk="1" hangingPunct="1"/>
            <a:r>
              <a:rPr lang="en-US" dirty="0" smtClean="0">
                <a:solidFill>
                  <a:srgbClr val="33CCFF"/>
                </a:solidFill>
              </a:rPr>
              <a:t>Which box is colder based on the  speed / movement of the molecules?</a:t>
            </a:r>
          </a:p>
        </p:txBody>
      </p:sp>
      <p:pic>
        <p:nvPicPr>
          <p:cNvPr id="621571" name="Picture 7" descr="http://www.iun.edu/~cpanhd/C101webnotes/aqueoussolns/images/fast.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434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572" name="Picture 13" descr="http://www.iun.edu/~cpanhd/C101webnotes/aqueoussolns/images/slow.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447800"/>
            <a:ext cx="419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573"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sz="8800">
              <a:latin typeface="Tahoma" pitchFamily="34" charset="0"/>
            </a:endParaRPr>
          </a:p>
        </p:txBody>
      </p:sp>
      <p:sp>
        <p:nvSpPr>
          <p:cNvPr id="621574" name="Text Box 9"/>
          <p:cNvSpPr txBox="1">
            <a:spLocks noChangeArrowheads="1"/>
          </p:cNvSpPr>
          <p:nvPr/>
        </p:nvSpPr>
        <p:spPr bwMode="auto">
          <a:xfrm>
            <a:off x="533400" y="2438400"/>
            <a:ext cx="60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Verdana" pitchFamily="34" charset="0"/>
              </a:defRPr>
            </a:lvl1pPr>
            <a:lvl2pPr marL="742950" indent="-285750">
              <a:defRPr sz="4800">
                <a:solidFill>
                  <a:schemeClr val="tx1"/>
                </a:solidFill>
                <a:latin typeface="Verdana" pitchFamily="34" charset="0"/>
              </a:defRPr>
            </a:lvl2pPr>
            <a:lvl3pPr marL="1143000" indent="-228600">
              <a:defRPr sz="4800">
                <a:solidFill>
                  <a:schemeClr val="tx1"/>
                </a:solidFill>
                <a:latin typeface="Verdana" pitchFamily="34" charset="0"/>
              </a:defRPr>
            </a:lvl3pPr>
            <a:lvl4pPr marL="1600200" indent="-228600">
              <a:defRPr sz="4800">
                <a:solidFill>
                  <a:schemeClr val="tx1"/>
                </a:solidFill>
                <a:latin typeface="Verdana" pitchFamily="34" charset="0"/>
              </a:defRPr>
            </a:lvl4pPr>
            <a:lvl5pPr marL="2057400" indent="-228600">
              <a:defRPr sz="4800">
                <a:solidFill>
                  <a:schemeClr val="tx1"/>
                </a:solidFill>
                <a:latin typeface="Verdana" pitchFamily="34" charset="0"/>
              </a:defRPr>
            </a:lvl5pPr>
            <a:lvl6pPr marL="2514600" indent="-228600" eaLnBrk="0" fontAlgn="base" hangingPunct="0">
              <a:spcBef>
                <a:spcPct val="0"/>
              </a:spcBef>
              <a:spcAft>
                <a:spcPct val="0"/>
              </a:spcAft>
              <a:defRPr sz="4800">
                <a:solidFill>
                  <a:schemeClr val="tx1"/>
                </a:solidFill>
                <a:latin typeface="Verdana" pitchFamily="34" charset="0"/>
              </a:defRPr>
            </a:lvl6pPr>
            <a:lvl7pPr marL="2971800" indent="-228600" eaLnBrk="0" fontAlgn="base" hangingPunct="0">
              <a:spcBef>
                <a:spcPct val="0"/>
              </a:spcBef>
              <a:spcAft>
                <a:spcPct val="0"/>
              </a:spcAft>
              <a:defRPr sz="4800">
                <a:solidFill>
                  <a:schemeClr val="tx1"/>
                </a:solidFill>
                <a:latin typeface="Verdana" pitchFamily="34" charset="0"/>
              </a:defRPr>
            </a:lvl7pPr>
            <a:lvl8pPr marL="3429000" indent="-228600" eaLnBrk="0" fontAlgn="base" hangingPunct="0">
              <a:spcBef>
                <a:spcPct val="0"/>
              </a:spcBef>
              <a:spcAft>
                <a:spcPct val="0"/>
              </a:spcAft>
              <a:defRPr sz="4800">
                <a:solidFill>
                  <a:schemeClr val="tx1"/>
                </a:solidFill>
                <a:latin typeface="Verdana" pitchFamily="34" charset="0"/>
              </a:defRPr>
            </a:lvl8pPr>
            <a:lvl9pPr marL="3886200" indent="-228600" eaLnBrk="0" fontAlgn="base" hangingPunct="0">
              <a:spcBef>
                <a:spcPct val="0"/>
              </a:spcBef>
              <a:spcAft>
                <a:spcPct val="0"/>
              </a:spcAft>
              <a:defRPr sz="4800">
                <a:solidFill>
                  <a:schemeClr val="tx1"/>
                </a:solidFill>
                <a:latin typeface="Verdana" pitchFamily="34" charset="0"/>
              </a:defRPr>
            </a:lvl9pPr>
          </a:lstStyle>
          <a:p>
            <a:pPr>
              <a:spcBef>
                <a:spcPct val="50000"/>
              </a:spcBef>
            </a:pPr>
            <a:r>
              <a:rPr lang="en-US" sz="4000">
                <a:latin typeface="Tahoma" pitchFamily="34" charset="0"/>
              </a:rPr>
              <a:t>A</a:t>
            </a:r>
          </a:p>
        </p:txBody>
      </p:sp>
      <p:sp>
        <p:nvSpPr>
          <p:cNvPr id="621575" name="Text Box 10"/>
          <p:cNvSpPr txBox="1">
            <a:spLocks noChangeArrowheads="1"/>
          </p:cNvSpPr>
          <p:nvPr/>
        </p:nvSpPr>
        <p:spPr bwMode="auto">
          <a:xfrm>
            <a:off x="5334000" y="2362200"/>
            <a:ext cx="60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Verdana" pitchFamily="34" charset="0"/>
              </a:defRPr>
            </a:lvl1pPr>
            <a:lvl2pPr marL="742950" indent="-285750">
              <a:defRPr sz="4800">
                <a:solidFill>
                  <a:schemeClr val="tx1"/>
                </a:solidFill>
                <a:latin typeface="Verdana" pitchFamily="34" charset="0"/>
              </a:defRPr>
            </a:lvl2pPr>
            <a:lvl3pPr marL="1143000" indent="-228600">
              <a:defRPr sz="4800">
                <a:solidFill>
                  <a:schemeClr val="tx1"/>
                </a:solidFill>
                <a:latin typeface="Verdana" pitchFamily="34" charset="0"/>
              </a:defRPr>
            </a:lvl3pPr>
            <a:lvl4pPr marL="1600200" indent="-228600">
              <a:defRPr sz="4800">
                <a:solidFill>
                  <a:schemeClr val="tx1"/>
                </a:solidFill>
                <a:latin typeface="Verdana" pitchFamily="34" charset="0"/>
              </a:defRPr>
            </a:lvl4pPr>
            <a:lvl5pPr marL="2057400" indent="-228600">
              <a:defRPr sz="4800">
                <a:solidFill>
                  <a:schemeClr val="tx1"/>
                </a:solidFill>
                <a:latin typeface="Verdana" pitchFamily="34" charset="0"/>
              </a:defRPr>
            </a:lvl5pPr>
            <a:lvl6pPr marL="2514600" indent="-228600" eaLnBrk="0" fontAlgn="base" hangingPunct="0">
              <a:spcBef>
                <a:spcPct val="0"/>
              </a:spcBef>
              <a:spcAft>
                <a:spcPct val="0"/>
              </a:spcAft>
              <a:defRPr sz="4800">
                <a:solidFill>
                  <a:schemeClr val="tx1"/>
                </a:solidFill>
                <a:latin typeface="Verdana" pitchFamily="34" charset="0"/>
              </a:defRPr>
            </a:lvl6pPr>
            <a:lvl7pPr marL="2971800" indent="-228600" eaLnBrk="0" fontAlgn="base" hangingPunct="0">
              <a:spcBef>
                <a:spcPct val="0"/>
              </a:spcBef>
              <a:spcAft>
                <a:spcPct val="0"/>
              </a:spcAft>
              <a:defRPr sz="4800">
                <a:solidFill>
                  <a:schemeClr val="tx1"/>
                </a:solidFill>
                <a:latin typeface="Verdana" pitchFamily="34" charset="0"/>
              </a:defRPr>
            </a:lvl7pPr>
            <a:lvl8pPr marL="3429000" indent="-228600" eaLnBrk="0" fontAlgn="base" hangingPunct="0">
              <a:spcBef>
                <a:spcPct val="0"/>
              </a:spcBef>
              <a:spcAft>
                <a:spcPct val="0"/>
              </a:spcAft>
              <a:defRPr sz="4800">
                <a:solidFill>
                  <a:schemeClr val="tx1"/>
                </a:solidFill>
                <a:latin typeface="Verdana" pitchFamily="34" charset="0"/>
              </a:defRPr>
            </a:lvl8pPr>
            <a:lvl9pPr marL="3886200" indent="-228600" eaLnBrk="0" fontAlgn="base" hangingPunct="0">
              <a:spcBef>
                <a:spcPct val="0"/>
              </a:spcBef>
              <a:spcAft>
                <a:spcPct val="0"/>
              </a:spcAft>
              <a:defRPr sz="4800">
                <a:solidFill>
                  <a:schemeClr val="tx1"/>
                </a:solidFill>
                <a:latin typeface="Verdana" pitchFamily="34" charset="0"/>
              </a:defRPr>
            </a:lvl9pPr>
          </a:lstStyle>
          <a:p>
            <a:pPr>
              <a:spcBef>
                <a:spcPct val="50000"/>
              </a:spcBef>
            </a:pPr>
            <a:r>
              <a:rPr lang="en-US" sz="4000">
                <a:latin typeface="Tahoma" pitchFamily="34" charset="0"/>
              </a:rPr>
              <a:t>B</a:t>
            </a:r>
          </a:p>
        </p:txBody>
      </p:sp>
      <p:sp>
        <p:nvSpPr>
          <p:cNvPr id="9" name="Rectangle 8"/>
          <p:cNvSpPr/>
          <p:nvPr/>
        </p:nvSpPr>
        <p:spPr>
          <a:xfrm>
            <a:off x="685800" y="1905000"/>
            <a:ext cx="851515" cy="1200329"/>
          </a:xfrm>
          <a:prstGeom prst="rect">
            <a:avLst/>
          </a:prstGeom>
          <a:noFill/>
        </p:spPr>
        <p:txBody>
          <a:bodyPr wrap="none" lIns="91440" tIns="45720" rIns="91440" bIns="45720">
            <a:spAutoFit/>
          </a:bodyPr>
          <a:lstStyle/>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5105400" y="1828800"/>
            <a:ext cx="851515" cy="1200329"/>
          </a:xfrm>
          <a:prstGeom prst="rect">
            <a:avLst/>
          </a:prstGeom>
          <a:noFill/>
        </p:spPr>
        <p:txBody>
          <a:bodyPr wrap="none" lIns="91440" tIns="45720" rIns="91440" bIns="45720">
            <a:spAutoFit/>
          </a:bodyPr>
          <a:lstStyle/>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83298" name="Picture 2"/>
          <p:cNvPicPr>
            <a:picLocks noChangeAspect="1" noChangeArrowheads="1"/>
          </p:cNvPicPr>
          <p:nvPr/>
        </p:nvPicPr>
        <p:blipFill>
          <a:blip r:embed="rId4" cstate="print"/>
          <a:srcRect/>
          <a:stretch>
            <a:fillRect/>
          </a:stretch>
        </p:blipFill>
        <p:spPr bwMode="auto">
          <a:xfrm>
            <a:off x="8001000" y="304800"/>
            <a:ext cx="771525" cy="7681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Content Placeholder 2"/>
          <p:cNvSpPr>
            <a:spLocks noGrp="1"/>
          </p:cNvSpPr>
          <p:nvPr>
            <p:ph idx="4294967295"/>
          </p:nvPr>
        </p:nvSpPr>
        <p:spPr>
          <a:xfrm>
            <a:off x="228600" y="228600"/>
            <a:ext cx="8686800" cy="5745163"/>
          </a:xfrm>
        </p:spPr>
        <p:txBody>
          <a:bodyPr/>
          <a:lstStyle/>
          <a:p>
            <a:r>
              <a:rPr lang="en-US" dirty="0" smtClean="0"/>
              <a:t>What is the temperature of this thermometer in degrees Celsius?</a:t>
            </a:r>
            <a:endParaRPr lang="en-US" dirty="0" smtClean="0">
              <a:solidFill>
                <a:srgbClr val="CC99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610600" cy="52197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419600" y="3505200"/>
            <a:ext cx="228600" cy="22098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791200" y="304800"/>
            <a:ext cx="2133600" cy="457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86600" y="16002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idx="4294967295"/>
          </p:nvPr>
        </p:nvSpPr>
        <p:spPr/>
        <p:txBody>
          <a:bodyPr/>
          <a:lstStyle/>
          <a:p>
            <a:pPr eaLnBrk="1" hangingPunct="1"/>
            <a:endParaRPr lang="en-US" smtClean="0"/>
          </a:p>
        </p:txBody>
      </p:sp>
      <p:sp>
        <p:nvSpPr>
          <p:cNvPr id="646147" name="Rectangle 3"/>
          <p:cNvSpPr>
            <a:spLocks noGrp="1" noChangeArrowheads="1"/>
          </p:cNvSpPr>
          <p:nvPr>
            <p:ph type="body" idx="4294967295"/>
          </p:nvPr>
        </p:nvSpPr>
        <p:spPr>
          <a:xfrm>
            <a:off x="457200" y="304800"/>
            <a:ext cx="8229600" cy="5821363"/>
          </a:xfrm>
        </p:spPr>
        <p:txBody>
          <a:bodyPr/>
          <a:lstStyle/>
          <a:p>
            <a:pPr eaLnBrk="1" hangingPunct="1"/>
            <a:endParaRPr lang="en-US" smtClean="0"/>
          </a:p>
        </p:txBody>
      </p:sp>
      <p:pic>
        <p:nvPicPr>
          <p:cNvPr id="64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49" name="AutoShape 5"/>
          <p:cNvSpPr>
            <a:spLocks noChangeArrowheads="1"/>
          </p:cNvSpPr>
          <p:nvPr/>
        </p:nvSpPr>
        <p:spPr bwMode="auto">
          <a:xfrm>
            <a:off x="5105400" y="228600"/>
            <a:ext cx="3733800" cy="3124200"/>
          </a:xfrm>
          <a:prstGeom prst="wedgeRoundRectCallout">
            <a:avLst>
              <a:gd name="adj1" fmla="val -58681"/>
              <a:gd name="adj2" fmla="val 28855"/>
              <a:gd name="adj3" fmla="val 16667"/>
            </a:avLst>
          </a:prstGeom>
          <a:solidFill>
            <a:schemeClr val="tx1"/>
          </a:solidFill>
          <a:ln w="38100">
            <a:solidFill>
              <a:srgbClr val="FFC000"/>
            </a:solidFill>
            <a:miter lim="800000"/>
            <a:headEnd/>
            <a:tailEnd/>
          </a:ln>
        </p:spPr>
        <p:txBody>
          <a:bodyPr/>
          <a:lstStyle/>
          <a:p>
            <a:pPr algn="ctr"/>
            <a:r>
              <a:rPr lang="en-US" sz="3600" dirty="0" smtClean="0">
                <a:solidFill>
                  <a:schemeClr val="bg1"/>
                </a:solidFill>
                <a:latin typeface="Tahoma" pitchFamily="34" charset="0"/>
              </a:rPr>
              <a:t>“Please convert 40 </a:t>
            </a:r>
            <a:r>
              <a:rPr lang="en-US" sz="3600" dirty="0">
                <a:solidFill>
                  <a:schemeClr val="bg1"/>
                </a:solidFill>
                <a:latin typeface="Tahoma" pitchFamily="34" charset="0"/>
              </a:rPr>
              <a:t>degrees Fahrenheit into degrees Celsius.”</a:t>
            </a:r>
          </a:p>
        </p:txBody>
      </p:sp>
      <p:pic>
        <p:nvPicPr>
          <p:cNvPr id="184322" name="Picture 2"/>
          <p:cNvPicPr>
            <a:picLocks noChangeAspect="1" noChangeArrowheads="1"/>
          </p:cNvPicPr>
          <p:nvPr/>
        </p:nvPicPr>
        <p:blipFill>
          <a:blip r:embed="rId3" cstate="print"/>
          <a:srcRect/>
          <a:stretch>
            <a:fillRect/>
          </a:stretch>
        </p:blipFill>
        <p:spPr bwMode="auto">
          <a:xfrm>
            <a:off x="7543800" y="53340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3635" name="Rectangle 3"/>
          <p:cNvSpPr>
            <a:spLocks noGrp="1" noChangeArrowheads="1"/>
          </p:cNvSpPr>
          <p:nvPr>
            <p:ph type="body" idx="4294967295"/>
          </p:nvPr>
        </p:nvSpPr>
        <p:spPr>
          <a:xfrm>
            <a:off x="228600" y="228600"/>
            <a:ext cx="8686800" cy="5902325"/>
          </a:xfrm>
        </p:spPr>
        <p:txBody>
          <a:bodyPr/>
          <a:lstStyle/>
          <a:p>
            <a:pPr eaLnBrk="1" hangingPunct="1">
              <a:defRPr/>
            </a:pPr>
            <a:r>
              <a:rPr lang="en-US" dirty="0" smtClean="0">
                <a:effectLst>
                  <a:outerShdw blurRad="38100" dist="38100" dir="2700000" algn="tl">
                    <a:srgbClr val="336699"/>
                  </a:outerShdw>
                </a:effectLst>
              </a:rPr>
              <a:t>Zero degrees Kelvin is absolute zero where molecular motion stops. That is the coldest something can be. (Never been reached.) </a:t>
            </a:r>
          </a:p>
          <a:p>
            <a:pPr lvl="1" eaLnBrk="1" hangingPunct="1">
              <a:defRPr/>
            </a:pPr>
            <a:r>
              <a:rPr lang="en-US" dirty="0" smtClean="0">
                <a:effectLst>
                  <a:outerShdw blurRad="38100" dist="38100" dir="2700000" algn="tl">
                    <a:srgbClr val="336699"/>
                  </a:outerShdw>
                </a:effectLst>
              </a:rPr>
              <a:t>Water freezes at 273.16K; water boils at 373.16K.  K = C + 273.16°</a:t>
            </a:r>
          </a:p>
        </p:txBody>
      </p:sp>
      <p:pic>
        <p:nvPicPr>
          <p:cNvPr id="67891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819400"/>
            <a:ext cx="8458200" cy="35433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78916"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sz="8800">
              <a:latin typeface="Tahoma" pitchFamily="34" charset="0"/>
            </a:endParaRPr>
          </a:p>
        </p:txBody>
      </p:sp>
      <p:sp>
        <p:nvSpPr>
          <p:cNvPr id="5" name="Rectangle 4"/>
          <p:cNvSpPr/>
          <p:nvPr/>
        </p:nvSpPr>
        <p:spPr>
          <a:xfrm>
            <a:off x="7696200" y="5486400"/>
            <a:ext cx="95410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ounded Rectangle 5"/>
          <p:cNvSpPr/>
          <p:nvPr/>
        </p:nvSpPr>
        <p:spPr>
          <a:xfrm>
            <a:off x="6324600" y="2895600"/>
            <a:ext cx="1143000" cy="304800"/>
          </a:xfrm>
          <a:prstGeom prst="roundRect">
            <a:avLst/>
          </a:prstGeom>
          <a:solidFill>
            <a:schemeClr val="tx1">
              <a:lumMod val="85000"/>
              <a:lumOff val="1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819400" y="304800"/>
            <a:ext cx="1219200" cy="457200"/>
          </a:xfrm>
          <a:prstGeom prst="roundRect">
            <a:avLst/>
          </a:prstGeom>
          <a:solidFill>
            <a:schemeClr val="tx1">
              <a:lumMod val="85000"/>
              <a:lumOff val="1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5897563"/>
          </a:xfrm>
        </p:spPr>
        <p:txBody>
          <a:bodyPr/>
          <a:lstStyle/>
          <a:p>
            <a:pPr>
              <a:defRPr/>
            </a:pPr>
            <a:r>
              <a:rPr lang="en-US" sz="2800" dirty="0" smtClean="0"/>
              <a:t>Which is, equinox, winter solstice in the northern hemisphere, and which is summer solstice?</a:t>
            </a:r>
            <a:r>
              <a:rPr lang="en-US" dirty="0"/>
              <a:t/>
            </a:r>
            <a:br>
              <a:rPr lang="en-US" dirty="0"/>
            </a:br>
            <a:endParaRPr lang="en-US" dirty="0"/>
          </a:p>
          <a:p>
            <a:pPr lvl="1">
              <a:defRPr/>
            </a:pPr>
            <a:endParaRPr lang="en-US" dirty="0" smtClean="0"/>
          </a:p>
          <a:p>
            <a:pPr>
              <a:defRPr/>
            </a:pPr>
            <a:endParaRPr lang="en-US" dirty="0"/>
          </a:p>
        </p:txBody>
      </p:sp>
      <p:pic>
        <p:nvPicPr>
          <p:cNvPr id="825347" name="Picture 4" descr="http://cdn2-b.examiner.com/sites/default/files/styles/image_content_width/hash/9a/cb/Earth-lighting-summer-solstice_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2503488" cy="2449513"/>
          </a:xfrm>
          <a:prstGeom prst="rect">
            <a:avLst/>
          </a:prstGeom>
          <a:solidFill>
            <a:schemeClr val="bg2"/>
          </a:solidFill>
          <a:ln w="76200">
            <a:solidFill>
              <a:schemeClr val="bg2"/>
            </a:solidFill>
            <a:miter lim="800000"/>
            <a:headEnd/>
            <a:tailEnd/>
          </a:ln>
          <a:extLst/>
        </p:spPr>
      </p:pic>
      <p:pic>
        <p:nvPicPr>
          <p:cNvPr id="825349" name="Picture 2" descr="http://www.crystalinks.com/wintersolstic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524000"/>
            <a:ext cx="2765425" cy="24955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25353" name="Rectangl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43000"/>
            <a:ext cx="1455738"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354" name="Rectangle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1219200"/>
            <a:ext cx="14446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355" name="Picture 2" descr="https://encrypted-tbn2.gstatic.com/images?q=tbn:ANd9GcSZq6k1WTSqYtuRYTpF_x_ADNP-pe_OEfu5Gl1nN-_oA0kOsvRXy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1524000"/>
            <a:ext cx="2808288" cy="24733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25357" name="Rectangle 8"/>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0" y="1143000"/>
            <a:ext cx="1439862"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358" name="Rectangle 9"/>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1219200"/>
            <a:ext cx="1420812"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8189893" y="0"/>
            <a:ext cx="95410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3073633722"/>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3406708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smtClean="0"/>
              <a:t>How to play…</a:t>
            </a:r>
          </a:p>
          <a:p>
            <a:pPr lvl="1"/>
            <a:r>
              <a:rPr lang="en-US" dirty="0" smtClean="0">
                <a:solidFill>
                  <a:srgbClr val="6699FF"/>
                </a:solidFill>
              </a:rPr>
              <a:t>Don’t play like </a:t>
            </a:r>
            <a:r>
              <a:rPr lang="en-US" dirty="0" err="1" smtClean="0">
                <a:solidFill>
                  <a:srgbClr val="6699FF"/>
                </a:solidFill>
              </a:rPr>
              <a:t>Jeo</a:t>
            </a:r>
            <a:r>
              <a:rPr lang="en-US" dirty="0" smtClean="0">
                <a:solidFill>
                  <a:srgbClr val="6699FF"/>
                </a:solidFill>
              </a:rPr>
              <a:t>_ _ _ _ y.</a:t>
            </a:r>
          </a:p>
          <a:p>
            <a:pPr lvl="1"/>
            <a:r>
              <a:rPr lang="en-US" dirty="0" smtClean="0">
                <a:solidFill>
                  <a:srgbClr val="FF99FF"/>
                </a:solidFill>
              </a:rPr>
              <a:t>Class should be divided into several small groups.</a:t>
            </a:r>
          </a:p>
          <a:p>
            <a:pPr lvl="1"/>
            <a:r>
              <a:rPr lang="en-US" dirty="0" smtClean="0">
                <a:solidFill>
                  <a:srgbClr val="FFCC99"/>
                </a:solidFill>
              </a:rPr>
              <a:t>Groups should use science journal (red slide notes), homework, and other available materials to assist you.</a:t>
            </a:r>
          </a:p>
          <a:p>
            <a:pPr lvl="1"/>
            <a:r>
              <a:rPr lang="en-US" dirty="0" smtClean="0">
                <a:solidFill>
                  <a:srgbClr val="66FFCC"/>
                </a:solidFill>
              </a:rPr>
              <a:t>Groups can communicate </a:t>
            </a:r>
            <a:r>
              <a:rPr lang="en-US" b="1" u="sng" dirty="0" smtClean="0"/>
              <a:t>quietly</a:t>
            </a:r>
            <a:r>
              <a:rPr lang="en-US" dirty="0" smtClean="0"/>
              <a:t> </a:t>
            </a:r>
            <a:r>
              <a:rPr lang="en-US" dirty="0" smtClean="0">
                <a:solidFill>
                  <a:srgbClr val="66FFCC"/>
                </a:solidFill>
              </a:rPr>
              <a:t>with each other but no sharing answers between groups.</a:t>
            </a:r>
          </a:p>
          <a:p>
            <a:pPr lvl="2"/>
            <a:r>
              <a:rPr lang="en-US" dirty="0" smtClean="0">
                <a:solidFill>
                  <a:srgbClr val="9966FF"/>
                </a:solidFill>
              </a:rPr>
              <a:t>Practice quietly communicating right now?</a:t>
            </a:r>
          </a:p>
          <a:p>
            <a:pPr lvl="2"/>
            <a:r>
              <a:rPr lang="en-US" dirty="0" smtClean="0">
                <a:solidFill>
                  <a:srgbClr val="9966FF"/>
                </a:solidFill>
              </a:rPr>
              <a:t>Practice Communication Question:</a:t>
            </a:r>
          </a:p>
          <a:p>
            <a:pPr lvl="2"/>
            <a:r>
              <a:rPr lang="en-US" dirty="0" smtClean="0">
                <a:solidFill>
                  <a:srgbClr val="FFFF66"/>
                </a:solidFill>
              </a:rPr>
              <a:t>Your group gets to order one pizza and you can have two toppings.  What does your group want?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1615812677"/>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66FFFF"/>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66FFFF"/>
                          </a:solidFill>
                          <a:effectLst/>
                          <a:latin typeface="Times New Roman" pitchFamily="18" charset="0"/>
                        </a:rPr>
                        <a:t>FLY</a:t>
                      </a:r>
                      <a:br>
                        <a:rPr kumimoji="0" lang="en-US" sz="1600" b="1" i="0" u="none" strike="noStrike" cap="none" normalizeH="0" baseline="0" dirty="0" smtClean="0">
                          <a:ln>
                            <a:noFill/>
                          </a:ln>
                          <a:solidFill>
                            <a:srgbClr val="66FFFF"/>
                          </a:solidFill>
                          <a:effectLst/>
                          <a:latin typeface="Times New Roman" pitchFamily="18" charset="0"/>
                        </a:rPr>
                      </a:br>
                      <a:r>
                        <a:rPr kumimoji="0" lang="en-US" sz="1600" b="1" i="0" u="none" strike="noStrike" cap="none" normalizeH="0" baseline="0" dirty="0" smtClean="0">
                          <a:ln>
                            <a:noFill/>
                          </a:ln>
                          <a:solidFill>
                            <a:srgbClr val="66FFFF"/>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34067084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3635" name="Rectangle 3"/>
          <p:cNvSpPr>
            <a:spLocks noGrp="1" noChangeArrowheads="1"/>
          </p:cNvSpPr>
          <p:nvPr>
            <p:ph type="body" idx="4294967295"/>
          </p:nvPr>
        </p:nvSpPr>
        <p:spPr>
          <a:xfrm>
            <a:off x="228600" y="228600"/>
            <a:ext cx="8686800" cy="5902325"/>
          </a:xfrm>
        </p:spPr>
        <p:txBody>
          <a:bodyPr/>
          <a:lstStyle/>
          <a:p>
            <a:pPr eaLnBrk="1" hangingPunct="1">
              <a:defRPr/>
            </a:pPr>
            <a:r>
              <a:rPr lang="en-US" dirty="0" smtClean="0">
                <a:effectLst>
                  <a:outerShdw blurRad="38100" dist="38100" dir="2700000" algn="tl">
                    <a:srgbClr val="336699"/>
                  </a:outerShdw>
                </a:effectLst>
              </a:rPr>
              <a:t>Name this movie?</a:t>
            </a:r>
          </a:p>
        </p:txBody>
      </p:sp>
      <p:sp>
        <p:nvSpPr>
          <p:cNvPr id="678916"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sz="8800">
              <a:latin typeface="Tahoma" pitchFamily="34" charset="0"/>
            </a:endParaRPr>
          </a:p>
        </p:txBody>
      </p:sp>
      <p:pic>
        <p:nvPicPr>
          <p:cNvPr id="6" name="Picture 2" descr="https://encrypted-tbn2.gstatic.com/images?q=tbn:ANd9GcT4jJAbHRtE0Z-XAvEtqB5nWTEfZpntUcHnhejxSqMHBzomes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18" y="838200"/>
            <a:ext cx="8627181" cy="5791200"/>
          </a:xfrm>
          <a:prstGeom prst="rect">
            <a:avLst/>
          </a:prstGeom>
          <a:noFill/>
          <a:ln w="57150">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730071" y="859135"/>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0189350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3635" name="Rectangle 3"/>
          <p:cNvSpPr>
            <a:spLocks noGrp="1" noChangeArrowheads="1"/>
          </p:cNvSpPr>
          <p:nvPr>
            <p:ph type="body" idx="4294967295"/>
          </p:nvPr>
        </p:nvSpPr>
        <p:spPr>
          <a:xfrm>
            <a:off x="228600" y="228600"/>
            <a:ext cx="8686800" cy="5902325"/>
          </a:xfrm>
        </p:spPr>
        <p:txBody>
          <a:bodyPr/>
          <a:lstStyle/>
          <a:p>
            <a:pPr eaLnBrk="1" hangingPunct="1">
              <a:defRPr/>
            </a:pPr>
            <a:r>
              <a:rPr lang="en-US" dirty="0" smtClean="0">
                <a:effectLst>
                  <a:outerShdw blurRad="38100" dist="38100" dir="2700000" algn="tl">
                    <a:srgbClr val="336699"/>
                  </a:outerShdw>
                </a:effectLst>
              </a:rPr>
              <a:t>Name this movie?</a:t>
            </a:r>
          </a:p>
        </p:txBody>
      </p:sp>
      <p:sp>
        <p:nvSpPr>
          <p:cNvPr id="678916"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sz="8800">
              <a:latin typeface="Tahoma" pitchFamily="34" charset="0"/>
            </a:endParaRPr>
          </a:p>
        </p:txBody>
      </p:sp>
      <p:pic>
        <p:nvPicPr>
          <p:cNvPr id="7" name="Picture 4" descr="http://cdn1.screenrant.com/wp-content/uploads/flightofnavig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44" y="862189"/>
            <a:ext cx="8655756" cy="5715000"/>
          </a:xfrm>
          <a:prstGeom prst="rect">
            <a:avLst/>
          </a:prstGeom>
          <a:noFill/>
          <a:ln w="57150">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713138" y="4800600"/>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descr="https://encrypted-tbn0.gstatic.com/images?q=tbn:ANd9GcT9ruOnLQ9MBgyOml4dJKak2-6D2mKe_Piq8b1htTsNO0aGR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20422"/>
            <a:ext cx="3852333" cy="307057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252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3635" name="Rectangle 3"/>
          <p:cNvSpPr>
            <a:spLocks noGrp="1" noChangeArrowheads="1"/>
          </p:cNvSpPr>
          <p:nvPr>
            <p:ph type="body" idx="4294967295"/>
          </p:nvPr>
        </p:nvSpPr>
        <p:spPr>
          <a:xfrm>
            <a:off x="228600" y="228600"/>
            <a:ext cx="8686800" cy="5902325"/>
          </a:xfrm>
        </p:spPr>
        <p:txBody>
          <a:bodyPr/>
          <a:lstStyle/>
          <a:p>
            <a:pPr eaLnBrk="1" hangingPunct="1">
              <a:defRPr/>
            </a:pPr>
            <a:r>
              <a:rPr lang="en-US" dirty="0" smtClean="0">
                <a:effectLst>
                  <a:outerShdw blurRad="38100" dist="38100" dir="2700000" algn="tl">
                    <a:srgbClr val="336699"/>
                  </a:outerShdw>
                </a:effectLst>
              </a:rPr>
              <a:t>Name this actor from the movie STEALTH.</a:t>
            </a:r>
          </a:p>
        </p:txBody>
      </p:sp>
      <p:sp>
        <p:nvSpPr>
          <p:cNvPr id="678916"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sz="8800">
              <a:latin typeface="Tahoma" pitchFamily="34" charset="0"/>
            </a:endParaRPr>
          </a:p>
        </p:txBody>
      </p:sp>
      <p:pic>
        <p:nvPicPr>
          <p:cNvPr id="8" name="Picture 6" descr="https://encrypted-tbn3.gstatic.com/images?q=tbn:ANd9GcQZKn7sHTC3Ob4mjZ2sEORpmlm7Uo1cLQO6nM8QF6IjDfm7IjF-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04875"/>
            <a:ext cx="8839200" cy="5648325"/>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914521"/>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122644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encrypted-tbn0.gstatic.com/images?q=tbn:ANd9GcRjGh-JHtFIYjXGpvIUTLGZ5x2MGymUKBcLt61UxGOP-XRUhiY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6" y="-5644"/>
            <a:ext cx="9210675" cy="6863644"/>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048000" y="990600"/>
            <a:ext cx="1600200" cy="762000"/>
          </a:xfrm>
          <a:prstGeom prst="round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81800" y="5029200"/>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298673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jellybeansofdoom.com/wp-content/uploads/2012/05/Tintin-plane-cra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227662" y="152400"/>
            <a:ext cx="693003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Adventures of…</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586762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4253499655"/>
              </p:ext>
            </p:extLst>
          </p:nvPr>
        </p:nvGraphicFramePr>
        <p:xfrm>
          <a:off x="228600" y="685800"/>
          <a:ext cx="8686800" cy="4953000"/>
        </p:xfrm>
        <a:graphic>
          <a:graphicData uri="http://schemas.openxmlformats.org/drawingml/2006/table">
            <a:tbl>
              <a:tblPr/>
              <a:tblGrid>
                <a:gridCol w="1736725"/>
                <a:gridCol w="1844675"/>
                <a:gridCol w="1630363"/>
                <a:gridCol w="1738312"/>
                <a:gridCol w="1736725"/>
              </a:tblGrid>
              <a:tr h="9900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934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934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920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934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90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
        <p:nvSpPr>
          <p:cNvPr id="2" name="Rectangle 1"/>
          <p:cNvSpPr/>
          <p:nvPr/>
        </p:nvSpPr>
        <p:spPr>
          <a:xfrm>
            <a:off x="430512" y="5720358"/>
            <a:ext cx="4993675"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66FFFF"/>
                </a:solidFill>
                <a:effectLst>
                  <a:outerShdw blurRad="50800" algn="tl" rotWithShape="0">
                    <a:srgbClr val="000000"/>
                  </a:outerShdw>
                </a:effectLst>
              </a:rPr>
              <a:t>Final Question</a:t>
            </a:r>
            <a:endParaRPr lang="en-US" sz="5400" b="1" cap="none" spc="0" dirty="0">
              <a:ln w="17780" cmpd="sng">
                <a:solidFill>
                  <a:sysClr val="windowText" lastClr="000000"/>
                </a:solidFill>
                <a:prstDash val="solid"/>
                <a:miter lim="800000"/>
              </a:ln>
              <a:solidFill>
                <a:srgbClr val="66FFFF"/>
              </a:solidFill>
              <a:effectLst>
                <a:outerShdw blurRad="50800" algn="tl" rotWithShape="0">
                  <a:srgbClr val="000000"/>
                </a:outerShdw>
              </a:effectLst>
            </a:endParaRPr>
          </a:p>
        </p:txBody>
      </p:sp>
    </p:spTree>
    <p:extLst>
      <p:ext uri="{BB962C8B-B14F-4D97-AF65-F5344CB8AC3E}">
        <p14:creationId xmlns:p14="http://schemas.microsoft.com/office/powerpoint/2010/main" val="13653893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smtClean="0"/>
          </a:p>
        </p:txBody>
      </p:sp>
      <p:pic>
        <p:nvPicPr>
          <p:cNvPr id="39939"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39940" name="AutoShape 4"/>
          <p:cNvSpPr>
            <a:spLocks noChangeArrowheads="1"/>
          </p:cNvSpPr>
          <p:nvPr/>
        </p:nvSpPr>
        <p:spPr bwMode="auto">
          <a:xfrm>
            <a:off x="228600" y="609600"/>
            <a:ext cx="2895600" cy="1905000"/>
          </a:xfrm>
          <a:prstGeom prst="wedgeRoundRectCallout">
            <a:avLst>
              <a:gd name="adj1" fmla="val 57620"/>
              <a:gd name="adj2" fmla="val 34000"/>
              <a:gd name="adj3" fmla="val 16667"/>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“You may wager up to 5pts for this final question.”</a:t>
            </a:r>
          </a:p>
          <a:p>
            <a:pPr algn="ctr"/>
            <a:r>
              <a:rPr lang="en-US"/>
              <a:t>“Please make your wager now.”</a:t>
            </a:r>
          </a:p>
        </p:txBody>
      </p:sp>
    </p:spTree>
    <p:extLst>
      <p:ext uri="{BB962C8B-B14F-4D97-AF65-F5344CB8AC3E}">
        <p14:creationId xmlns:p14="http://schemas.microsoft.com/office/powerpoint/2010/main" val="5439807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7203" name="Rectangle 3"/>
          <p:cNvSpPr>
            <a:spLocks noGrp="1" noChangeArrowheads="1"/>
          </p:cNvSpPr>
          <p:nvPr>
            <p:ph type="body" idx="4294967295"/>
          </p:nvPr>
        </p:nvSpPr>
        <p:spPr>
          <a:xfrm>
            <a:off x="304800" y="228600"/>
            <a:ext cx="8382000" cy="5867400"/>
          </a:xfrm>
        </p:spPr>
        <p:txBody>
          <a:bodyPr/>
          <a:lstStyle/>
          <a:p>
            <a:pPr eaLnBrk="1" hangingPunct="1">
              <a:defRPr/>
            </a:pPr>
            <a:r>
              <a:rPr lang="en-US" dirty="0" smtClean="0"/>
              <a:t>The tilt of the earth’s axis is   23.5    degrees </a:t>
            </a:r>
          </a:p>
          <a:p>
            <a:pPr lvl="2" eaLnBrk="1" hangingPunct="1">
              <a:defRPr/>
            </a:pPr>
            <a:r>
              <a:rPr lang="en-US" sz="3200" dirty="0" smtClean="0">
                <a:solidFill>
                  <a:schemeClr val="hlink"/>
                </a:solidFill>
              </a:rPr>
              <a:t>Summer = Northern Hemisphere is tilted into more direct light.</a:t>
            </a:r>
          </a:p>
          <a:p>
            <a:pPr lvl="2" eaLnBrk="1" hangingPunct="1">
              <a:defRPr/>
            </a:pPr>
            <a:r>
              <a:rPr lang="en-US" sz="3200" dirty="0" smtClean="0"/>
              <a:t>Winter = Northern Hemisphere tilts away from the direct light.</a:t>
            </a:r>
          </a:p>
        </p:txBody>
      </p:sp>
      <p:pic>
        <p:nvPicPr>
          <p:cNvPr id="888835" name="Picture 4" descr="seas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3048000"/>
            <a:ext cx="8763000" cy="36480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88836"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6" name="Right Arrow 5"/>
          <p:cNvSpPr/>
          <p:nvPr/>
        </p:nvSpPr>
        <p:spPr bwMode="auto">
          <a:xfrm>
            <a:off x="4876800" y="4724400"/>
            <a:ext cx="2362200" cy="3048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dirty="0">
              <a:solidFill>
                <a:schemeClr val="bg1">
                  <a:lumMod val="20000"/>
                  <a:lumOff val="80000"/>
                </a:schemeClr>
              </a:solidFill>
            </a:endParaRPr>
          </a:p>
        </p:txBody>
      </p:sp>
      <p:sp>
        <p:nvSpPr>
          <p:cNvPr id="888838" name="Right Arrow 6"/>
          <p:cNvSpPr>
            <a:spLocks noChangeArrowheads="1"/>
          </p:cNvSpPr>
          <p:nvPr/>
        </p:nvSpPr>
        <p:spPr bwMode="auto">
          <a:xfrm rot="10800000">
            <a:off x="2057400" y="4724400"/>
            <a:ext cx="1981200" cy="304800"/>
          </a:xfrm>
          <a:prstGeom prst="rightArrow">
            <a:avLst>
              <a:gd name="adj1" fmla="val 50000"/>
              <a:gd name="adj2" fmla="val 50014"/>
            </a:avLst>
          </a:prstGeom>
          <a:solidFill>
            <a:srgbClr val="FF0000"/>
          </a:solidFill>
          <a:ln w="9525" algn="ctr">
            <a:solidFill>
              <a:schemeClr val="tx1"/>
            </a:solidFill>
            <a:round/>
            <a:headEnd/>
            <a:tailEnd/>
          </a:ln>
        </p:spPr>
        <p:txBody>
          <a:bodyPr wrap="none" anchor="ctr"/>
          <a:lstStyle/>
          <a:p>
            <a:endParaRPr lang="en-US"/>
          </a:p>
        </p:txBody>
      </p:sp>
      <p:cxnSp>
        <p:nvCxnSpPr>
          <p:cNvPr id="8" name="Straight Connector 7"/>
          <p:cNvCxnSpPr/>
          <p:nvPr/>
        </p:nvCxnSpPr>
        <p:spPr>
          <a:xfrm flipV="1">
            <a:off x="609600" y="4648200"/>
            <a:ext cx="1295400" cy="533400"/>
          </a:xfrm>
          <a:prstGeom prst="line">
            <a:avLst/>
          </a:prstGeom>
          <a:ln>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962400" y="5638800"/>
            <a:ext cx="1295400" cy="533400"/>
          </a:xfrm>
          <a:prstGeom prst="line">
            <a:avLst/>
          </a:prstGeom>
          <a:ln>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391400" y="4724400"/>
            <a:ext cx="1295400" cy="533400"/>
          </a:xfrm>
          <a:prstGeom prst="line">
            <a:avLst/>
          </a:prstGeom>
          <a:ln>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038600" y="3581400"/>
            <a:ext cx="1295400" cy="533400"/>
          </a:xfrm>
          <a:prstGeom prst="line">
            <a:avLst/>
          </a:prstGeom>
          <a:ln>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410200" y="304800"/>
            <a:ext cx="1219200" cy="3810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524000" y="914400"/>
            <a:ext cx="1371600" cy="3810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524000" y="1981200"/>
            <a:ext cx="1295400" cy="3810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p:txBody>
          <a:bodyPr/>
          <a:lstStyle/>
          <a:p>
            <a:pPr algn="ctr" eaLnBrk="1" hangingPunct="1">
              <a:buFontTx/>
              <a:buNone/>
            </a:pPr>
            <a:r>
              <a:rPr lang="en-US" sz="9600" smtClean="0">
                <a:solidFill>
                  <a:srgbClr val="FFFF00"/>
                </a:solidFill>
              </a:rPr>
              <a:t>ANSWER KEY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2225160167"/>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40574703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4009549235"/>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FF"/>
                          </a:solidFill>
                          <a:effectLst/>
                          <a:latin typeface="Times New Roman" pitchFamily="18" charset="0"/>
                        </a:rPr>
                        <a:t>MY DEAR </a:t>
                      </a:r>
                      <a:br>
                        <a:rPr kumimoji="0" lang="en-US" sz="1600" b="1" i="0" u="none" strike="noStrike" cap="none" normalizeH="0" baseline="0" dirty="0" smtClean="0">
                          <a:ln>
                            <a:noFill/>
                          </a:ln>
                          <a:solidFill>
                            <a:srgbClr val="FF00FF"/>
                          </a:solidFill>
                          <a:effectLst/>
                          <a:latin typeface="Times New Roman" pitchFamily="18" charset="0"/>
                        </a:rPr>
                      </a:br>
                      <a:r>
                        <a:rPr kumimoji="0" lang="en-US" sz="1600" b="1" i="0" u="none" strike="noStrike" cap="none" normalizeH="0" baseline="0" dirty="0" smtClean="0">
                          <a:ln>
                            <a:noFill/>
                          </a:ln>
                          <a:solidFill>
                            <a:srgbClr val="FF00FF"/>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16116710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a:t>
            </a:r>
            <a:r>
              <a:rPr lang="en-US" dirty="0" smtClean="0">
                <a:solidFill>
                  <a:schemeClr val="tx1"/>
                </a:solidFill>
              </a:rPr>
              <a:t>Caused by the movement of air, from high pressure to low pressure.</a:t>
            </a:r>
          </a:p>
          <a:p>
            <a:pPr lvl="1"/>
            <a:r>
              <a:rPr lang="en-US" dirty="0" smtClean="0">
                <a:solidFill>
                  <a:srgbClr val="99FF99"/>
                </a:solidFill>
              </a:rPr>
              <a:t>B.) </a:t>
            </a:r>
            <a:r>
              <a:rPr lang="en-US" dirty="0" smtClean="0">
                <a:solidFill>
                  <a:schemeClr val="tx1"/>
                </a:solidFill>
              </a:rPr>
              <a:t>Caused by the different temperatures (and therefore air pressure differences) around the planet.</a:t>
            </a:r>
          </a:p>
          <a:p>
            <a:pPr lvl="1"/>
            <a:r>
              <a:rPr lang="en-US" dirty="0" smtClean="0">
                <a:solidFill>
                  <a:srgbClr val="FFCC99"/>
                </a:solidFill>
              </a:rPr>
              <a:t>C.) </a:t>
            </a:r>
            <a:r>
              <a:rPr lang="en-US" dirty="0" smtClean="0">
                <a:solidFill>
                  <a:schemeClr val="tx1"/>
                </a:solidFill>
              </a:rPr>
              <a:t>Caused by temperature differences over the land and over seas.</a:t>
            </a:r>
          </a:p>
          <a:p>
            <a:pPr lvl="1"/>
            <a:r>
              <a:rPr lang="en-US" dirty="0" smtClean="0">
                <a:solidFill>
                  <a:srgbClr val="9966FF"/>
                </a:solidFill>
              </a:rPr>
              <a:t>D.) </a:t>
            </a:r>
            <a:r>
              <a:rPr lang="en-US" dirty="0" smtClean="0">
                <a:solidFill>
                  <a:schemeClr val="tx1"/>
                </a:solidFill>
              </a:rPr>
              <a:t>Caused by the gravitational pull of the moon and the sun.</a:t>
            </a:r>
          </a:p>
          <a:p>
            <a:pPr lvl="1"/>
            <a:r>
              <a:rPr lang="en-US" dirty="0" smtClean="0">
                <a:solidFill>
                  <a:srgbClr val="FFFF99"/>
                </a:solidFill>
              </a:rPr>
              <a:t>D.) </a:t>
            </a:r>
            <a:r>
              <a:rPr lang="en-US" dirty="0" smtClean="0">
                <a:solidFill>
                  <a:schemeClr val="tx1"/>
                </a:solidFill>
              </a:rPr>
              <a:t>Caused by the topography of the land (Mountain Effect).</a:t>
            </a: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370724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Caused by the movement of air, from high pressure to low pressure.</a:t>
            </a:r>
          </a:p>
          <a:p>
            <a:pPr lvl="1"/>
            <a:r>
              <a:rPr lang="en-US" dirty="0" smtClean="0">
                <a:solidFill>
                  <a:srgbClr val="99FF99"/>
                </a:solidFill>
              </a:rPr>
              <a:t>B.) </a:t>
            </a:r>
            <a:r>
              <a:rPr lang="en-US" dirty="0" smtClean="0">
                <a:solidFill>
                  <a:schemeClr val="tx1"/>
                </a:solidFill>
              </a:rPr>
              <a:t>Caused by the different temperatures (and therefore air pressure differences) around the planet.</a:t>
            </a:r>
          </a:p>
          <a:p>
            <a:pPr lvl="1"/>
            <a:r>
              <a:rPr lang="en-US" dirty="0" smtClean="0">
                <a:solidFill>
                  <a:srgbClr val="FFCC99"/>
                </a:solidFill>
              </a:rPr>
              <a:t>C.) </a:t>
            </a:r>
            <a:r>
              <a:rPr lang="en-US" dirty="0" smtClean="0">
                <a:solidFill>
                  <a:schemeClr val="tx1"/>
                </a:solidFill>
              </a:rPr>
              <a:t>Caused by temperature differences over the land and over seas.</a:t>
            </a:r>
          </a:p>
          <a:p>
            <a:pPr lvl="1"/>
            <a:r>
              <a:rPr lang="en-US" dirty="0" smtClean="0">
                <a:solidFill>
                  <a:srgbClr val="9966FF"/>
                </a:solidFill>
              </a:rPr>
              <a:t>D.) </a:t>
            </a:r>
            <a:r>
              <a:rPr lang="en-US" dirty="0" smtClean="0">
                <a:solidFill>
                  <a:schemeClr val="tx1"/>
                </a:solidFill>
              </a:rPr>
              <a:t>Caused by the gravitational pull of the moon and the sun.</a:t>
            </a:r>
          </a:p>
          <a:p>
            <a:pPr lvl="1"/>
            <a:r>
              <a:rPr lang="en-US" dirty="0" smtClean="0">
                <a:solidFill>
                  <a:srgbClr val="FFFF99"/>
                </a:solidFill>
              </a:rPr>
              <a:t>D.) </a:t>
            </a:r>
            <a:r>
              <a:rPr lang="en-US" dirty="0" smtClean="0">
                <a:solidFill>
                  <a:schemeClr val="tx1"/>
                </a:solidFill>
              </a:rPr>
              <a:t>Caused by the topography of the land (Mountain Effect).</a:t>
            </a: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0833143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Caused by the movement of air, from high pressure to low pressure.</a:t>
            </a:r>
          </a:p>
          <a:p>
            <a:pPr lvl="1"/>
            <a:r>
              <a:rPr lang="en-US" dirty="0" smtClean="0">
                <a:solidFill>
                  <a:srgbClr val="99FF99"/>
                </a:solidFill>
              </a:rPr>
              <a:t>B.) Caused by the different temperatures (and therefore air pressure differences) around the planet.</a:t>
            </a:r>
          </a:p>
          <a:p>
            <a:pPr lvl="1"/>
            <a:r>
              <a:rPr lang="en-US" dirty="0" smtClean="0">
                <a:solidFill>
                  <a:srgbClr val="FFCC99"/>
                </a:solidFill>
              </a:rPr>
              <a:t>C.) </a:t>
            </a:r>
            <a:r>
              <a:rPr lang="en-US" dirty="0" smtClean="0">
                <a:solidFill>
                  <a:schemeClr val="tx1"/>
                </a:solidFill>
              </a:rPr>
              <a:t>Caused by temperature differences over the land and over seas.</a:t>
            </a:r>
          </a:p>
          <a:p>
            <a:pPr lvl="1"/>
            <a:r>
              <a:rPr lang="en-US" dirty="0" smtClean="0">
                <a:solidFill>
                  <a:srgbClr val="9966FF"/>
                </a:solidFill>
              </a:rPr>
              <a:t>D.) </a:t>
            </a:r>
            <a:r>
              <a:rPr lang="en-US" dirty="0" smtClean="0">
                <a:solidFill>
                  <a:schemeClr val="tx1"/>
                </a:solidFill>
              </a:rPr>
              <a:t>Caused by the gravitational pull of the moon and the sun.</a:t>
            </a:r>
          </a:p>
          <a:p>
            <a:pPr lvl="1"/>
            <a:r>
              <a:rPr lang="en-US" dirty="0" smtClean="0">
                <a:solidFill>
                  <a:srgbClr val="FFFF99"/>
                </a:solidFill>
              </a:rPr>
              <a:t>D.) </a:t>
            </a:r>
            <a:r>
              <a:rPr lang="en-US" dirty="0" smtClean="0">
                <a:solidFill>
                  <a:schemeClr val="tx1"/>
                </a:solidFill>
              </a:rPr>
              <a:t>Caused by the topography of the land (Mountain Effect).</a:t>
            </a: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996584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Caused by the movement of air, from high pressure to low pressure.</a:t>
            </a:r>
          </a:p>
          <a:p>
            <a:pPr lvl="1"/>
            <a:r>
              <a:rPr lang="en-US" dirty="0" smtClean="0">
                <a:solidFill>
                  <a:srgbClr val="99FF99"/>
                </a:solidFill>
              </a:rPr>
              <a:t>B.) Caused by the different temperatures (and therefore air pressure differences) around the planet.</a:t>
            </a:r>
          </a:p>
          <a:p>
            <a:pPr lvl="1"/>
            <a:r>
              <a:rPr lang="en-US" dirty="0" smtClean="0">
                <a:solidFill>
                  <a:srgbClr val="FFCC99"/>
                </a:solidFill>
              </a:rPr>
              <a:t>C.) Caused by temperature differences over the land and over seas.</a:t>
            </a:r>
          </a:p>
          <a:p>
            <a:pPr lvl="1"/>
            <a:r>
              <a:rPr lang="en-US" dirty="0" smtClean="0">
                <a:solidFill>
                  <a:srgbClr val="9966FF"/>
                </a:solidFill>
              </a:rPr>
              <a:t>D.) </a:t>
            </a:r>
            <a:r>
              <a:rPr lang="en-US" dirty="0" smtClean="0">
                <a:solidFill>
                  <a:schemeClr val="tx1"/>
                </a:solidFill>
              </a:rPr>
              <a:t>Caused by the gravitational pull of the moon and the sun.</a:t>
            </a:r>
          </a:p>
          <a:p>
            <a:pPr lvl="1"/>
            <a:r>
              <a:rPr lang="en-US" dirty="0" smtClean="0">
                <a:solidFill>
                  <a:srgbClr val="FFFF99"/>
                </a:solidFill>
              </a:rPr>
              <a:t>D.) </a:t>
            </a:r>
            <a:r>
              <a:rPr lang="en-US" dirty="0" smtClean="0">
                <a:solidFill>
                  <a:schemeClr val="tx1"/>
                </a:solidFill>
              </a:rPr>
              <a:t>Caused by the topography of the land (Mountain Effect).</a:t>
            </a: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062980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Caused by the movement of air, from high pressure to low pressure.</a:t>
            </a:r>
          </a:p>
          <a:p>
            <a:pPr lvl="1"/>
            <a:r>
              <a:rPr lang="en-US" dirty="0" smtClean="0">
                <a:solidFill>
                  <a:srgbClr val="99FF99"/>
                </a:solidFill>
              </a:rPr>
              <a:t>B.) Caused by the different temperatures (and therefore air pressure differences) around the planet.</a:t>
            </a:r>
          </a:p>
          <a:p>
            <a:pPr lvl="1"/>
            <a:r>
              <a:rPr lang="en-US" dirty="0" smtClean="0">
                <a:solidFill>
                  <a:srgbClr val="FFCC99"/>
                </a:solidFill>
              </a:rPr>
              <a:t>C.) Caused by temperature differences over the land and over seas.</a:t>
            </a:r>
          </a:p>
          <a:p>
            <a:pPr lvl="1"/>
            <a:r>
              <a:rPr lang="en-US" dirty="0" smtClean="0">
                <a:solidFill>
                  <a:srgbClr val="9966FF"/>
                </a:solidFill>
              </a:rPr>
              <a:t>D.) Caused by the gravitational pull of the moon and the sun.</a:t>
            </a:r>
          </a:p>
          <a:p>
            <a:pPr lvl="1"/>
            <a:r>
              <a:rPr lang="en-US" dirty="0" smtClean="0">
                <a:solidFill>
                  <a:srgbClr val="FFFF99"/>
                </a:solidFill>
              </a:rPr>
              <a:t>D.) </a:t>
            </a:r>
            <a:r>
              <a:rPr lang="en-US" dirty="0" smtClean="0">
                <a:solidFill>
                  <a:schemeClr val="tx1"/>
                </a:solidFill>
              </a:rPr>
              <a:t>Caused by the topography of the land (Mountain Effect).</a:t>
            </a: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794055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Caused by the movement of air, from high pressure to low pressure.</a:t>
            </a:r>
          </a:p>
          <a:p>
            <a:pPr lvl="1"/>
            <a:r>
              <a:rPr lang="en-US" dirty="0" smtClean="0">
                <a:solidFill>
                  <a:srgbClr val="99FF99"/>
                </a:solidFill>
              </a:rPr>
              <a:t>B.) Caused by the different temperatures (and therefore air pressure differences) around the planet.</a:t>
            </a:r>
          </a:p>
          <a:p>
            <a:pPr lvl="1"/>
            <a:r>
              <a:rPr lang="en-US" dirty="0" smtClean="0">
                <a:solidFill>
                  <a:srgbClr val="FFCC99"/>
                </a:solidFill>
              </a:rPr>
              <a:t>C.) Caused by temperature differences over the land and over seas.</a:t>
            </a:r>
          </a:p>
          <a:p>
            <a:pPr lvl="1"/>
            <a:r>
              <a:rPr lang="en-US" dirty="0" smtClean="0">
                <a:solidFill>
                  <a:srgbClr val="9966FF"/>
                </a:solidFill>
              </a:rPr>
              <a:t>D.) Caused by the gravitational pull of the moon and the sun.</a:t>
            </a:r>
          </a:p>
          <a:p>
            <a:pPr lvl="1"/>
            <a:r>
              <a:rPr lang="en-US" dirty="0" smtClean="0">
                <a:solidFill>
                  <a:srgbClr val="FFFF99"/>
                </a:solidFill>
              </a:rPr>
              <a:t>D.) Caused by the topography of the land (Mountain Effect).</a:t>
            </a: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3341161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Caused by the movement of air, from high pressure to low pressure.</a:t>
            </a:r>
          </a:p>
          <a:p>
            <a:pPr lvl="1"/>
            <a:r>
              <a:rPr lang="en-US" dirty="0" smtClean="0">
                <a:solidFill>
                  <a:srgbClr val="99FF99"/>
                </a:solidFill>
              </a:rPr>
              <a:t>B.) Caused by the different temperatures (and therefore air pressure differences) around the planet.</a:t>
            </a:r>
          </a:p>
          <a:p>
            <a:pPr lvl="1"/>
            <a:r>
              <a:rPr lang="en-US" dirty="0" smtClean="0">
                <a:solidFill>
                  <a:srgbClr val="FFCC99"/>
                </a:solidFill>
              </a:rPr>
              <a:t>C.) Caused by temperature differences over the land and over seas.</a:t>
            </a:r>
          </a:p>
          <a:p>
            <a:pPr lvl="1"/>
            <a:r>
              <a:rPr lang="en-US" dirty="0" smtClean="0">
                <a:solidFill>
                  <a:srgbClr val="9966FF"/>
                </a:solidFill>
              </a:rPr>
              <a:t>D.) Caused by the gravitational pull of the moon and the sun.</a:t>
            </a:r>
          </a:p>
          <a:p>
            <a:pPr lvl="1"/>
            <a:r>
              <a:rPr lang="en-US" dirty="0" smtClean="0">
                <a:solidFill>
                  <a:srgbClr val="FFFF99"/>
                </a:solidFill>
              </a:rPr>
              <a:t>D.) Caused by the topography of the land (Mountain Effect).</a:t>
            </a:r>
          </a:p>
          <a:p>
            <a:pPr lvl="1">
              <a:buNone/>
            </a:pPr>
            <a:endParaRPr lang="en-US" dirty="0" smtClean="0">
              <a:solidFill>
                <a:srgbClr val="FFFF99"/>
              </a:solidFill>
            </a:endParaRP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381000" y="5638800"/>
            <a:ext cx="5455340"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The answer is…</a:t>
            </a:r>
            <a:endParaRPr lang="en-US" sz="5400" b="1" cap="none" spc="0" dirty="0">
              <a:ln w="17780" cmpd="sng">
                <a:solidFill>
                  <a:sysClr val="windowText" lastClr="000000"/>
                </a:solidFill>
                <a:prstDash val="solid"/>
                <a:miter lim="800000"/>
              </a:ln>
              <a:solidFill>
                <a:srgbClr val="FFC000"/>
              </a:solidFill>
              <a:effectLst>
                <a:outerShdw blurRad="50800" algn="tl" rotWithShape="0">
                  <a:srgbClr val="000000"/>
                </a:outerShdw>
              </a:effectLst>
            </a:endParaRPr>
          </a:p>
        </p:txBody>
      </p:sp>
    </p:spTree>
    <p:extLst>
      <p:ext uri="{BB962C8B-B14F-4D97-AF65-F5344CB8AC3E}">
        <p14:creationId xmlns:p14="http://schemas.microsoft.com/office/powerpoint/2010/main" val="24996383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Caused by the movement of air, from high pressure to low pressure.</a:t>
            </a:r>
          </a:p>
          <a:p>
            <a:pPr lvl="1"/>
            <a:r>
              <a:rPr lang="en-US" dirty="0" smtClean="0">
                <a:solidFill>
                  <a:srgbClr val="99FF99"/>
                </a:solidFill>
              </a:rPr>
              <a:t>B.) Caused by the different temperatures (and therefore air pressure differences) around the planet.</a:t>
            </a:r>
          </a:p>
          <a:p>
            <a:pPr lvl="1"/>
            <a:r>
              <a:rPr lang="en-US" dirty="0" smtClean="0">
                <a:solidFill>
                  <a:srgbClr val="FFCC99"/>
                </a:solidFill>
              </a:rPr>
              <a:t>C.) Caused by temperature differences over the land and over seas.</a:t>
            </a:r>
          </a:p>
          <a:p>
            <a:pPr lvl="1"/>
            <a:r>
              <a:rPr lang="en-US" dirty="0" smtClean="0">
                <a:solidFill>
                  <a:srgbClr val="9966FF"/>
                </a:solidFill>
              </a:rPr>
              <a:t>D.) Caused by the gravitational pull of the moon and the sun.</a:t>
            </a:r>
          </a:p>
          <a:p>
            <a:pPr lvl="1"/>
            <a:r>
              <a:rPr lang="en-US" dirty="0" smtClean="0">
                <a:solidFill>
                  <a:srgbClr val="FFFF99"/>
                </a:solidFill>
              </a:rPr>
              <a:t>D.) Caused by the topography of the land (Mountain Effect).</a:t>
            </a:r>
          </a:p>
          <a:p>
            <a:pPr lvl="1">
              <a:buNone/>
            </a:pPr>
            <a:endParaRPr lang="en-US" dirty="0" smtClean="0">
              <a:solidFill>
                <a:srgbClr val="FFFF99"/>
              </a:solidFill>
            </a:endParaRP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381000" y="5638800"/>
            <a:ext cx="5455340"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The answer is…</a:t>
            </a:r>
            <a:endParaRPr lang="en-US" sz="5400" b="1" cap="none" spc="0" dirty="0">
              <a:ln w="17780" cmpd="sng">
                <a:solidFill>
                  <a:sysClr val="windowText" lastClr="000000"/>
                </a:solidFill>
                <a:prstDash val="solid"/>
                <a:miter lim="800000"/>
              </a:ln>
              <a:solidFill>
                <a:srgbClr val="FFC000"/>
              </a:solidFill>
              <a:effectLst>
                <a:outerShdw blurRad="50800" algn="tl" rotWithShape="0">
                  <a:srgbClr val="000000"/>
                </a:outerShdw>
              </a:effectLst>
            </a:endParaRPr>
          </a:p>
        </p:txBody>
      </p:sp>
      <p:sp>
        <p:nvSpPr>
          <p:cNvPr id="7" name="Rounded Rectangle 6"/>
          <p:cNvSpPr/>
          <p:nvPr/>
        </p:nvSpPr>
        <p:spPr>
          <a:xfrm>
            <a:off x="609600" y="3657600"/>
            <a:ext cx="8305800" cy="914400"/>
          </a:xfrm>
          <a:prstGeom prst="roundRect">
            <a:avLst/>
          </a:prstGeom>
          <a:solidFill>
            <a:srgbClr val="9966FF">
              <a:alpha val="22000"/>
            </a:srgbClr>
          </a:solidFill>
          <a:ln w="762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6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smtClean="0">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228600" y="228600"/>
            <a:ext cx="8686800" cy="5973763"/>
          </a:xfrm>
        </p:spPr>
        <p:txBody>
          <a:bodyPr/>
          <a:lstStyle/>
          <a:p>
            <a:r>
              <a:rPr lang="en-US" dirty="0" smtClean="0">
                <a:solidFill>
                  <a:schemeClr val="accent1">
                    <a:lumMod val="75000"/>
                  </a:schemeClr>
                </a:solidFill>
              </a:rPr>
              <a:t>Wind is </a:t>
            </a:r>
            <a:r>
              <a:rPr lang="en-US" b="1" u="sng" dirty="0" smtClean="0">
                <a:solidFill>
                  <a:schemeClr val="accent1">
                    <a:lumMod val="75000"/>
                  </a:schemeClr>
                </a:solidFill>
              </a:rPr>
              <a:t>not</a:t>
            </a:r>
            <a:r>
              <a:rPr lang="en-US" b="1" dirty="0" smtClean="0">
                <a:solidFill>
                  <a:schemeClr val="accent1">
                    <a:lumMod val="75000"/>
                  </a:schemeClr>
                </a:solidFill>
              </a:rPr>
              <a:t> </a:t>
            </a:r>
            <a:r>
              <a:rPr lang="en-US" dirty="0" smtClean="0">
                <a:solidFill>
                  <a:schemeClr val="accent1">
                    <a:lumMod val="75000"/>
                  </a:schemeClr>
                </a:solidFill>
              </a:rPr>
              <a:t>which of the following?</a:t>
            </a:r>
          </a:p>
          <a:p>
            <a:pPr lvl="1"/>
            <a:r>
              <a:rPr lang="en-US" dirty="0" smtClean="0">
                <a:solidFill>
                  <a:srgbClr val="FF99FF"/>
                </a:solidFill>
              </a:rPr>
              <a:t>A.)  Caused by the movement of air, from high pressure to low pressure.</a:t>
            </a:r>
          </a:p>
          <a:p>
            <a:pPr lvl="1"/>
            <a:r>
              <a:rPr lang="en-US" dirty="0" smtClean="0">
                <a:solidFill>
                  <a:srgbClr val="99FF99"/>
                </a:solidFill>
              </a:rPr>
              <a:t>B.) Caused by the different temperatures (and therefore air pressure differences) around the planet.</a:t>
            </a:r>
          </a:p>
          <a:p>
            <a:pPr lvl="1"/>
            <a:r>
              <a:rPr lang="en-US" dirty="0" smtClean="0">
                <a:solidFill>
                  <a:srgbClr val="FFCC99"/>
                </a:solidFill>
              </a:rPr>
              <a:t>C.) Caused by temperature differences over the land and over seas.</a:t>
            </a:r>
          </a:p>
          <a:p>
            <a:pPr lvl="1"/>
            <a:r>
              <a:rPr lang="en-US" dirty="0" smtClean="0">
                <a:solidFill>
                  <a:srgbClr val="9966FF"/>
                </a:solidFill>
              </a:rPr>
              <a:t>D.) Caused by the gravitational pull of the moon and the sun</a:t>
            </a:r>
            <a:r>
              <a:rPr lang="en-US" dirty="0" smtClean="0">
                <a:solidFill>
                  <a:srgbClr val="33CCFF"/>
                </a:solidFill>
              </a:rPr>
              <a:t>. Gravity causes the tides.</a:t>
            </a:r>
            <a:endParaRPr lang="en-US" dirty="0">
              <a:solidFill>
                <a:srgbClr val="33CCFF"/>
              </a:solidFill>
            </a:endParaRPr>
          </a:p>
          <a:p>
            <a:pPr lvl="1"/>
            <a:r>
              <a:rPr lang="en-US" dirty="0" smtClean="0">
                <a:solidFill>
                  <a:srgbClr val="FFFF99"/>
                </a:solidFill>
              </a:rPr>
              <a:t>D.) Caused by the topography of the land (Mountain Effect).</a:t>
            </a:r>
          </a:p>
          <a:p>
            <a:pPr lvl="1">
              <a:buNone/>
            </a:pPr>
            <a:endParaRPr lang="en-US" dirty="0" smtClean="0">
              <a:solidFill>
                <a:srgbClr val="FFFF99"/>
              </a:solidFill>
            </a:endParaRPr>
          </a:p>
          <a:p>
            <a:endParaRPr lang="en-US" dirty="0" smtClean="0"/>
          </a:p>
          <a:p>
            <a:endParaRPr lang="en-US" dirty="0" smtClean="0">
              <a:solidFill>
                <a:schemeClr val="accent1">
                  <a:lumMod val="75000"/>
                </a:schemeClr>
              </a:solidFill>
            </a:endParaRPr>
          </a:p>
          <a:p>
            <a:endParaRPr lang="en-US" dirty="0" smtClean="0"/>
          </a:p>
        </p:txBody>
      </p:sp>
      <p:sp>
        <p:nvSpPr>
          <p:cNvPr id="71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sz="3200">
              <a:latin typeface="Tahoma" pitchFamily="34" charset="0"/>
            </a:endParaRPr>
          </a:p>
        </p:txBody>
      </p:sp>
      <p:sp>
        <p:nvSpPr>
          <p:cNvPr id="6" name="Rectangle 5"/>
          <p:cNvSpPr/>
          <p:nvPr/>
        </p:nvSpPr>
        <p:spPr>
          <a:xfrm>
            <a:off x="8077200" y="228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381000" y="5638800"/>
            <a:ext cx="5455340"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The answer is…</a:t>
            </a:r>
            <a:endParaRPr lang="en-US" sz="5400" b="1" cap="none" spc="0" dirty="0">
              <a:ln w="17780" cmpd="sng">
                <a:solidFill>
                  <a:sysClr val="windowText" lastClr="000000"/>
                </a:solidFill>
                <a:prstDash val="solid"/>
                <a:miter lim="800000"/>
              </a:ln>
              <a:solidFill>
                <a:srgbClr val="FFC000"/>
              </a:solidFill>
              <a:effectLst>
                <a:outerShdw blurRad="50800" algn="tl" rotWithShape="0">
                  <a:srgbClr val="000000"/>
                </a:outerShdw>
              </a:effectLst>
            </a:endParaRPr>
          </a:p>
        </p:txBody>
      </p:sp>
      <p:sp>
        <p:nvSpPr>
          <p:cNvPr id="8" name="Rounded Rectangle 7"/>
          <p:cNvSpPr/>
          <p:nvPr/>
        </p:nvSpPr>
        <p:spPr>
          <a:xfrm>
            <a:off x="609600" y="3657600"/>
            <a:ext cx="8305800" cy="914400"/>
          </a:xfrm>
          <a:prstGeom prst="roundRect">
            <a:avLst/>
          </a:prstGeom>
          <a:solidFill>
            <a:srgbClr val="9966FF">
              <a:alpha val="22000"/>
            </a:srgbClr>
          </a:solidFill>
          <a:ln w="762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7494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228600" y="152400"/>
            <a:ext cx="8458200" cy="5973763"/>
          </a:xfrm>
        </p:spPr>
        <p:txBody>
          <a:bodyPr/>
          <a:lstStyle/>
          <a:p>
            <a:pPr eaLnBrk="1" hangingPunct="1"/>
            <a:r>
              <a:rPr lang="en-US" dirty="0" smtClean="0"/>
              <a:t>Which flower uses wind to pollinate, and which uses insects? </a:t>
            </a:r>
          </a:p>
          <a:p>
            <a:pPr eaLnBrk="1" hangingPunct="1"/>
            <a:endParaRPr lang="en-US" dirty="0" smtClean="0"/>
          </a:p>
        </p:txBody>
      </p:sp>
      <p:pic>
        <p:nvPicPr>
          <p:cNvPr id="82947" name="Picture 5" descr="wood_whys_pollination_alder_catk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4191000" cy="5229225"/>
          </a:xfrm>
          <a:prstGeom prst="rect">
            <a:avLst/>
          </a:prstGeom>
          <a:noFill/>
          <a:ln w="76200">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2948" name="Picture 7" descr="State-Fl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295400"/>
            <a:ext cx="4267200" cy="5257800"/>
          </a:xfrm>
          <a:prstGeom prst="rect">
            <a:avLst/>
          </a:prstGeom>
          <a:noFill/>
          <a:ln w="57150">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sp>
        <p:nvSpPr>
          <p:cNvPr id="82950" name="WordArt 6"/>
          <p:cNvSpPr>
            <a:spLocks noChangeArrowheads="1" noChangeShapeType="1" noTextEdit="1"/>
          </p:cNvSpPr>
          <p:nvPr/>
        </p:nvSpPr>
        <p:spPr bwMode="auto">
          <a:xfrm>
            <a:off x="381000" y="1371600"/>
            <a:ext cx="785813" cy="1314450"/>
          </a:xfrm>
          <a:prstGeom prst="rect">
            <a:avLst/>
          </a:prstGeom>
        </p:spPr>
        <p:txBody>
          <a:bodyPr wrap="none" fromWordArt="1">
            <a:prstTxWarp prst="textPlain">
              <a:avLst>
                <a:gd name="adj" fmla="val 50000"/>
              </a:avLst>
            </a:prstTxWarp>
          </a:bodyPr>
          <a:lstStyle/>
          <a:p>
            <a:pPr algn="ctr"/>
            <a:r>
              <a:rPr lang="en-US" sz="3600" kern="10" spc="720" dirty="0">
                <a:ln w="38100">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2951" name="WordArt 7"/>
          <p:cNvSpPr>
            <a:spLocks noChangeArrowheads="1" noChangeShapeType="1" noTextEdit="1"/>
          </p:cNvSpPr>
          <p:nvPr/>
        </p:nvSpPr>
        <p:spPr bwMode="auto">
          <a:xfrm>
            <a:off x="4876800" y="1447800"/>
            <a:ext cx="709613" cy="1295400"/>
          </a:xfrm>
          <a:prstGeom prst="rect">
            <a:avLst/>
          </a:prstGeom>
        </p:spPr>
        <p:txBody>
          <a:bodyPr wrap="none" fromWordArt="1">
            <a:prstTxWarp prst="textPlain">
              <a:avLst>
                <a:gd name="adj" fmla="val 50000"/>
              </a:avLst>
            </a:prstTxWarp>
          </a:bodyPr>
          <a:lstStyle/>
          <a:p>
            <a:pPr algn="ctr"/>
            <a:r>
              <a:rPr lang="en-US" sz="3600" kern="10" spc="720" dirty="0">
                <a:ln w="38100">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7170" name="AutoShape 2" descr="https://encrypted-tbn1.gstatic.com/images?q=tbn:ANd9GcQ6hjPojbByU75vlnhC936tUc8LdHQgLgYU9Xcj4zJonUMsjHe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4" cstate="print"/>
          <a:srcRect/>
          <a:stretch>
            <a:fillRect/>
          </a:stretch>
        </p:blipFill>
        <p:spPr bwMode="auto">
          <a:xfrm>
            <a:off x="381000" y="5257800"/>
            <a:ext cx="1071562" cy="1071562"/>
          </a:xfrm>
          <a:prstGeom prst="rect">
            <a:avLst/>
          </a:prstGeom>
          <a:noFill/>
          <a:ln w="9525">
            <a:noFill/>
            <a:miter lim="800000"/>
            <a:headEnd/>
            <a:tailEnd/>
          </a:ln>
        </p:spPr>
      </p:pic>
    </p:spTree>
    <p:extLst>
      <p:ext uri="{BB962C8B-B14F-4D97-AF65-F5344CB8AC3E}">
        <p14:creationId xmlns:p14="http://schemas.microsoft.com/office/powerpoint/2010/main" val="15314359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228600" y="152400"/>
            <a:ext cx="8458200" cy="5973763"/>
          </a:xfrm>
        </p:spPr>
        <p:txBody>
          <a:bodyPr/>
          <a:lstStyle/>
          <a:p>
            <a:pPr eaLnBrk="1" hangingPunct="1"/>
            <a:r>
              <a:rPr lang="en-US" dirty="0" smtClean="0"/>
              <a:t>Which flower uses wind to pollinate, and which uses insects? </a:t>
            </a:r>
          </a:p>
          <a:p>
            <a:pPr eaLnBrk="1" hangingPunct="1"/>
            <a:endParaRPr lang="en-US" dirty="0" smtClean="0"/>
          </a:p>
        </p:txBody>
      </p:sp>
      <p:pic>
        <p:nvPicPr>
          <p:cNvPr id="82947" name="Picture 5" descr="wood_whys_pollination_alder_catk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4191000" cy="522922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82948" name="Picture 7" descr="State-Fl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295400"/>
            <a:ext cx="4267200" cy="5257800"/>
          </a:xfrm>
          <a:prstGeom prst="rect">
            <a:avLst/>
          </a:prstGeom>
          <a:noFill/>
          <a:ln w="57150">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sp>
        <p:nvSpPr>
          <p:cNvPr id="82950" name="WordArt 6"/>
          <p:cNvSpPr>
            <a:spLocks noChangeArrowheads="1" noChangeShapeType="1" noTextEdit="1"/>
          </p:cNvSpPr>
          <p:nvPr/>
        </p:nvSpPr>
        <p:spPr bwMode="auto">
          <a:xfrm>
            <a:off x="381000" y="1371600"/>
            <a:ext cx="785813" cy="1314450"/>
          </a:xfrm>
          <a:prstGeom prst="rect">
            <a:avLst/>
          </a:prstGeom>
        </p:spPr>
        <p:txBody>
          <a:bodyPr wrap="none" fromWordArt="1">
            <a:prstTxWarp prst="textPlain">
              <a:avLst>
                <a:gd name="adj" fmla="val 50000"/>
              </a:avLst>
            </a:prstTxWarp>
          </a:bodyPr>
          <a:lstStyle/>
          <a:p>
            <a:pPr algn="ctr"/>
            <a:r>
              <a:rPr lang="en-US" sz="3600" kern="10" spc="720" dirty="0">
                <a:ln w="38100">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2951" name="WordArt 7"/>
          <p:cNvSpPr>
            <a:spLocks noChangeArrowheads="1" noChangeShapeType="1" noTextEdit="1"/>
          </p:cNvSpPr>
          <p:nvPr/>
        </p:nvSpPr>
        <p:spPr bwMode="auto">
          <a:xfrm>
            <a:off x="4876800" y="1447800"/>
            <a:ext cx="709613" cy="1295400"/>
          </a:xfrm>
          <a:prstGeom prst="rect">
            <a:avLst/>
          </a:prstGeom>
        </p:spPr>
        <p:txBody>
          <a:bodyPr wrap="none" fromWordArt="1">
            <a:prstTxWarp prst="textPlain">
              <a:avLst>
                <a:gd name="adj" fmla="val 50000"/>
              </a:avLst>
            </a:prstTxWarp>
          </a:bodyPr>
          <a:lstStyle/>
          <a:p>
            <a:pPr algn="ctr"/>
            <a:r>
              <a:rPr lang="en-US" sz="3600" kern="10" spc="720" dirty="0">
                <a:ln w="38100">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pic>
        <p:nvPicPr>
          <p:cNvPr id="8" name="Picture 3"/>
          <p:cNvPicPr>
            <a:picLocks noChangeAspect="1" noChangeArrowheads="1"/>
          </p:cNvPicPr>
          <p:nvPr/>
        </p:nvPicPr>
        <p:blipFill>
          <a:blip r:embed="rId4" cstate="print"/>
          <a:srcRect/>
          <a:stretch>
            <a:fillRect/>
          </a:stretch>
        </p:blipFill>
        <p:spPr bwMode="auto">
          <a:xfrm>
            <a:off x="381000" y="5257800"/>
            <a:ext cx="1071562" cy="1071562"/>
          </a:xfrm>
          <a:prstGeom prst="rect">
            <a:avLst/>
          </a:prstGeom>
          <a:noFill/>
          <a:ln w="9525">
            <a:noFill/>
            <a:miter lim="800000"/>
            <a:headEnd/>
            <a:tailEnd/>
          </a:ln>
        </p:spPr>
      </p:pic>
    </p:spTree>
    <p:extLst>
      <p:ext uri="{BB962C8B-B14F-4D97-AF65-F5344CB8AC3E}">
        <p14:creationId xmlns:p14="http://schemas.microsoft.com/office/powerpoint/2010/main" val="6512517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228600" y="152400"/>
            <a:ext cx="8458200" cy="5973763"/>
          </a:xfrm>
        </p:spPr>
        <p:txBody>
          <a:bodyPr/>
          <a:lstStyle/>
          <a:p>
            <a:pPr eaLnBrk="1" hangingPunct="1"/>
            <a:r>
              <a:rPr lang="en-US" dirty="0" smtClean="0"/>
              <a:t>Which flower uses </a:t>
            </a:r>
            <a:r>
              <a:rPr lang="en-US" dirty="0" smtClean="0">
                <a:solidFill>
                  <a:srgbClr val="996633"/>
                </a:solidFill>
              </a:rPr>
              <a:t>wind to pollinate</a:t>
            </a:r>
            <a:r>
              <a:rPr lang="en-US" dirty="0" smtClean="0"/>
              <a:t>, and which uses insects? </a:t>
            </a:r>
          </a:p>
          <a:p>
            <a:pPr eaLnBrk="1" hangingPunct="1"/>
            <a:endParaRPr lang="en-US" dirty="0" smtClean="0"/>
          </a:p>
        </p:txBody>
      </p:sp>
      <p:pic>
        <p:nvPicPr>
          <p:cNvPr id="82947" name="Picture 5" descr="wood_whys_pollination_alder_catk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4191000" cy="52292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82948" name="Picture 7" descr="State-Fl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295400"/>
            <a:ext cx="4267200" cy="5257800"/>
          </a:xfrm>
          <a:prstGeom prst="rect">
            <a:avLst/>
          </a:prstGeom>
          <a:noFill/>
          <a:ln w="57150">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sp>
        <p:nvSpPr>
          <p:cNvPr id="82950" name="WordArt 6"/>
          <p:cNvSpPr>
            <a:spLocks noChangeArrowheads="1" noChangeShapeType="1" noTextEdit="1"/>
          </p:cNvSpPr>
          <p:nvPr/>
        </p:nvSpPr>
        <p:spPr bwMode="auto">
          <a:xfrm>
            <a:off x="381000" y="1371600"/>
            <a:ext cx="785813" cy="1314450"/>
          </a:xfrm>
          <a:prstGeom prst="rect">
            <a:avLst/>
          </a:prstGeom>
        </p:spPr>
        <p:txBody>
          <a:bodyPr wrap="none" fromWordArt="1">
            <a:prstTxWarp prst="textPlain">
              <a:avLst>
                <a:gd name="adj" fmla="val 50000"/>
              </a:avLst>
            </a:prstTxWarp>
          </a:bodyPr>
          <a:lstStyle/>
          <a:p>
            <a:pPr algn="ctr"/>
            <a:r>
              <a:rPr lang="en-US" sz="3600" kern="10" spc="720" dirty="0">
                <a:ln w="38100">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2951" name="WordArt 7"/>
          <p:cNvSpPr>
            <a:spLocks noChangeArrowheads="1" noChangeShapeType="1" noTextEdit="1"/>
          </p:cNvSpPr>
          <p:nvPr/>
        </p:nvSpPr>
        <p:spPr bwMode="auto">
          <a:xfrm>
            <a:off x="4876800" y="1447800"/>
            <a:ext cx="709613" cy="1295400"/>
          </a:xfrm>
          <a:prstGeom prst="rect">
            <a:avLst/>
          </a:prstGeom>
        </p:spPr>
        <p:txBody>
          <a:bodyPr wrap="none" fromWordArt="1">
            <a:prstTxWarp prst="textPlain">
              <a:avLst>
                <a:gd name="adj" fmla="val 50000"/>
              </a:avLst>
            </a:prstTxWarp>
          </a:bodyPr>
          <a:lstStyle/>
          <a:p>
            <a:pPr algn="ctr"/>
            <a:r>
              <a:rPr lang="en-US" sz="3600" kern="10" spc="720" dirty="0">
                <a:ln w="38100">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 name="Rectangle 7"/>
          <p:cNvSpPr/>
          <p:nvPr/>
        </p:nvSpPr>
        <p:spPr>
          <a:xfrm>
            <a:off x="1447800" y="1447800"/>
            <a:ext cx="1871346"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996633"/>
                </a:solidFill>
                <a:effectLst>
                  <a:outerShdw blurRad="50800" algn="tl" rotWithShape="0">
                    <a:srgbClr val="000000"/>
                  </a:outerShdw>
                </a:effectLst>
              </a:rPr>
              <a:t>Wind</a:t>
            </a:r>
            <a:endParaRPr lang="en-US" sz="5400" b="1" cap="none" spc="0" dirty="0">
              <a:ln w="17780" cmpd="sng">
                <a:solidFill>
                  <a:sysClr val="windowText" lastClr="000000"/>
                </a:solidFill>
                <a:prstDash val="solid"/>
                <a:miter lim="800000"/>
              </a:ln>
              <a:solidFill>
                <a:srgbClr val="996633"/>
              </a:solidFill>
              <a:effectLst>
                <a:outerShdw blurRad="50800" algn="tl" rotWithShape="0">
                  <a:srgbClr val="000000"/>
                </a:outerShdw>
              </a:effectLst>
            </a:endParaRPr>
          </a:p>
        </p:txBody>
      </p:sp>
      <p:pic>
        <p:nvPicPr>
          <p:cNvPr id="9" name="Picture 3"/>
          <p:cNvPicPr>
            <a:picLocks noChangeAspect="1" noChangeArrowheads="1"/>
          </p:cNvPicPr>
          <p:nvPr/>
        </p:nvPicPr>
        <p:blipFill>
          <a:blip r:embed="rId4" cstate="print"/>
          <a:srcRect/>
          <a:stretch>
            <a:fillRect/>
          </a:stretch>
        </p:blipFill>
        <p:spPr bwMode="auto">
          <a:xfrm>
            <a:off x="381000" y="5257800"/>
            <a:ext cx="1071562" cy="1071562"/>
          </a:xfrm>
          <a:prstGeom prst="rect">
            <a:avLst/>
          </a:prstGeom>
          <a:noFill/>
          <a:ln w="9525">
            <a:noFill/>
            <a:miter lim="800000"/>
            <a:headEnd/>
            <a:tailEnd/>
          </a:ln>
        </p:spPr>
      </p:pic>
    </p:spTree>
    <p:extLst>
      <p:ext uri="{BB962C8B-B14F-4D97-AF65-F5344CB8AC3E}">
        <p14:creationId xmlns:p14="http://schemas.microsoft.com/office/powerpoint/2010/main" val="1261357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228600" y="152400"/>
            <a:ext cx="8458200" cy="5973763"/>
          </a:xfrm>
        </p:spPr>
        <p:txBody>
          <a:bodyPr/>
          <a:lstStyle/>
          <a:p>
            <a:pPr eaLnBrk="1" hangingPunct="1"/>
            <a:r>
              <a:rPr lang="en-US" dirty="0" smtClean="0"/>
              <a:t>Which flower uses </a:t>
            </a:r>
            <a:r>
              <a:rPr lang="en-US" dirty="0" smtClean="0">
                <a:solidFill>
                  <a:srgbClr val="996633"/>
                </a:solidFill>
              </a:rPr>
              <a:t>wind to pollinate</a:t>
            </a:r>
            <a:r>
              <a:rPr lang="en-US" dirty="0" smtClean="0"/>
              <a:t>, and which uses insects? </a:t>
            </a:r>
          </a:p>
          <a:p>
            <a:pPr eaLnBrk="1" hangingPunct="1"/>
            <a:endParaRPr lang="en-US" dirty="0" smtClean="0"/>
          </a:p>
        </p:txBody>
      </p:sp>
      <p:pic>
        <p:nvPicPr>
          <p:cNvPr id="82947" name="Picture 5" descr="wood_whys_pollination_alder_catk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4191000" cy="52292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82948" name="Picture 7" descr="State-Fl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295400"/>
            <a:ext cx="4267200" cy="52578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sp>
        <p:nvSpPr>
          <p:cNvPr id="82950" name="WordArt 6"/>
          <p:cNvSpPr>
            <a:spLocks noChangeArrowheads="1" noChangeShapeType="1" noTextEdit="1"/>
          </p:cNvSpPr>
          <p:nvPr/>
        </p:nvSpPr>
        <p:spPr bwMode="auto">
          <a:xfrm>
            <a:off x="381000" y="1371600"/>
            <a:ext cx="785813" cy="1314450"/>
          </a:xfrm>
          <a:prstGeom prst="rect">
            <a:avLst/>
          </a:prstGeom>
        </p:spPr>
        <p:txBody>
          <a:bodyPr wrap="none" fromWordArt="1">
            <a:prstTxWarp prst="textPlain">
              <a:avLst>
                <a:gd name="adj" fmla="val 50000"/>
              </a:avLst>
            </a:prstTxWarp>
          </a:bodyPr>
          <a:lstStyle/>
          <a:p>
            <a:pPr algn="ctr"/>
            <a:r>
              <a:rPr lang="en-US" sz="3600" kern="10" spc="720" dirty="0">
                <a:ln w="38100">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2951" name="WordArt 7"/>
          <p:cNvSpPr>
            <a:spLocks noChangeArrowheads="1" noChangeShapeType="1" noTextEdit="1"/>
          </p:cNvSpPr>
          <p:nvPr/>
        </p:nvSpPr>
        <p:spPr bwMode="auto">
          <a:xfrm>
            <a:off x="4876800" y="1447800"/>
            <a:ext cx="709613" cy="1295400"/>
          </a:xfrm>
          <a:prstGeom prst="rect">
            <a:avLst/>
          </a:prstGeom>
        </p:spPr>
        <p:txBody>
          <a:bodyPr wrap="none" fromWordArt="1">
            <a:prstTxWarp prst="textPlain">
              <a:avLst>
                <a:gd name="adj" fmla="val 50000"/>
              </a:avLst>
            </a:prstTxWarp>
          </a:bodyPr>
          <a:lstStyle/>
          <a:p>
            <a:pPr algn="ctr"/>
            <a:r>
              <a:rPr lang="en-US" sz="3600" kern="10" spc="720" dirty="0">
                <a:ln w="38100">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 name="Rectangle 7"/>
          <p:cNvSpPr/>
          <p:nvPr/>
        </p:nvSpPr>
        <p:spPr>
          <a:xfrm>
            <a:off x="1447800" y="1447800"/>
            <a:ext cx="1871346"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996633"/>
                </a:solidFill>
                <a:effectLst>
                  <a:outerShdw blurRad="50800" algn="tl" rotWithShape="0">
                    <a:srgbClr val="000000"/>
                  </a:outerShdw>
                </a:effectLst>
              </a:rPr>
              <a:t>Wind</a:t>
            </a:r>
            <a:endParaRPr lang="en-US" sz="5400" b="1" cap="none" spc="0" dirty="0">
              <a:ln w="17780" cmpd="sng">
                <a:solidFill>
                  <a:sysClr val="windowText" lastClr="000000"/>
                </a:solidFill>
                <a:prstDash val="solid"/>
                <a:miter lim="800000"/>
              </a:ln>
              <a:solidFill>
                <a:srgbClr val="996633"/>
              </a:solidFill>
              <a:effectLst>
                <a:outerShdw blurRad="50800" algn="tl" rotWithShape="0">
                  <a:srgbClr val="000000"/>
                </a:outerShdw>
              </a:effectLst>
            </a:endParaRPr>
          </a:p>
        </p:txBody>
      </p:sp>
      <p:pic>
        <p:nvPicPr>
          <p:cNvPr id="9" name="Picture 3"/>
          <p:cNvPicPr>
            <a:picLocks noChangeAspect="1" noChangeArrowheads="1"/>
          </p:cNvPicPr>
          <p:nvPr/>
        </p:nvPicPr>
        <p:blipFill>
          <a:blip r:embed="rId4" cstate="print"/>
          <a:srcRect/>
          <a:stretch>
            <a:fillRect/>
          </a:stretch>
        </p:blipFill>
        <p:spPr bwMode="auto">
          <a:xfrm>
            <a:off x="381000" y="5257800"/>
            <a:ext cx="1071562" cy="1071562"/>
          </a:xfrm>
          <a:prstGeom prst="rect">
            <a:avLst/>
          </a:prstGeom>
          <a:noFill/>
          <a:ln w="9525">
            <a:noFill/>
            <a:miter lim="800000"/>
            <a:headEnd/>
            <a:tailEnd/>
          </a:ln>
        </p:spPr>
      </p:pic>
    </p:spTree>
    <p:extLst>
      <p:ext uri="{BB962C8B-B14F-4D97-AF65-F5344CB8AC3E}">
        <p14:creationId xmlns:p14="http://schemas.microsoft.com/office/powerpoint/2010/main" val="12907219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228600" y="152400"/>
            <a:ext cx="8458200" cy="5973763"/>
          </a:xfrm>
        </p:spPr>
        <p:txBody>
          <a:bodyPr/>
          <a:lstStyle/>
          <a:p>
            <a:pPr eaLnBrk="1" hangingPunct="1"/>
            <a:r>
              <a:rPr lang="en-US" dirty="0" smtClean="0"/>
              <a:t>Which flower uses </a:t>
            </a:r>
            <a:r>
              <a:rPr lang="en-US" dirty="0" smtClean="0">
                <a:solidFill>
                  <a:srgbClr val="996633"/>
                </a:solidFill>
              </a:rPr>
              <a:t>wind to pollinate</a:t>
            </a:r>
            <a:r>
              <a:rPr lang="en-US" dirty="0" smtClean="0"/>
              <a:t>, and which </a:t>
            </a:r>
            <a:r>
              <a:rPr lang="en-US" dirty="0" smtClean="0">
                <a:solidFill>
                  <a:srgbClr val="FF99FF"/>
                </a:solidFill>
              </a:rPr>
              <a:t>uses insects</a:t>
            </a:r>
            <a:r>
              <a:rPr lang="en-US" dirty="0" smtClean="0"/>
              <a:t>? </a:t>
            </a:r>
          </a:p>
          <a:p>
            <a:pPr eaLnBrk="1" hangingPunct="1"/>
            <a:endParaRPr lang="en-US" dirty="0" smtClean="0"/>
          </a:p>
        </p:txBody>
      </p:sp>
      <p:pic>
        <p:nvPicPr>
          <p:cNvPr id="82947" name="Picture 5" descr="wood_whys_pollination_alder_catk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4191000" cy="52292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82948" name="Picture 7" descr="State-Fl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295400"/>
            <a:ext cx="4267200" cy="5257800"/>
          </a:xfrm>
          <a:prstGeom prst="rect">
            <a:avLst/>
          </a:prstGeom>
          <a:noFill/>
          <a:ln w="5715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sp>
        <p:nvSpPr>
          <p:cNvPr id="82950" name="WordArt 6"/>
          <p:cNvSpPr>
            <a:spLocks noChangeArrowheads="1" noChangeShapeType="1" noTextEdit="1"/>
          </p:cNvSpPr>
          <p:nvPr/>
        </p:nvSpPr>
        <p:spPr bwMode="auto">
          <a:xfrm>
            <a:off x="381000" y="1371600"/>
            <a:ext cx="785813" cy="1314450"/>
          </a:xfrm>
          <a:prstGeom prst="rect">
            <a:avLst/>
          </a:prstGeom>
        </p:spPr>
        <p:txBody>
          <a:bodyPr wrap="none" fromWordArt="1">
            <a:prstTxWarp prst="textPlain">
              <a:avLst>
                <a:gd name="adj" fmla="val 50000"/>
              </a:avLst>
            </a:prstTxWarp>
          </a:bodyPr>
          <a:lstStyle/>
          <a:p>
            <a:pPr algn="ctr"/>
            <a:r>
              <a:rPr lang="en-US" sz="3600" kern="10" spc="720" dirty="0">
                <a:ln w="38100">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2951" name="WordArt 7"/>
          <p:cNvSpPr>
            <a:spLocks noChangeArrowheads="1" noChangeShapeType="1" noTextEdit="1"/>
          </p:cNvSpPr>
          <p:nvPr/>
        </p:nvSpPr>
        <p:spPr bwMode="auto">
          <a:xfrm>
            <a:off x="4876800" y="1447800"/>
            <a:ext cx="709613" cy="1295400"/>
          </a:xfrm>
          <a:prstGeom prst="rect">
            <a:avLst/>
          </a:prstGeom>
        </p:spPr>
        <p:txBody>
          <a:bodyPr wrap="none" fromWordArt="1">
            <a:prstTxWarp prst="textPlain">
              <a:avLst>
                <a:gd name="adj" fmla="val 50000"/>
              </a:avLst>
            </a:prstTxWarp>
          </a:bodyPr>
          <a:lstStyle/>
          <a:p>
            <a:pPr algn="ctr"/>
            <a:r>
              <a:rPr lang="en-US" sz="3600" kern="10" spc="720" dirty="0">
                <a:ln w="38100">
                  <a:solidFill>
                    <a:sysClr val="windowText" lastClr="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 name="Rectangle 7"/>
          <p:cNvSpPr/>
          <p:nvPr/>
        </p:nvSpPr>
        <p:spPr>
          <a:xfrm>
            <a:off x="1447800" y="1447800"/>
            <a:ext cx="1871346"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996633"/>
                </a:solidFill>
                <a:effectLst>
                  <a:outerShdw blurRad="50800" algn="tl" rotWithShape="0">
                    <a:srgbClr val="000000"/>
                  </a:outerShdw>
                </a:effectLst>
              </a:rPr>
              <a:t>Wind</a:t>
            </a:r>
            <a:endParaRPr lang="en-US" sz="5400" b="1" cap="none" spc="0" dirty="0">
              <a:ln w="17780" cmpd="sng">
                <a:solidFill>
                  <a:sysClr val="windowText" lastClr="000000"/>
                </a:solidFill>
                <a:prstDash val="solid"/>
                <a:miter lim="800000"/>
              </a:ln>
              <a:solidFill>
                <a:srgbClr val="996633"/>
              </a:solidFill>
              <a:effectLst>
                <a:outerShdw blurRad="50800" algn="tl" rotWithShape="0">
                  <a:srgbClr val="000000"/>
                </a:outerShdw>
              </a:effectLst>
            </a:endParaRPr>
          </a:p>
        </p:txBody>
      </p:sp>
      <p:sp>
        <p:nvSpPr>
          <p:cNvPr id="9" name="Rectangle 8"/>
          <p:cNvSpPr/>
          <p:nvPr/>
        </p:nvSpPr>
        <p:spPr>
          <a:xfrm>
            <a:off x="5943600" y="1524000"/>
            <a:ext cx="2569935"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99FF"/>
                </a:solidFill>
                <a:effectLst>
                  <a:outerShdw blurRad="50800" algn="tl" rotWithShape="0">
                    <a:srgbClr val="000000"/>
                  </a:outerShdw>
                </a:effectLst>
              </a:rPr>
              <a:t>Insects</a:t>
            </a:r>
            <a:endParaRPr lang="en-US" sz="5400" b="1" cap="none" spc="0" dirty="0">
              <a:ln w="17780" cmpd="sng">
                <a:solidFill>
                  <a:sysClr val="windowText" lastClr="000000"/>
                </a:solidFill>
                <a:prstDash val="solid"/>
                <a:miter lim="800000"/>
              </a:ln>
              <a:solidFill>
                <a:srgbClr val="FF99FF"/>
              </a:solidFill>
              <a:effectLst>
                <a:outerShdw blurRad="50800" algn="tl" rotWithShape="0">
                  <a:srgbClr val="000000"/>
                </a:outerShdw>
              </a:effectLst>
            </a:endParaRPr>
          </a:p>
        </p:txBody>
      </p:sp>
      <p:pic>
        <p:nvPicPr>
          <p:cNvPr id="10" name="Picture 3"/>
          <p:cNvPicPr>
            <a:picLocks noChangeAspect="1" noChangeArrowheads="1"/>
          </p:cNvPicPr>
          <p:nvPr/>
        </p:nvPicPr>
        <p:blipFill>
          <a:blip r:embed="rId4" cstate="print"/>
          <a:srcRect/>
          <a:stretch>
            <a:fillRect/>
          </a:stretch>
        </p:blipFill>
        <p:spPr bwMode="auto">
          <a:xfrm>
            <a:off x="381000" y="5257800"/>
            <a:ext cx="1071562" cy="1071562"/>
          </a:xfrm>
          <a:prstGeom prst="rect">
            <a:avLst/>
          </a:prstGeom>
          <a:noFill/>
          <a:ln w="9525">
            <a:noFill/>
            <a:miter lim="800000"/>
            <a:headEnd/>
            <a:tailEnd/>
          </a:ln>
        </p:spPr>
      </p:pic>
    </p:spTree>
    <p:extLst>
      <p:ext uri="{BB962C8B-B14F-4D97-AF65-F5344CB8AC3E}">
        <p14:creationId xmlns:p14="http://schemas.microsoft.com/office/powerpoint/2010/main" val="4371316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8600" y="2286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This is the name for the area on the equator that doesn’t have much wind because of low pressure. </a:t>
            </a:r>
            <a:endParaRPr lang="en-US" sz="3600" dirty="0">
              <a:solidFill>
                <a:srgbClr val="FFFF00"/>
              </a:solidFill>
              <a:latin typeface="Times New Roman" pitchFamily="18" charset="0"/>
            </a:endParaRPr>
          </a:p>
        </p:txBody>
      </p:sp>
      <p:pic>
        <p:nvPicPr>
          <p:cNvPr id="52227" name="Picture 3" descr="M2P2Fig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57400"/>
            <a:ext cx="8763000" cy="4495800"/>
          </a:xfrm>
          <a:prstGeom prst="rect">
            <a:avLst/>
          </a:prstGeom>
          <a:noFill/>
          <a:ln w="5715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7" name="Rectangle 6"/>
          <p:cNvSpPr/>
          <p:nvPr/>
        </p:nvSpPr>
        <p:spPr>
          <a:xfrm>
            <a:off x="7848600" y="4800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421484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8600" y="2286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This is the name for the area on the equator that doesn’t have much wind because of low pressure. </a:t>
            </a:r>
            <a:endParaRPr lang="en-US" sz="3600" dirty="0">
              <a:solidFill>
                <a:srgbClr val="FFFF00"/>
              </a:solidFill>
              <a:latin typeface="Times New Roman" pitchFamily="18" charset="0"/>
            </a:endParaRPr>
          </a:p>
        </p:txBody>
      </p:sp>
      <p:pic>
        <p:nvPicPr>
          <p:cNvPr id="52227" name="Picture 3" descr="M2P2Fig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57400"/>
            <a:ext cx="8763000" cy="4495800"/>
          </a:xfrm>
          <a:prstGeom prst="rect">
            <a:avLst/>
          </a:prstGeom>
          <a:noFill/>
          <a:ln w="5715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2230" name="WordArt 7"/>
          <p:cNvSpPr>
            <a:spLocks noChangeArrowheads="1" noChangeShapeType="1" noTextEdit="1"/>
          </p:cNvSpPr>
          <p:nvPr/>
        </p:nvSpPr>
        <p:spPr bwMode="auto">
          <a:xfrm>
            <a:off x="1143000" y="3167063"/>
            <a:ext cx="6858000" cy="795337"/>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solidFill>
                  <a:srgbClr val="FF3300"/>
                </a:solidFill>
                <a:latin typeface="Times New Roman"/>
                <a:cs typeface="Times New Roman"/>
              </a:rPr>
              <a:t>Doldrums</a:t>
            </a:r>
          </a:p>
        </p:txBody>
      </p:sp>
      <p:sp>
        <p:nvSpPr>
          <p:cNvPr id="7" name="Rectangle 6"/>
          <p:cNvSpPr/>
          <p:nvPr/>
        </p:nvSpPr>
        <p:spPr>
          <a:xfrm>
            <a:off x="7848600" y="48006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851543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28600" y="228600"/>
            <a:ext cx="8686800" cy="1077218"/>
          </a:xfrm>
          <a:prstGeom prst="rect">
            <a:avLst/>
          </a:prstGeom>
          <a:noFill/>
          <a:ln w="9525">
            <a:noFill/>
            <a:miter lim="800000"/>
            <a:headEnd/>
            <a:tailEnd/>
          </a:ln>
          <a:effectLst/>
        </p:spPr>
        <p:txBody>
          <a:bodyPr>
            <a:spAutoFit/>
          </a:bodyPr>
          <a:lstStyle/>
          <a:p>
            <a:pPr>
              <a:defRPr/>
            </a:pPr>
            <a:r>
              <a:rPr lang="en-US" sz="3200" dirty="0">
                <a:solidFill>
                  <a:schemeClr val="bg1"/>
                </a:solidFill>
                <a:effectLst>
                  <a:outerShdw blurRad="38100" dist="38100" dir="2700000" algn="tl">
                    <a:srgbClr val="808080"/>
                  </a:outerShdw>
                </a:effectLst>
              </a:rPr>
              <a:t>Areas of no wind that occur at 30</a:t>
            </a:r>
            <a:r>
              <a:rPr lang="en-US" sz="3200" dirty="0">
                <a:solidFill>
                  <a:schemeClr val="bg1"/>
                </a:solidFill>
                <a:effectLst>
                  <a:outerShdw blurRad="38100" dist="38100" dir="2700000" algn="tl">
                    <a:srgbClr val="808080"/>
                  </a:outerShdw>
                </a:effectLst>
                <a:sym typeface="Symbol" pitchFamily="18" charset="2"/>
              </a:rPr>
              <a:t></a:t>
            </a:r>
            <a:r>
              <a:rPr lang="en-US" sz="3200" dirty="0">
                <a:solidFill>
                  <a:schemeClr val="bg1"/>
                </a:solidFill>
                <a:effectLst>
                  <a:outerShdw blurRad="38100" dist="38100" dir="2700000" algn="tl">
                    <a:srgbClr val="808080"/>
                  </a:outerShdw>
                </a:effectLst>
              </a:rPr>
              <a:t>N + 30 S</a:t>
            </a:r>
            <a:r>
              <a:rPr lang="en-US" sz="3200" dirty="0">
                <a:solidFill>
                  <a:schemeClr val="bg1"/>
                </a:solidFill>
                <a:effectLst>
                  <a:outerShdw blurRad="38100" dist="38100" dir="2700000" algn="tl">
                    <a:srgbClr val="808080"/>
                  </a:outerShdw>
                </a:effectLst>
                <a:sym typeface="Symbol" pitchFamily="18" charset="2"/>
              </a:rPr>
              <a:t>, </a:t>
            </a:r>
            <a:r>
              <a:rPr lang="en-US" sz="3200" dirty="0">
                <a:solidFill>
                  <a:schemeClr val="bg1"/>
                </a:solidFill>
                <a:effectLst>
                  <a:outerShdw blurRad="38100" dist="38100" dir="2700000" algn="tl">
                    <a:srgbClr val="808080"/>
                  </a:outerShdw>
                </a:effectLst>
              </a:rPr>
              <a:t>air stops moving toward the poles and sinks. </a:t>
            </a:r>
            <a:endParaRPr lang="en-US" sz="3200" dirty="0">
              <a:solidFill>
                <a:srgbClr val="FFFF00"/>
              </a:solidFill>
              <a:effectLst>
                <a:outerShdw blurRad="38100" dist="38100" dir="2700000" algn="tl">
                  <a:srgbClr val="FFFFFF"/>
                </a:outerShdw>
              </a:effectLst>
            </a:endParaRPr>
          </a:p>
        </p:txBody>
      </p:sp>
      <p:pic>
        <p:nvPicPr>
          <p:cNvPr id="54275" name="Picture 3" descr="latitud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7630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427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6" name="Rectangle 5"/>
          <p:cNvSpPr/>
          <p:nvPr/>
        </p:nvSpPr>
        <p:spPr>
          <a:xfrm>
            <a:off x="457200" y="15240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232840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28600" y="228600"/>
            <a:ext cx="8686800" cy="1077218"/>
          </a:xfrm>
          <a:prstGeom prst="rect">
            <a:avLst/>
          </a:prstGeom>
          <a:noFill/>
          <a:ln w="9525">
            <a:noFill/>
            <a:miter lim="800000"/>
            <a:headEnd/>
            <a:tailEnd/>
          </a:ln>
          <a:effectLst/>
        </p:spPr>
        <p:txBody>
          <a:bodyPr>
            <a:spAutoFit/>
          </a:bodyPr>
          <a:lstStyle/>
          <a:p>
            <a:pPr>
              <a:defRPr/>
            </a:pPr>
            <a:r>
              <a:rPr lang="en-US" sz="3200" dirty="0">
                <a:solidFill>
                  <a:schemeClr val="bg1"/>
                </a:solidFill>
                <a:effectLst>
                  <a:outerShdw blurRad="38100" dist="38100" dir="2700000" algn="tl">
                    <a:srgbClr val="808080"/>
                  </a:outerShdw>
                </a:effectLst>
              </a:rPr>
              <a:t>Areas of no wind that occur at 30</a:t>
            </a:r>
            <a:r>
              <a:rPr lang="en-US" sz="3200" dirty="0">
                <a:solidFill>
                  <a:schemeClr val="bg1"/>
                </a:solidFill>
                <a:effectLst>
                  <a:outerShdw blurRad="38100" dist="38100" dir="2700000" algn="tl">
                    <a:srgbClr val="808080"/>
                  </a:outerShdw>
                </a:effectLst>
                <a:sym typeface="Symbol" pitchFamily="18" charset="2"/>
              </a:rPr>
              <a:t></a:t>
            </a:r>
            <a:r>
              <a:rPr lang="en-US" sz="3200" dirty="0">
                <a:solidFill>
                  <a:schemeClr val="bg1"/>
                </a:solidFill>
                <a:effectLst>
                  <a:outerShdw blurRad="38100" dist="38100" dir="2700000" algn="tl">
                    <a:srgbClr val="808080"/>
                  </a:outerShdw>
                </a:effectLst>
              </a:rPr>
              <a:t>N + 30 S</a:t>
            </a:r>
            <a:r>
              <a:rPr lang="en-US" sz="3200" dirty="0">
                <a:solidFill>
                  <a:schemeClr val="bg1"/>
                </a:solidFill>
                <a:effectLst>
                  <a:outerShdw blurRad="38100" dist="38100" dir="2700000" algn="tl">
                    <a:srgbClr val="808080"/>
                  </a:outerShdw>
                </a:effectLst>
                <a:sym typeface="Symbol" pitchFamily="18" charset="2"/>
              </a:rPr>
              <a:t>, </a:t>
            </a:r>
            <a:r>
              <a:rPr lang="en-US" sz="3200" dirty="0">
                <a:solidFill>
                  <a:schemeClr val="bg1"/>
                </a:solidFill>
                <a:effectLst>
                  <a:outerShdw blurRad="38100" dist="38100" dir="2700000" algn="tl">
                    <a:srgbClr val="808080"/>
                  </a:outerShdw>
                </a:effectLst>
              </a:rPr>
              <a:t>air stops moving toward the poles and sinks. </a:t>
            </a:r>
            <a:endParaRPr lang="en-US" sz="3200" dirty="0">
              <a:solidFill>
                <a:srgbClr val="FFFF00"/>
              </a:solidFill>
              <a:effectLst>
                <a:outerShdw blurRad="38100" dist="38100" dir="2700000" algn="tl">
                  <a:srgbClr val="FFFFFF"/>
                </a:outerShdw>
              </a:effectLst>
            </a:endParaRPr>
          </a:p>
        </p:txBody>
      </p:sp>
      <p:pic>
        <p:nvPicPr>
          <p:cNvPr id="54275" name="Picture 3" descr="latitud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7630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427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6" name="Rectangle 5"/>
          <p:cNvSpPr/>
          <p:nvPr/>
        </p:nvSpPr>
        <p:spPr>
          <a:xfrm>
            <a:off x="457200" y="15240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57200" y="2743200"/>
            <a:ext cx="7417415" cy="1200329"/>
          </a:xfrm>
          <a:prstGeom prst="rect">
            <a:avLst/>
          </a:prstGeom>
          <a:noFill/>
        </p:spPr>
        <p:txBody>
          <a:bodyPr wrap="none" lIns="91440" tIns="45720" rIns="91440" bIns="45720">
            <a:spAutoFit/>
          </a:bodyPr>
          <a:lstStyle/>
          <a:p>
            <a:pPr algn="ctr"/>
            <a:r>
              <a:rPr lang="en-US" sz="7200" b="1" cap="none" spc="0" dirty="0" smtClean="0">
                <a:ln w="17780" cmpd="sng">
                  <a:solidFill>
                    <a:sysClr val="windowText" lastClr="000000"/>
                  </a:solidFill>
                  <a:prstDash val="solid"/>
                  <a:miter lim="800000"/>
                </a:ln>
                <a:solidFill>
                  <a:srgbClr val="996633"/>
                </a:solidFill>
                <a:effectLst>
                  <a:outerShdw blurRad="50800" algn="tl" rotWithShape="0">
                    <a:srgbClr val="000000"/>
                  </a:outerShdw>
                </a:effectLst>
              </a:rPr>
              <a:t>Horse Latitudes</a:t>
            </a:r>
            <a:endParaRPr lang="en-US" sz="7200" b="1" cap="none" spc="0" dirty="0">
              <a:ln w="17780" cmpd="sng">
                <a:solidFill>
                  <a:sysClr val="windowText" lastClr="000000"/>
                </a:solidFill>
                <a:prstDash val="solid"/>
                <a:miter lim="800000"/>
              </a:ln>
              <a:solidFill>
                <a:srgbClr val="996633"/>
              </a:solidFill>
              <a:effectLst>
                <a:outerShdw blurRad="50800" algn="tl" rotWithShape="0">
                  <a:srgbClr val="000000"/>
                </a:outerShdw>
              </a:effectLst>
            </a:endParaRPr>
          </a:p>
        </p:txBody>
      </p:sp>
    </p:spTree>
    <p:extLst>
      <p:ext uri="{BB962C8B-B14F-4D97-AF65-F5344CB8AC3E}">
        <p14:creationId xmlns:p14="http://schemas.microsoft.com/office/powerpoint/2010/main" val="503496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smtClean="0"/>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457200" y="304800"/>
            <a:ext cx="8229600" cy="5821363"/>
          </a:xfrm>
        </p:spPr>
        <p:txBody>
          <a:bodyPr/>
          <a:lstStyle/>
          <a:p>
            <a:pPr eaLnBrk="1" hangingPunct="1"/>
            <a:r>
              <a:rPr lang="en-US" dirty="0" smtClean="0"/>
              <a:t>Please name A, B, and C?</a:t>
            </a:r>
          </a:p>
          <a:p>
            <a:pPr eaLnBrk="1" hangingPunct="1"/>
            <a:endParaRPr lang="en-US" dirty="0" smtClean="0"/>
          </a:p>
        </p:txBody>
      </p:sp>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pic>
        <p:nvPicPr>
          <p:cNvPr id="10" name="Picture 5" descr="globalpatternsurfacewind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57200" y="1066800"/>
            <a:ext cx="869149" cy="1569660"/>
          </a:xfrm>
          <a:prstGeom prst="rect">
            <a:avLst/>
          </a:prstGeom>
          <a:noFill/>
        </p:spPr>
        <p:txBody>
          <a:bodyPr wrap="none" lIns="91440" tIns="45720" rIns="91440" bIns="45720">
            <a:spAutoFit/>
          </a:bodyPr>
          <a:lstStyle/>
          <a:p>
            <a:pPr algn="ct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ounded Rectangle 11"/>
          <p:cNvSpPr/>
          <p:nvPr/>
        </p:nvSpPr>
        <p:spPr>
          <a:xfrm>
            <a:off x="6248400" y="1600200"/>
            <a:ext cx="1524000" cy="457200"/>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962400" y="4191000"/>
            <a:ext cx="14478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1"/>
          </p:cNvCxnSpPr>
          <p:nvPr/>
        </p:nvCxnSpPr>
        <p:spPr>
          <a:xfrm>
            <a:off x="3962400" y="4419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324600" y="2438400"/>
            <a:ext cx="24384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696200" y="3962400"/>
            <a:ext cx="914400" cy="304800"/>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96200" y="3276600"/>
            <a:ext cx="914400" cy="304800"/>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334000" y="5410200"/>
            <a:ext cx="228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724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8" name="Rectangle 27"/>
          <p:cNvSpPr/>
          <p:nvPr/>
        </p:nvSpPr>
        <p:spPr>
          <a:xfrm>
            <a:off x="7239000" y="33528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Freeform 29"/>
          <p:cNvSpPr/>
          <p:nvPr/>
        </p:nvSpPr>
        <p:spPr>
          <a:xfrm>
            <a:off x="7008025" y="4586990"/>
            <a:ext cx="1748607" cy="923092"/>
          </a:xfrm>
          <a:custGeom>
            <a:avLst/>
            <a:gdLst>
              <a:gd name="connsiteX0" fmla="*/ 292185 w 1748607"/>
              <a:gd name="connsiteY0" fmla="*/ 0 h 923092"/>
              <a:gd name="connsiteX1" fmla="*/ 232224 w 1748607"/>
              <a:gd name="connsiteY1" fmla="*/ 14990 h 923092"/>
              <a:gd name="connsiteX2" fmla="*/ 82323 w 1748607"/>
              <a:gd name="connsiteY2" fmla="*/ 59961 h 923092"/>
              <a:gd name="connsiteX3" fmla="*/ 52342 w 1748607"/>
              <a:gd name="connsiteY3" fmla="*/ 89941 h 923092"/>
              <a:gd name="connsiteX4" fmla="*/ 7372 w 1748607"/>
              <a:gd name="connsiteY4" fmla="*/ 119921 h 923092"/>
              <a:gd name="connsiteX5" fmla="*/ 22362 w 1748607"/>
              <a:gd name="connsiteY5" fmla="*/ 209862 h 923092"/>
              <a:gd name="connsiteX6" fmla="*/ 67332 w 1748607"/>
              <a:gd name="connsiteY6" fmla="*/ 224853 h 923092"/>
              <a:gd name="connsiteX7" fmla="*/ 322165 w 1748607"/>
              <a:gd name="connsiteY7" fmla="*/ 239843 h 923092"/>
              <a:gd name="connsiteX8" fmla="*/ 367136 w 1748607"/>
              <a:gd name="connsiteY8" fmla="*/ 254833 h 923092"/>
              <a:gd name="connsiteX9" fmla="*/ 487057 w 1748607"/>
              <a:gd name="connsiteY9" fmla="*/ 284813 h 923092"/>
              <a:gd name="connsiteX10" fmla="*/ 502047 w 1748607"/>
              <a:gd name="connsiteY10" fmla="*/ 329784 h 923092"/>
              <a:gd name="connsiteX11" fmla="*/ 1671280 w 1748607"/>
              <a:gd name="connsiteY11" fmla="*/ 524656 h 923092"/>
              <a:gd name="connsiteX12" fmla="*/ 1746231 w 1748607"/>
              <a:gd name="connsiteY12" fmla="*/ 434715 h 923092"/>
              <a:gd name="connsiteX13" fmla="*/ 1716250 w 1748607"/>
              <a:gd name="connsiteY13" fmla="*/ 254833 h 923092"/>
              <a:gd name="connsiteX14" fmla="*/ 1671280 w 1748607"/>
              <a:gd name="connsiteY14" fmla="*/ 164892 h 923092"/>
              <a:gd name="connsiteX15" fmla="*/ 1656290 w 1748607"/>
              <a:gd name="connsiteY15" fmla="*/ 59961 h 923092"/>
              <a:gd name="connsiteX16" fmla="*/ 1551359 w 1748607"/>
              <a:gd name="connsiteY16" fmla="*/ 14990 h 923092"/>
              <a:gd name="connsiteX17" fmla="*/ 187254 w 1748607"/>
              <a:gd name="connsiteY17" fmla="*/ 14990 h 92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48607" h="923092">
                <a:moveTo>
                  <a:pt x="292185" y="0"/>
                </a:moveTo>
                <a:cubicBezTo>
                  <a:pt x="272198" y="4997"/>
                  <a:pt x="251957" y="9070"/>
                  <a:pt x="232224" y="14990"/>
                </a:cubicBezTo>
                <a:cubicBezTo>
                  <a:pt x="49742" y="69735"/>
                  <a:pt x="220529" y="25409"/>
                  <a:pt x="82323" y="59961"/>
                </a:cubicBezTo>
                <a:cubicBezTo>
                  <a:pt x="72329" y="69954"/>
                  <a:pt x="63378" y="81112"/>
                  <a:pt x="52342" y="89941"/>
                </a:cubicBezTo>
                <a:cubicBezTo>
                  <a:pt x="38274" y="101195"/>
                  <a:pt x="11741" y="102443"/>
                  <a:pt x="7372" y="119921"/>
                </a:cubicBezTo>
                <a:cubicBezTo>
                  <a:pt x="0" y="149407"/>
                  <a:pt x="7283" y="183473"/>
                  <a:pt x="22362" y="209862"/>
                </a:cubicBezTo>
                <a:cubicBezTo>
                  <a:pt x="30201" y="223581"/>
                  <a:pt x="51609" y="223281"/>
                  <a:pt x="67332" y="224853"/>
                </a:cubicBezTo>
                <a:cubicBezTo>
                  <a:pt x="152001" y="233320"/>
                  <a:pt x="237221" y="234846"/>
                  <a:pt x="322165" y="239843"/>
                </a:cubicBezTo>
                <a:cubicBezTo>
                  <a:pt x="337155" y="244840"/>
                  <a:pt x="351807" y="251001"/>
                  <a:pt x="367136" y="254833"/>
                </a:cubicBezTo>
                <a:lnTo>
                  <a:pt x="487057" y="284813"/>
                </a:lnTo>
                <a:cubicBezTo>
                  <a:pt x="492054" y="299803"/>
                  <a:pt x="500201" y="314091"/>
                  <a:pt x="502047" y="329784"/>
                </a:cubicBezTo>
                <a:cubicBezTo>
                  <a:pt x="571847" y="923092"/>
                  <a:pt x="296603" y="542509"/>
                  <a:pt x="1671280" y="524656"/>
                </a:cubicBezTo>
                <a:cubicBezTo>
                  <a:pt x="1682105" y="513830"/>
                  <a:pt x="1744334" y="457479"/>
                  <a:pt x="1746231" y="434715"/>
                </a:cubicBezTo>
                <a:cubicBezTo>
                  <a:pt x="1748607" y="406209"/>
                  <a:pt x="1738877" y="300086"/>
                  <a:pt x="1716250" y="254833"/>
                </a:cubicBezTo>
                <a:cubicBezTo>
                  <a:pt x="1658136" y="138606"/>
                  <a:pt x="1708955" y="277918"/>
                  <a:pt x="1671280" y="164892"/>
                </a:cubicBezTo>
                <a:cubicBezTo>
                  <a:pt x="1666283" y="129915"/>
                  <a:pt x="1667463" y="93480"/>
                  <a:pt x="1656290" y="59961"/>
                </a:cubicBezTo>
                <a:cubicBezTo>
                  <a:pt x="1643527" y="21671"/>
                  <a:pt x="1576652" y="15253"/>
                  <a:pt x="1551359" y="14990"/>
                </a:cubicBezTo>
                <a:cubicBezTo>
                  <a:pt x="1096682" y="10254"/>
                  <a:pt x="641956" y="14990"/>
                  <a:pt x="187254" y="14990"/>
                </a:cubicBezTo>
              </a:path>
            </a:pathLst>
          </a:custGeom>
          <a:solidFill>
            <a:schemeClr val="tx1"/>
          </a:solidFill>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8153400" y="4648200"/>
            <a:ext cx="68480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012916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457200" y="304800"/>
            <a:ext cx="8229600" cy="5821363"/>
          </a:xfrm>
        </p:spPr>
        <p:txBody>
          <a:bodyPr/>
          <a:lstStyle/>
          <a:p>
            <a:pPr eaLnBrk="1" hangingPunct="1"/>
            <a:r>
              <a:rPr lang="en-US" dirty="0" smtClean="0"/>
              <a:t>Please name A, B, and C?</a:t>
            </a:r>
          </a:p>
          <a:p>
            <a:pPr eaLnBrk="1" hangingPunct="1"/>
            <a:endParaRPr lang="en-US" dirty="0" smtClean="0"/>
          </a:p>
        </p:txBody>
      </p:sp>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pic>
        <p:nvPicPr>
          <p:cNvPr id="10" name="Picture 5" descr="globalpatternsurfacewind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57200" y="1066800"/>
            <a:ext cx="869149" cy="1569660"/>
          </a:xfrm>
          <a:prstGeom prst="rect">
            <a:avLst/>
          </a:prstGeom>
          <a:noFill/>
        </p:spPr>
        <p:txBody>
          <a:bodyPr wrap="none" lIns="91440" tIns="45720" rIns="91440" bIns="45720">
            <a:spAutoFit/>
          </a:bodyPr>
          <a:lstStyle/>
          <a:p>
            <a:pPr algn="ct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ounded Rectangle 11"/>
          <p:cNvSpPr/>
          <p:nvPr/>
        </p:nvSpPr>
        <p:spPr>
          <a:xfrm>
            <a:off x="6248400" y="1600200"/>
            <a:ext cx="1524000" cy="457200"/>
          </a:xfrm>
          <a:prstGeom prst="roundRect">
            <a:avLst/>
          </a:prstGeom>
          <a:solidFill>
            <a:schemeClr val="tx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962400" y="4191000"/>
            <a:ext cx="14478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1"/>
          </p:cNvCxnSpPr>
          <p:nvPr/>
        </p:nvCxnSpPr>
        <p:spPr>
          <a:xfrm>
            <a:off x="3962400" y="4419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324600" y="2438400"/>
            <a:ext cx="24384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696200" y="3962400"/>
            <a:ext cx="914400" cy="304800"/>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96200" y="3276600"/>
            <a:ext cx="914400" cy="304800"/>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334000" y="5410200"/>
            <a:ext cx="228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724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8" name="Rectangle 27"/>
          <p:cNvSpPr/>
          <p:nvPr/>
        </p:nvSpPr>
        <p:spPr>
          <a:xfrm>
            <a:off x="7239000" y="33528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Freeform 29"/>
          <p:cNvSpPr/>
          <p:nvPr/>
        </p:nvSpPr>
        <p:spPr>
          <a:xfrm>
            <a:off x="7008025" y="4586990"/>
            <a:ext cx="1748607" cy="923092"/>
          </a:xfrm>
          <a:custGeom>
            <a:avLst/>
            <a:gdLst>
              <a:gd name="connsiteX0" fmla="*/ 292185 w 1748607"/>
              <a:gd name="connsiteY0" fmla="*/ 0 h 923092"/>
              <a:gd name="connsiteX1" fmla="*/ 232224 w 1748607"/>
              <a:gd name="connsiteY1" fmla="*/ 14990 h 923092"/>
              <a:gd name="connsiteX2" fmla="*/ 82323 w 1748607"/>
              <a:gd name="connsiteY2" fmla="*/ 59961 h 923092"/>
              <a:gd name="connsiteX3" fmla="*/ 52342 w 1748607"/>
              <a:gd name="connsiteY3" fmla="*/ 89941 h 923092"/>
              <a:gd name="connsiteX4" fmla="*/ 7372 w 1748607"/>
              <a:gd name="connsiteY4" fmla="*/ 119921 h 923092"/>
              <a:gd name="connsiteX5" fmla="*/ 22362 w 1748607"/>
              <a:gd name="connsiteY5" fmla="*/ 209862 h 923092"/>
              <a:gd name="connsiteX6" fmla="*/ 67332 w 1748607"/>
              <a:gd name="connsiteY6" fmla="*/ 224853 h 923092"/>
              <a:gd name="connsiteX7" fmla="*/ 322165 w 1748607"/>
              <a:gd name="connsiteY7" fmla="*/ 239843 h 923092"/>
              <a:gd name="connsiteX8" fmla="*/ 367136 w 1748607"/>
              <a:gd name="connsiteY8" fmla="*/ 254833 h 923092"/>
              <a:gd name="connsiteX9" fmla="*/ 487057 w 1748607"/>
              <a:gd name="connsiteY9" fmla="*/ 284813 h 923092"/>
              <a:gd name="connsiteX10" fmla="*/ 502047 w 1748607"/>
              <a:gd name="connsiteY10" fmla="*/ 329784 h 923092"/>
              <a:gd name="connsiteX11" fmla="*/ 1671280 w 1748607"/>
              <a:gd name="connsiteY11" fmla="*/ 524656 h 923092"/>
              <a:gd name="connsiteX12" fmla="*/ 1746231 w 1748607"/>
              <a:gd name="connsiteY12" fmla="*/ 434715 h 923092"/>
              <a:gd name="connsiteX13" fmla="*/ 1716250 w 1748607"/>
              <a:gd name="connsiteY13" fmla="*/ 254833 h 923092"/>
              <a:gd name="connsiteX14" fmla="*/ 1671280 w 1748607"/>
              <a:gd name="connsiteY14" fmla="*/ 164892 h 923092"/>
              <a:gd name="connsiteX15" fmla="*/ 1656290 w 1748607"/>
              <a:gd name="connsiteY15" fmla="*/ 59961 h 923092"/>
              <a:gd name="connsiteX16" fmla="*/ 1551359 w 1748607"/>
              <a:gd name="connsiteY16" fmla="*/ 14990 h 923092"/>
              <a:gd name="connsiteX17" fmla="*/ 187254 w 1748607"/>
              <a:gd name="connsiteY17" fmla="*/ 14990 h 92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48607" h="923092">
                <a:moveTo>
                  <a:pt x="292185" y="0"/>
                </a:moveTo>
                <a:cubicBezTo>
                  <a:pt x="272198" y="4997"/>
                  <a:pt x="251957" y="9070"/>
                  <a:pt x="232224" y="14990"/>
                </a:cubicBezTo>
                <a:cubicBezTo>
                  <a:pt x="49742" y="69735"/>
                  <a:pt x="220529" y="25409"/>
                  <a:pt x="82323" y="59961"/>
                </a:cubicBezTo>
                <a:cubicBezTo>
                  <a:pt x="72329" y="69954"/>
                  <a:pt x="63378" y="81112"/>
                  <a:pt x="52342" y="89941"/>
                </a:cubicBezTo>
                <a:cubicBezTo>
                  <a:pt x="38274" y="101195"/>
                  <a:pt x="11741" y="102443"/>
                  <a:pt x="7372" y="119921"/>
                </a:cubicBezTo>
                <a:cubicBezTo>
                  <a:pt x="0" y="149407"/>
                  <a:pt x="7283" y="183473"/>
                  <a:pt x="22362" y="209862"/>
                </a:cubicBezTo>
                <a:cubicBezTo>
                  <a:pt x="30201" y="223581"/>
                  <a:pt x="51609" y="223281"/>
                  <a:pt x="67332" y="224853"/>
                </a:cubicBezTo>
                <a:cubicBezTo>
                  <a:pt x="152001" y="233320"/>
                  <a:pt x="237221" y="234846"/>
                  <a:pt x="322165" y="239843"/>
                </a:cubicBezTo>
                <a:cubicBezTo>
                  <a:pt x="337155" y="244840"/>
                  <a:pt x="351807" y="251001"/>
                  <a:pt x="367136" y="254833"/>
                </a:cubicBezTo>
                <a:lnTo>
                  <a:pt x="487057" y="284813"/>
                </a:lnTo>
                <a:cubicBezTo>
                  <a:pt x="492054" y="299803"/>
                  <a:pt x="500201" y="314091"/>
                  <a:pt x="502047" y="329784"/>
                </a:cubicBezTo>
                <a:cubicBezTo>
                  <a:pt x="571847" y="923092"/>
                  <a:pt x="296603" y="542509"/>
                  <a:pt x="1671280" y="524656"/>
                </a:cubicBezTo>
                <a:cubicBezTo>
                  <a:pt x="1682105" y="513830"/>
                  <a:pt x="1744334" y="457479"/>
                  <a:pt x="1746231" y="434715"/>
                </a:cubicBezTo>
                <a:cubicBezTo>
                  <a:pt x="1748607" y="406209"/>
                  <a:pt x="1738877" y="300086"/>
                  <a:pt x="1716250" y="254833"/>
                </a:cubicBezTo>
                <a:cubicBezTo>
                  <a:pt x="1658136" y="138606"/>
                  <a:pt x="1708955" y="277918"/>
                  <a:pt x="1671280" y="164892"/>
                </a:cubicBezTo>
                <a:cubicBezTo>
                  <a:pt x="1666283" y="129915"/>
                  <a:pt x="1667463" y="93480"/>
                  <a:pt x="1656290" y="59961"/>
                </a:cubicBezTo>
                <a:cubicBezTo>
                  <a:pt x="1643527" y="21671"/>
                  <a:pt x="1576652" y="15253"/>
                  <a:pt x="1551359" y="14990"/>
                </a:cubicBezTo>
                <a:cubicBezTo>
                  <a:pt x="1096682" y="10254"/>
                  <a:pt x="641956" y="14990"/>
                  <a:pt x="187254" y="14990"/>
                </a:cubicBezTo>
              </a:path>
            </a:pathLst>
          </a:custGeom>
          <a:solidFill>
            <a:schemeClr val="tx1"/>
          </a:solidFill>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8153400" y="4648200"/>
            <a:ext cx="68480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1499843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457200" y="304800"/>
            <a:ext cx="8229600" cy="5821363"/>
          </a:xfrm>
        </p:spPr>
        <p:txBody>
          <a:bodyPr/>
          <a:lstStyle/>
          <a:p>
            <a:pPr eaLnBrk="1" hangingPunct="1"/>
            <a:r>
              <a:rPr lang="en-US" dirty="0" smtClean="0"/>
              <a:t>Please name A, B, and C?</a:t>
            </a:r>
          </a:p>
          <a:p>
            <a:pPr eaLnBrk="1" hangingPunct="1"/>
            <a:endParaRPr lang="en-US" dirty="0" smtClean="0"/>
          </a:p>
        </p:txBody>
      </p:sp>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pic>
        <p:nvPicPr>
          <p:cNvPr id="10" name="Picture 5" descr="globalpatternsurfacewind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57200" y="1066800"/>
            <a:ext cx="869149" cy="1569660"/>
          </a:xfrm>
          <a:prstGeom prst="rect">
            <a:avLst/>
          </a:prstGeom>
          <a:noFill/>
        </p:spPr>
        <p:txBody>
          <a:bodyPr wrap="none" lIns="91440" tIns="45720" rIns="91440" bIns="45720">
            <a:spAutoFit/>
          </a:bodyPr>
          <a:lstStyle/>
          <a:p>
            <a:pPr algn="ct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ounded Rectangle 11"/>
          <p:cNvSpPr/>
          <p:nvPr/>
        </p:nvSpPr>
        <p:spPr>
          <a:xfrm>
            <a:off x="6248400" y="1600200"/>
            <a:ext cx="1524000" cy="457200"/>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962400" y="4191000"/>
            <a:ext cx="14478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1"/>
          </p:cNvCxnSpPr>
          <p:nvPr/>
        </p:nvCxnSpPr>
        <p:spPr>
          <a:xfrm>
            <a:off x="3962400" y="4419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324600" y="2438400"/>
            <a:ext cx="24384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696200" y="3962400"/>
            <a:ext cx="914400" cy="304800"/>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96200" y="3276600"/>
            <a:ext cx="914400" cy="304800"/>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334000" y="5410200"/>
            <a:ext cx="228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724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8" name="Rectangle 27"/>
          <p:cNvSpPr/>
          <p:nvPr/>
        </p:nvSpPr>
        <p:spPr>
          <a:xfrm>
            <a:off x="7239000" y="33528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Freeform 29"/>
          <p:cNvSpPr/>
          <p:nvPr/>
        </p:nvSpPr>
        <p:spPr>
          <a:xfrm>
            <a:off x="7008025" y="4586990"/>
            <a:ext cx="1748607" cy="923092"/>
          </a:xfrm>
          <a:custGeom>
            <a:avLst/>
            <a:gdLst>
              <a:gd name="connsiteX0" fmla="*/ 292185 w 1748607"/>
              <a:gd name="connsiteY0" fmla="*/ 0 h 923092"/>
              <a:gd name="connsiteX1" fmla="*/ 232224 w 1748607"/>
              <a:gd name="connsiteY1" fmla="*/ 14990 h 923092"/>
              <a:gd name="connsiteX2" fmla="*/ 82323 w 1748607"/>
              <a:gd name="connsiteY2" fmla="*/ 59961 h 923092"/>
              <a:gd name="connsiteX3" fmla="*/ 52342 w 1748607"/>
              <a:gd name="connsiteY3" fmla="*/ 89941 h 923092"/>
              <a:gd name="connsiteX4" fmla="*/ 7372 w 1748607"/>
              <a:gd name="connsiteY4" fmla="*/ 119921 h 923092"/>
              <a:gd name="connsiteX5" fmla="*/ 22362 w 1748607"/>
              <a:gd name="connsiteY5" fmla="*/ 209862 h 923092"/>
              <a:gd name="connsiteX6" fmla="*/ 67332 w 1748607"/>
              <a:gd name="connsiteY6" fmla="*/ 224853 h 923092"/>
              <a:gd name="connsiteX7" fmla="*/ 322165 w 1748607"/>
              <a:gd name="connsiteY7" fmla="*/ 239843 h 923092"/>
              <a:gd name="connsiteX8" fmla="*/ 367136 w 1748607"/>
              <a:gd name="connsiteY8" fmla="*/ 254833 h 923092"/>
              <a:gd name="connsiteX9" fmla="*/ 487057 w 1748607"/>
              <a:gd name="connsiteY9" fmla="*/ 284813 h 923092"/>
              <a:gd name="connsiteX10" fmla="*/ 502047 w 1748607"/>
              <a:gd name="connsiteY10" fmla="*/ 329784 h 923092"/>
              <a:gd name="connsiteX11" fmla="*/ 1671280 w 1748607"/>
              <a:gd name="connsiteY11" fmla="*/ 524656 h 923092"/>
              <a:gd name="connsiteX12" fmla="*/ 1746231 w 1748607"/>
              <a:gd name="connsiteY12" fmla="*/ 434715 h 923092"/>
              <a:gd name="connsiteX13" fmla="*/ 1716250 w 1748607"/>
              <a:gd name="connsiteY13" fmla="*/ 254833 h 923092"/>
              <a:gd name="connsiteX14" fmla="*/ 1671280 w 1748607"/>
              <a:gd name="connsiteY14" fmla="*/ 164892 h 923092"/>
              <a:gd name="connsiteX15" fmla="*/ 1656290 w 1748607"/>
              <a:gd name="connsiteY15" fmla="*/ 59961 h 923092"/>
              <a:gd name="connsiteX16" fmla="*/ 1551359 w 1748607"/>
              <a:gd name="connsiteY16" fmla="*/ 14990 h 923092"/>
              <a:gd name="connsiteX17" fmla="*/ 187254 w 1748607"/>
              <a:gd name="connsiteY17" fmla="*/ 14990 h 92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48607" h="923092">
                <a:moveTo>
                  <a:pt x="292185" y="0"/>
                </a:moveTo>
                <a:cubicBezTo>
                  <a:pt x="272198" y="4997"/>
                  <a:pt x="251957" y="9070"/>
                  <a:pt x="232224" y="14990"/>
                </a:cubicBezTo>
                <a:cubicBezTo>
                  <a:pt x="49742" y="69735"/>
                  <a:pt x="220529" y="25409"/>
                  <a:pt x="82323" y="59961"/>
                </a:cubicBezTo>
                <a:cubicBezTo>
                  <a:pt x="72329" y="69954"/>
                  <a:pt x="63378" y="81112"/>
                  <a:pt x="52342" y="89941"/>
                </a:cubicBezTo>
                <a:cubicBezTo>
                  <a:pt x="38274" y="101195"/>
                  <a:pt x="11741" y="102443"/>
                  <a:pt x="7372" y="119921"/>
                </a:cubicBezTo>
                <a:cubicBezTo>
                  <a:pt x="0" y="149407"/>
                  <a:pt x="7283" y="183473"/>
                  <a:pt x="22362" y="209862"/>
                </a:cubicBezTo>
                <a:cubicBezTo>
                  <a:pt x="30201" y="223581"/>
                  <a:pt x="51609" y="223281"/>
                  <a:pt x="67332" y="224853"/>
                </a:cubicBezTo>
                <a:cubicBezTo>
                  <a:pt x="152001" y="233320"/>
                  <a:pt x="237221" y="234846"/>
                  <a:pt x="322165" y="239843"/>
                </a:cubicBezTo>
                <a:cubicBezTo>
                  <a:pt x="337155" y="244840"/>
                  <a:pt x="351807" y="251001"/>
                  <a:pt x="367136" y="254833"/>
                </a:cubicBezTo>
                <a:lnTo>
                  <a:pt x="487057" y="284813"/>
                </a:lnTo>
                <a:cubicBezTo>
                  <a:pt x="492054" y="299803"/>
                  <a:pt x="500201" y="314091"/>
                  <a:pt x="502047" y="329784"/>
                </a:cubicBezTo>
                <a:cubicBezTo>
                  <a:pt x="571847" y="923092"/>
                  <a:pt x="296603" y="542509"/>
                  <a:pt x="1671280" y="524656"/>
                </a:cubicBezTo>
                <a:cubicBezTo>
                  <a:pt x="1682105" y="513830"/>
                  <a:pt x="1744334" y="457479"/>
                  <a:pt x="1746231" y="434715"/>
                </a:cubicBezTo>
                <a:cubicBezTo>
                  <a:pt x="1748607" y="406209"/>
                  <a:pt x="1738877" y="300086"/>
                  <a:pt x="1716250" y="254833"/>
                </a:cubicBezTo>
                <a:cubicBezTo>
                  <a:pt x="1658136" y="138606"/>
                  <a:pt x="1708955" y="277918"/>
                  <a:pt x="1671280" y="164892"/>
                </a:cubicBezTo>
                <a:cubicBezTo>
                  <a:pt x="1666283" y="129915"/>
                  <a:pt x="1667463" y="93480"/>
                  <a:pt x="1656290" y="59961"/>
                </a:cubicBezTo>
                <a:cubicBezTo>
                  <a:pt x="1643527" y="21671"/>
                  <a:pt x="1576652" y="15253"/>
                  <a:pt x="1551359" y="14990"/>
                </a:cubicBezTo>
                <a:cubicBezTo>
                  <a:pt x="1096682" y="10254"/>
                  <a:pt x="641956" y="14990"/>
                  <a:pt x="187254" y="14990"/>
                </a:cubicBezTo>
              </a:path>
            </a:pathLst>
          </a:custGeom>
          <a:solidFill>
            <a:schemeClr val="tx1"/>
          </a:solidFill>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8153400" y="4648200"/>
            <a:ext cx="68480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652826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457200" y="304800"/>
            <a:ext cx="8229600" cy="5821363"/>
          </a:xfrm>
        </p:spPr>
        <p:txBody>
          <a:bodyPr/>
          <a:lstStyle/>
          <a:p>
            <a:pPr eaLnBrk="1" hangingPunct="1"/>
            <a:r>
              <a:rPr lang="en-US" dirty="0" smtClean="0"/>
              <a:t>Please name A, B, and C?</a:t>
            </a:r>
          </a:p>
          <a:p>
            <a:pPr eaLnBrk="1" hangingPunct="1"/>
            <a:endParaRPr lang="en-US" dirty="0" smtClean="0"/>
          </a:p>
        </p:txBody>
      </p:sp>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pic>
        <p:nvPicPr>
          <p:cNvPr id="10" name="Picture 5" descr="globalpatternsurfacewind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57200" y="1066800"/>
            <a:ext cx="869149" cy="1569660"/>
          </a:xfrm>
          <a:prstGeom prst="rect">
            <a:avLst/>
          </a:prstGeom>
          <a:noFill/>
        </p:spPr>
        <p:txBody>
          <a:bodyPr wrap="none" lIns="91440" tIns="45720" rIns="91440" bIns="45720">
            <a:spAutoFit/>
          </a:bodyPr>
          <a:lstStyle/>
          <a:p>
            <a:pPr algn="ct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ounded Rectangle 11"/>
          <p:cNvSpPr/>
          <p:nvPr/>
        </p:nvSpPr>
        <p:spPr>
          <a:xfrm>
            <a:off x="6248400" y="1600200"/>
            <a:ext cx="1524000" cy="457200"/>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962400" y="4191000"/>
            <a:ext cx="14478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1"/>
          </p:cNvCxnSpPr>
          <p:nvPr/>
        </p:nvCxnSpPr>
        <p:spPr>
          <a:xfrm>
            <a:off x="3962400" y="4419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324600" y="2438400"/>
            <a:ext cx="24384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696200" y="3962400"/>
            <a:ext cx="914400" cy="304800"/>
          </a:xfrm>
          <a:prstGeom prst="round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96200" y="3276600"/>
            <a:ext cx="914400" cy="304800"/>
          </a:xfrm>
          <a:prstGeom prst="round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334000" y="5410200"/>
            <a:ext cx="228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724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8" name="Rectangle 27"/>
          <p:cNvSpPr/>
          <p:nvPr/>
        </p:nvSpPr>
        <p:spPr>
          <a:xfrm>
            <a:off x="7239000" y="33528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Freeform 29"/>
          <p:cNvSpPr/>
          <p:nvPr/>
        </p:nvSpPr>
        <p:spPr>
          <a:xfrm>
            <a:off x="7008025" y="4586990"/>
            <a:ext cx="1748607" cy="923092"/>
          </a:xfrm>
          <a:custGeom>
            <a:avLst/>
            <a:gdLst>
              <a:gd name="connsiteX0" fmla="*/ 292185 w 1748607"/>
              <a:gd name="connsiteY0" fmla="*/ 0 h 923092"/>
              <a:gd name="connsiteX1" fmla="*/ 232224 w 1748607"/>
              <a:gd name="connsiteY1" fmla="*/ 14990 h 923092"/>
              <a:gd name="connsiteX2" fmla="*/ 82323 w 1748607"/>
              <a:gd name="connsiteY2" fmla="*/ 59961 h 923092"/>
              <a:gd name="connsiteX3" fmla="*/ 52342 w 1748607"/>
              <a:gd name="connsiteY3" fmla="*/ 89941 h 923092"/>
              <a:gd name="connsiteX4" fmla="*/ 7372 w 1748607"/>
              <a:gd name="connsiteY4" fmla="*/ 119921 h 923092"/>
              <a:gd name="connsiteX5" fmla="*/ 22362 w 1748607"/>
              <a:gd name="connsiteY5" fmla="*/ 209862 h 923092"/>
              <a:gd name="connsiteX6" fmla="*/ 67332 w 1748607"/>
              <a:gd name="connsiteY6" fmla="*/ 224853 h 923092"/>
              <a:gd name="connsiteX7" fmla="*/ 322165 w 1748607"/>
              <a:gd name="connsiteY7" fmla="*/ 239843 h 923092"/>
              <a:gd name="connsiteX8" fmla="*/ 367136 w 1748607"/>
              <a:gd name="connsiteY8" fmla="*/ 254833 h 923092"/>
              <a:gd name="connsiteX9" fmla="*/ 487057 w 1748607"/>
              <a:gd name="connsiteY9" fmla="*/ 284813 h 923092"/>
              <a:gd name="connsiteX10" fmla="*/ 502047 w 1748607"/>
              <a:gd name="connsiteY10" fmla="*/ 329784 h 923092"/>
              <a:gd name="connsiteX11" fmla="*/ 1671280 w 1748607"/>
              <a:gd name="connsiteY11" fmla="*/ 524656 h 923092"/>
              <a:gd name="connsiteX12" fmla="*/ 1746231 w 1748607"/>
              <a:gd name="connsiteY12" fmla="*/ 434715 h 923092"/>
              <a:gd name="connsiteX13" fmla="*/ 1716250 w 1748607"/>
              <a:gd name="connsiteY13" fmla="*/ 254833 h 923092"/>
              <a:gd name="connsiteX14" fmla="*/ 1671280 w 1748607"/>
              <a:gd name="connsiteY14" fmla="*/ 164892 h 923092"/>
              <a:gd name="connsiteX15" fmla="*/ 1656290 w 1748607"/>
              <a:gd name="connsiteY15" fmla="*/ 59961 h 923092"/>
              <a:gd name="connsiteX16" fmla="*/ 1551359 w 1748607"/>
              <a:gd name="connsiteY16" fmla="*/ 14990 h 923092"/>
              <a:gd name="connsiteX17" fmla="*/ 187254 w 1748607"/>
              <a:gd name="connsiteY17" fmla="*/ 14990 h 92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48607" h="923092">
                <a:moveTo>
                  <a:pt x="292185" y="0"/>
                </a:moveTo>
                <a:cubicBezTo>
                  <a:pt x="272198" y="4997"/>
                  <a:pt x="251957" y="9070"/>
                  <a:pt x="232224" y="14990"/>
                </a:cubicBezTo>
                <a:cubicBezTo>
                  <a:pt x="49742" y="69735"/>
                  <a:pt x="220529" y="25409"/>
                  <a:pt x="82323" y="59961"/>
                </a:cubicBezTo>
                <a:cubicBezTo>
                  <a:pt x="72329" y="69954"/>
                  <a:pt x="63378" y="81112"/>
                  <a:pt x="52342" y="89941"/>
                </a:cubicBezTo>
                <a:cubicBezTo>
                  <a:pt x="38274" y="101195"/>
                  <a:pt x="11741" y="102443"/>
                  <a:pt x="7372" y="119921"/>
                </a:cubicBezTo>
                <a:cubicBezTo>
                  <a:pt x="0" y="149407"/>
                  <a:pt x="7283" y="183473"/>
                  <a:pt x="22362" y="209862"/>
                </a:cubicBezTo>
                <a:cubicBezTo>
                  <a:pt x="30201" y="223581"/>
                  <a:pt x="51609" y="223281"/>
                  <a:pt x="67332" y="224853"/>
                </a:cubicBezTo>
                <a:cubicBezTo>
                  <a:pt x="152001" y="233320"/>
                  <a:pt x="237221" y="234846"/>
                  <a:pt x="322165" y="239843"/>
                </a:cubicBezTo>
                <a:cubicBezTo>
                  <a:pt x="337155" y="244840"/>
                  <a:pt x="351807" y="251001"/>
                  <a:pt x="367136" y="254833"/>
                </a:cubicBezTo>
                <a:lnTo>
                  <a:pt x="487057" y="284813"/>
                </a:lnTo>
                <a:cubicBezTo>
                  <a:pt x="492054" y="299803"/>
                  <a:pt x="500201" y="314091"/>
                  <a:pt x="502047" y="329784"/>
                </a:cubicBezTo>
                <a:cubicBezTo>
                  <a:pt x="571847" y="923092"/>
                  <a:pt x="296603" y="542509"/>
                  <a:pt x="1671280" y="524656"/>
                </a:cubicBezTo>
                <a:cubicBezTo>
                  <a:pt x="1682105" y="513830"/>
                  <a:pt x="1744334" y="457479"/>
                  <a:pt x="1746231" y="434715"/>
                </a:cubicBezTo>
                <a:cubicBezTo>
                  <a:pt x="1748607" y="406209"/>
                  <a:pt x="1738877" y="300086"/>
                  <a:pt x="1716250" y="254833"/>
                </a:cubicBezTo>
                <a:cubicBezTo>
                  <a:pt x="1658136" y="138606"/>
                  <a:pt x="1708955" y="277918"/>
                  <a:pt x="1671280" y="164892"/>
                </a:cubicBezTo>
                <a:cubicBezTo>
                  <a:pt x="1666283" y="129915"/>
                  <a:pt x="1667463" y="93480"/>
                  <a:pt x="1656290" y="59961"/>
                </a:cubicBezTo>
                <a:cubicBezTo>
                  <a:pt x="1643527" y="21671"/>
                  <a:pt x="1576652" y="15253"/>
                  <a:pt x="1551359" y="14990"/>
                </a:cubicBezTo>
                <a:cubicBezTo>
                  <a:pt x="1096682" y="10254"/>
                  <a:pt x="641956" y="14990"/>
                  <a:pt x="187254" y="14990"/>
                </a:cubicBezTo>
              </a:path>
            </a:pathLst>
          </a:custGeom>
          <a:solidFill>
            <a:schemeClr val="tx1"/>
          </a:solidFill>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8153400" y="4648200"/>
            <a:ext cx="68480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8750719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457200" y="304800"/>
            <a:ext cx="8229600" cy="5821363"/>
          </a:xfrm>
        </p:spPr>
        <p:txBody>
          <a:bodyPr/>
          <a:lstStyle/>
          <a:p>
            <a:pPr eaLnBrk="1" hangingPunct="1"/>
            <a:r>
              <a:rPr lang="en-US" dirty="0" smtClean="0"/>
              <a:t>Please name A, B, and C?</a:t>
            </a:r>
          </a:p>
          <a:p>
            <a:pPr eaLnBrk="1" hangingPunct="1"/>
            <a:endParaRPr lang="en-US" dirty="0" smtClean="0"/>
          </a:p>
        </p:txBody>
      </p:sp>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pic>
        <p:nvPicPr>
          <p:cNvPr id="10" name="Picture 5" descr="globalpatternsurfacewind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57200" y="1066800"/>
            <a:ext cx="869149" cy="1569660"/>
          </a:xfrm>
          <a:prstGeom prst="rect">
            <a:avLst/>
          </a:prstGeom>
          <a:noFill/>
        </p:spPr>
        <p:txBody>
          <a:bodyPr wrap="none" lIns="91440" tIns="45720" rIns="91440" bIns="45720">
            <a:spAutoFit/>
          </a:bodyPr>
          <a:lstStyle/>
          <a:p>
            <a:pPr algn="ct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ounded Rectangle 11"/>
          <p:cNvSpPr/>
          <p:nvPr/>
        </p:nvSpPr>
        <p:spPr>
          <a:xfrm>
            <a:off x="6248400" y="1600200"/>
            <a:ext cx="1524000" cy="457200"/>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962400" y="4191000"/>
            <a:ext cx="14478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1"/>
          </p:cNvCxnSpPr>
          <p:nvPr/>
        </p:nvCxnSpPr>
        <p:spPr>
          <a:xfrm>
            <a:off x="3962400" y="4419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324600" y="2438400"/>
            <a:ext cx="24384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696200" y="3962400"/>
            <a:ext cx="914400" cy="304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96200" y="3276600"/>
            <a:ext cx="914400" cy="304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334000" y="5410200"/>
            <a:ext cx="228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724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8" name="Rectangle 27"/>
          <p:cNvSpPr/>
          <p:nvPr/>
        </p:nvSpPr>
        <p:spPr>
          <a:xfrm>
            <a:off x="7239000" y="33528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Freeform 29"/>
          <p:cNvSpPr/>
          <p:nvPr/>
        </p:nvSpPr>
        <p:spPr>
          <a:xfrm>
            <a:off x="7008025" y="4586990"/>
            <a:ext cx="1748607" cy="923092"/>
          </a:xfrm>
          <a:custGeom>
            <a:avLst/>
            <a:gdLst>
              <a:gd name="connsiteX0" fmla="*/ 292185 w 1748607"/>
              <a:gd name="connsiteY0" fmla="*/ 0 h 923092"/>
              <a:gd name="connsiteX1" fmla="*/ 232224 w 1748607"/>
              <a:gd name="connsiteY1" fmla="*/ 14990 h 923092"/>
              <a:gd name="connsiteX2" fmla="*/ 82323 w 1748607"/>
              <a:gd name="connsiteY2" fmla="*/ 59961 h 923092"/>
              <a:gd name="connsiteX3" fmla="*/ 52342 w 1748607"/>
              <a:gd name="connsiteY3" fmla="*/ 89941 h 923092"/>
              <a:gd name="connsiteX4" fmla="*/ 7372 w 1748607"/>
              <a:gd name="connsiteY4" fmla="*/ 119921 h 923092"/>
              <a:gd name="connsiteX5" fmla="*/ 22362 w 1748607"/>
              <a:gd name="connsiteY5" fmla="*/ 209862 h 923092"/>
              <a:gd name="connsiteX6" fmla="*/ 67332 w 1748607"/>
              <a:gd name="connsiteY6" fmla="*/ 224853 h 923092"/>
              <a:gd name="connsiteX7" fmla="*/ 322165 w 1748607"/>
              <a:gd name="connsiteY7" fmla="*/ 239843 h 923092"/>
              <a:gd name="connsiteX8" fmla="*/ 367136 w 1748607"/>
              <a:gd name="connsiteY8" fmla="*/ 254833 h 923092"/>
              <a:gd name="connsiteX9" fmla="*/ 487057 w 1748607"/>
              <a:gd name="connsiteY9" fmla="*/ 284813 h 923092"/>
              <a:gd name="connsiteX10" fmla="*/ 502047 w 1748607"/>
              <a:gd name="connsiteY10" fmla="*/ 329784 h 923092"/>
              <a:gd name="connsiteX11" fmla="*/ 1671280 w 1748607"/>
              <a:gd name="connsiteY11" fmla="*/ 524656 h 923092"/>
              <a:gd name="connsiteX12" fmla="*/ 1746231 w 1748607"/>
              <a:gd name="connsiteY12" fmla="*/ 434715 h 923092"/>
              <a:gd name="connsiteX13" fmla="*/ 1716250 w 1748607"/>
              <a:gd name="connsiteY13" fmla="*/ 254833 h 923092"/>
              <a:gd name="connsiteX14" fmla="*/ 1671280 w 1748607"/>
              <a:gd name="connsiteY14" fmla="*/ 164892 h 923092"/>
              <a:gd name="connsiteX15" fmla="*/ 1656290 w 1748607"/>
              <a:gd name="connsiteY15" fmla="*/ 59961 h 923092"/>
              <a:gd name="connsiteX16" fmla="*/ 1551359 w 1748607"/>
              <a:gd name="connsiteY16" fmla="*/ 14990 h 923092"/>
              <a:gd name="connsiteX17" fmla="*/ 187254 w 1748607"/>
              <a:gd name="connsiteY17" fmla="*/ 14990 h 92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48607" h="923092">
                <a:moveTo>
                  <a:pt x="292185" y="0"/>
                </a:moveTo>
                <a:cubicBezTo>
                  <a:pt x="272198" y="4997"/>
                  <a:pt x="251957" y="9070"/>
                  <a:pt x="232224" y="14990"/>
                </a:cubicBezTo>
                <a:cubicBezTo>
                  <a:pt x="49742" y="69735"/>
                  <a:pt x="220529" y="25409"/>
                  <a:pt x="82323" y="59961"/>
                </a:cubicBezTo>
                <a:cubicBezTo>
                  <a:pt x="72329" y="69954"/>
                  <a:pt x="63378" y="81112"/>
                  <a:pt x="52342" y="89941"/>
                </a:cubicBezTo>
                <a:cubicBezTo>
                  <a:pt x="38274" y="101195"/>
                  <a:pt x="11741" y="102443"/>
                  <a:pt x="7372" y="119921"/>
                </a:cubicBezTo>
                <a:cubicBezTo>
                  <a:pt x="0" y="149407"/>
                  <a:pt x="7283" y="183473"/>
                  <a:pt x="22362" y="209862"/>
                </a:cubicBezTo>
                <a:cubicBezTo>
                  <a:pt x="30201" y="223581"/>
                  <a:pt x="51609" y="223281"/>
                  <a:pt x="67332" y="224853"/>
                </a:cubicBezTo>
                <a:cubicBezTo>
                  <a:pt x="152001" y="233320"/>
                  <a:pt x="237221" y="234846"/>
                  <a:pt x="322165" y="239843"/>
                </a:cubicBezTo>
                <a:cubicBezTo>
                  <a:pt x="337155" y="244840"/>
                  <a:pt x="351807" y="251001"/>
                  <a:pt x="367136" y="254833"/>
                </a:cubicBezTo>
                <a:lnTo>
                  <a:pt x="487057" y="284813"/>
                </a:lnTo>
                <a:cubicBezTo>
                  <a:pt x="492054" y="299803"/>
                  <a:pt x="500201" y="314091"/>
                  <a:pt x="502047" y="329784"/>
                </a:cubicBezTo>
                <a:cubicBezTo>
                  <a:pt x="571847" y="923092"/>
                  <a:pt x="296603" y="542509"/>
                  <a:pt x="1671280" y="524656"/>
                </a:cubicBezTo>
                <a:cubicBezTo>
                  <a:pt x="1682105" y="513830"/>
                  <a:pt x="1744334" y="457479"/>
                  <a:pt x="1746231" y="434715"/>
                </a:cubicBezTo>
                <a:cubicBezTo>
                  <a:pt x="1748607" y="406209"/>
                  <a:pt x="1738877" y="300086"/>
                  <a:pt x="1716250" y="254833"/>
                </a:cubicBezTo>
                <a:cubicBezTo>
                  <a:pt x="1658136" y="138606"/>
                  <a:pt x="1708955" y="277918"/>
                  <a:pt x="1671280" y="164892"/>
                </a:cubicBezTo>
                <a:cubicBezTo>
                  <a:pt x="1666283" y="129915"/>
                  <a:pt x="1667463" y="93480"/>
                  <a:pt x="1656290" y="59961"/>
                </a:cubicBezTo>
                <a:cubicBezTo>
                  <a:pt x="1643527" y="21671"/>
                  <a:pt x="1576652" y="15253"/>
                  <a:pt x="1551359" y="14990"/>
                </a:cubicBezTo>
                <a:cubicBezTo>
                  <a:pt x="1096682" y="10254"/>
                  <a:pt x="641956" y="14990"/>
                  <a:pt x="187254" y="14990"/>
                </a:cubicBezTo>
              </a:path>
            </a:pathLst>
          </a:custGeom>
          <a:solidFill>
            <a:schemeClr val="tx1"/>
          </a:solidFill>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8153400" y="4648200"/>
            <a:ext cx="68480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680248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457200" y="304800"/>
            <a:ext cx="8229600" cy="5821363"/>
          </a:xfrm>
        </p:spPr>
        <p:txBody>
          <a:bodyPr/>
          <a:lstStyle/>
          <a:p>
            <a:pPr eaLnBrk="1" hangingPunct="1"/>
            <a:r>
              <a:rPr lang="en-US" dirty="0" smtClean="0"/>
              <a:t>Please name A, B, and C?</a:t>
            </a:r>
          </a:p>
          <a:p>
            <a:pPr eaLnBrk="1" hangingPunct="1"/>
            <a:endParaRPr lang="en-US" dirty="0" smtClean="0"/>
          </a:p>
        </p:txBody>
      </p:sp>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pic>
        <p:nvPicPr>
          <p:cNvPr id="10" name="Picture 5" descr="globalpatternsurfacewind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57200" y="1066800"/>
            <a:ext cx="869149" cy="1569660"/>
          </a:xfrm>
          <a:prstGeom prst="rect">
            <a:avLst/>
          </a:prstGeom>
          <a:noFill/>
        </p:spPr>
        <p:txBody>
          <a:bodyPr wrap="none" lIns="91440" tIns="45720" rIns="91440" bIns="45720">
            <a:spAutoFit/>
          </a:bodyPr>
          <a:lstStyle/>
          <a:p>
            <a:pPr algn="ct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ounded Rectangle 11"/>
          <p:cNvSpPr/>
          <p:nvPr/>
        </p:nvSpPr>
        <p:spPr>
          <a:xfrm>
            <a:off x="6248400" y="1600200"/>
            <a:ext cx="1524000" cy="457200"/>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962400" y="4191000"/>
            <a:ext cx="14478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1"/>
          </p:cNvCxnSpPr>
          <p:nvPr/>
        </p:nvCxnSpPr>
        <p:spPr>
          <a:xfrm>
            <a:off x="3962400" y="4419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324600" y="2438400"/>
            <a:ext cx="24384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696200" y="3962400"/>
            <a:ext cx="914400" cy="304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96200" y="3276600"/>
            <a:ext cx="914400" cy="304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334000" y="5410200"/>
            <a:ext cx="228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724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8" name="Rectangle 27"/>
          <p:cNvSpPr/>
          <p:nvPr/>
        </p:nvSpPr>
        <p:spPr>
          <a:xfrm>
            <a:off x="7239000" y="33528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Freeform 29"/>
          <p:cNvSpPr/>
          <p:nvPr/>
        </p:nvSpPr>
        <p:spPr>
          <a:xfrm>
            <a:off x="7008025" y="4586990"/>
            <a:ext cx="1748607" cy="923092"/>
          </a:xfrm>
          <a:custGeom>
            <a:avLst/>
            <a:gdLst>
              <a:gd name="connsiteX0" fmla="*/ 292185 w 1748607"/>
              <a:gd name="connsiteY0" fmla="*/ 0 h 923092"/>
              <a:gd name="connsiteX1" fmla="*/ 232224 w 1748607"/>
              <a:gd name="connsiteY1" fmla="*/ 14990 h 923092"/>
              <a:gd name="connsiteX2" fmla="*/ 82323 w 1748607"/>
              <a:gd name="connsiteY2" fmla="*/ 59961 h 923092"/>
              <a:gd name="connsiteX3" fmla="*/ 52342 w 1748607"/>
              <a:gd name="connsiteY3" fmla="*/ 89941 h 923092"/>
              <a:gd name="connsiteX4" fmla="*/ 7372 w 1748607"/>
              <a:gd name="connsiteY4" fmla="*/ 119921 h 923092"/>
              <a:gd name="connsiteX5" fmla="*/ 22362 w 1748607"/>
              <a:gd name="connsiteY5" fmla="*/ 209862 h 923092"/>
              <a:gd name="connsiteX6" fmla="*/ 67332 w 1748607"/>
              <a:gd name="connsiteY6" fmla="*/ 224853 h 923092"/>
              <a:gd name="connsiteX7" fmla="*/ 322165 w 1748607"/>
              <a:gd name="connsiteY7" fmla="*/ 239843 h 923092"/>
              <a:gd name="connsiteX8" fmla="*/ 367136 w 1748607"/>
              <a:gd name="connsiteY8" fmla="*/ 254833 h 923092"/>
              <a:gd name="connsiteX9" fmla="*/ 487057 w 1748607"/>
              <a:gd name="connsiteY9" fmla="*/ 284813 h 923092"/>
              <a:gd name="connsiteX10" fmla="*/ 502047 w 1748607"/>
              <a:gd name="connsiteY10" fmla="*/ 329784 h 923092"/>
              <a:gd name="connsiteX11" fmla="*/ 1671280 w 1748607"/>
              <a:gd name="connsiteY11" fmla="*/ 524656 h 923092"/>
              <a:gd name="connsiteX12" fmla="*/ 1746231 w 1748607"/>
              <a:gd name="connsiteY12" fmla="*/ 434715 h 923092"/>
              <a:gd name="connsiteX13" fmla="*/ 1716250 w 1748607"/>
              <a:gd name="connsiteY13" fmla="*/ 254833 h 923092"/>
              <a:gd name="connsiteX14" fmla="*/ 1671280 w 1748607"/>
              <a:gd name="connsiteY14" fmla="*/ 164892 h 923092"/>
              <a:gd name="connsiteX15" fmla="*/ 1656290 w 1748607"/>
              <a:gd name="connsiteY15" fmla="*/ 59961 h 923092"/>
              <a:gd name="connsiteX16" fmla="*/ 1551359 w 1748607"/>
              <a:gd name="connsiteY16" fmla="*/ 14990 h 923092"/>
              <a:gd name="connsiteX17" fmla="*/ 187254 w 1748607"/>
              <a:gd name="connsiteY17" fmla="*/ 14990 h 92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48607" h="923092">
                <a:moveTo>
                  <a:pt x="292185" y="0"/>
                </a:moveTo>
                <a:cubicBezTo>
                  <a:pt x="272198" y="4997"/>
                  <a:pt x="251957" y="9070"/>
                  <a:pt x="232224" y="14990"/>
                </a:cubicBezTo>
                <a:cubicBezTo>
                  <a:pt x="49742" y="69735"/>
                  <a:pt x="220529" y="25409"/>
                  <a:pt x="82323" y="59961"/>
                </a:cubicBezTo>
                <a:cubicBezTo>
                  <a:pt x="72329" y="69954"/>
                  <a:pt x="63378" y="81112"/>
                  <a:pt x="52342" y="89941"/>
                </a:cubicBezTo>
                <a:cubicBezTo>
                  <a:pt x="38274" y="101195"/>
                  <a:pt x="11741" y="102443"/>
                  <a:pt x="7372" y="119921"/>
                </a:cubicBezTo>
                <a:cubicBezTo>
                  <a:pt x="0" y="149407"/>
                  <a:pt x="7283" y="183473"/>
                  <a:pt x="22362" y="209862"/>
                </a:cubicBezTo>
                <a:cubicBezTo>
                  <a:pt x="30201" y="223581"/>
                  <a:pt x="51609" y="223281"/>
                  <a:pt x="67332" y="224853"/>
                </a:cubicBezTo>
                <a:cubicBezTo>
                  <a:pt x="152001" y="233320"/>
                  <a:pt x="237221" y="234846"/>
                  <a:pt x="322165" y="239843"/>
                </a:cubicBezTo>
                <a:cubicBezTo>
                  <a:pt x="337155" y="244840"/>
                  <a:pt x="351807" y="251001"/>
                  <a:pt x="367136" y="254833"/>
                </a:cubicBezTo>
                <a:lnTo>
                  <a:pt x="487057" y="284813"/>
                </a:lnTo>
                <a:cubicBezTo>
                  <a:pt x="492054" y="299803"/>
                  <a:pt x="500201" y="314091"/>
                  <a:pt x="502047" y="329784"/>
                </a:cubicBezTo>
                <a:cubicBezTo>
                  <a:pt x="571847" y="923092"/>
                  <a:pt x="296603" y="542509"/>
                  <a:pt x="1671280" y="524656"/>
                </a:cubicBezTo>
                <a:cubicBezTo>
                  <a:pt x="1682105" y="513830"/>
                  <a:pt x="1744334" y="457479"/>
                  <a:pt x="1746231" y="434715"/>
                </a:cubicBezTo>
                <a:cubicBezTo>
                  <a:pt x="1748607" y="406209"/>
                  <a:pt x="1738877" y="300086"/>
                  <a:pt x="1716250" y="254833"/>
                </a:cubicBezTo>
                <a:cubicBezTo>
                  <a:pt x="1658136" y="138606"/>
                  <a:pt x="1708955" y="277918"/>
                  <a:pt x="1671280" y="164892"/>
                </a:cubicBezTo>
                <a:cubicBezTo>
                  <a:pt x="1666283" y="129915"/>
                  <a:pt x="1667463" y="93480"/>
                  <a:pt x="1656290" y="59961"/>
                </a:cubicBezTo>
                <a:cubicBezTo>
                  <a:pt x="1643527" y="21671"/>
                  <a:pt x="1576652" y="15253"/>
                  <a:pt x="1551359" y="14990"/>
                </a:cubicBezTo>
                <a:cubicBezTo>
                  <a:pt x="1096682" y="10254"/>
                  <a:pt x="641956" y="14990"/>
                  <a:pt x="187254" y="14990"/>
                </a:cubicBezTo>
              </a:path>
            </a:pathLst>
          </a:custGeom>
          <a:solidFill>
            <a:schemeClr val="tx1"/>
          </a:solidFill>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8153400" y="4648200"/>
            <a:ext cx="68480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582994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457200" y="304800"/>
            <a:ext cx="8229600" cy="5821363"/>
          </a:xfrm>
        </p:spPr>
        <p:txBody>
          <a:bodyPr/>
          <a:lstStyle/>
          <a:p>
            <a:pPr eaLnBrk="1" hangingPunct="1"/>
            <a:r>
              <a:rPr lang="en-US" dirty="0" smtClean="0"/>
              <a:t>Please name A, B, and C?</a:t>
            </a:r>
          </a:p>
          <a:p>
            <a:pPr eaLnBrk="1" hangingPunct="1"/>
            <a:endParaRPr lang="en-US" dirty="0" smtClean="0"/>
          </a:p>
        </p:txBody>
      </p:sp>
      <p:sp>
        <p:nvSpPr>
          <p:cNvPr id="27649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sz="3200">
              <a:effectLst>
                <a:outerShdw blurRad="38100" dist="38100" dir="2700000" algn="tl">
                  <a:srgbClr val="336699"/>
                </a:outerShdw>
              </a:effectLst>
              <a:latin typeface="Tahoma" pitchFamily="34" charset="0"/>
            </a:endParaRPr>
          </a:p>
        </p:txBody>
      </p:sp>
      <p:pic>
        <p:nvPicPr>
          <p:cNvPr id="10" name="Picture 5" descr="globalpatternsurfacewind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57200" y="1066800"/>
            <a:ext cx="869149" cy="1569660"/>
          </a:xfrm>
          <a:prstGeom prst="rect">
            <a:avLst/>
          </a:prstGeom>
          <a:noFill/>
        </p:spPr>
        <p:txBody>
          <a:bodyPr wrap="none" lIns="91440" tIns="45720" rIns="91440" bIns="45720">
            <a:spAutoFit/>
          </a:bodyPr>
          <a:lstStyle/>
          <a:p>
            <a:pPr algn="ct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ounded Rectangle 11"/>
          <p:cNvSpPr/>
          <p:nvPr/>
        </p:nvSpPr>
        <p:spPr>
          <a:xfrm>
            <a:off x="6248400" y="1600200"/>
            <a:ext cx="1524000" cy="457200"/>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962400" y="4191000"/>
            <a:ext cx="14478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1"/>
          </p:cNvCxnSpPr>
          <p:nvPr/>
        </p:nvCxnSpPr>
        <p:spPr>
          <a:xfrm>
            <a:off x="3962400" y="4419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324600" y="2438400"/>
            <a:ext cx="24384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696200" y="3962400"/>
            <a:ext cx="914400" cy="304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96200" y="3276600"/>
            <a:ext cx="914400" cy="304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334000" y="5410200"/>
            <a:ext cx="228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72400" y="12192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8" name="Rectangle 27"/>
          <p:cNvSpPr/>
          <p:nvPr/>
        </p:nvSpPr>
        <p:spPr>
          <a:xfrm>
            <a:off x="7239000" y="33528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Freeform 29"/>
          <p:cNvSpPr/>
          <p:nvPr/>
        </p:nvSpPr>
        <p:spPr>
          <a:xfrm>
            <a:off x="7008025" y="4586990"/>
            <a:ext cx="1748607" cy="923092"/>
          </a:xfrm>
          <a:custGeom>
            <a:avLst/>
            <a:gdLst>
              <a:gd name="connsiteX0" fmla="*/ 292185 w 1748607"/>
              <a:gd name="connsiteY0" fmla="*/ 0 h 923092"/>
              <a:gd name="connsiteX1" fmla="*/ 232224 w 1748607"/>
              <a:gd name="connsiteY1" fmla="*/ 14990 h 923092"/>
              <a:gd name="connsiteX2" fmla="*/ 82323 w 1748607"/>
              <a:gd name="connsiteY2" fmla="*/ 59961 h 923092"/>
              <a:gd name="connsiteX3" fmla="*/ 52342 w 1748607"/>
              <a:gd name="connsiteY3" fmla="*/ 89941 h 923092"/>
              <a:gd name="connsiteX4" fmla="*/ 7372 w 1748607"/>
              <a:gd name="connsiteY4" fmla="*/ 119921 h 923092"/>
              <a:gd name="connsiteX5" fmla="*/ 22362 w 1748607"/>
              <a:gd name="connsiteY5" fmla="*/ 209862 h 923092"/>
              <a:gd name="connsiteX6" fmla="*/ 67332 w 1748607"/>
              <a:gd name="connsiteY6" fmla="*/ 224853 h 923092"/>
              <a:gd name="connsiteX7" fmla="*/ 322165 w 1748607"/>
              <a:gd name="connsiteY7" fmla="*/ 239843 h 923092"/>
              <a:gd name="connsiteX8" fmla="*/ 367136 w 1748607"/>
              <a:gd name="connsiteY8" fmla="*/ 254833 h 923092"/>
              <a:gd name="connsiteX9" fmla="*/ 487057 w 1748607"/>
              <a:gd name="connsiteY9" fmla="*/ 284813 h 923092"/>
              <a:gd name="connsiteX10" fmla="*/ 502047 w 1748607"/>
              <a:gd name="connsiteY10" fmla="*/ 329784 h 923092"/>
              <a:gd name="connsiteX11" fmla="*/ 1671280 w 1748607"/>
              <a:gd name="connsiteY11" fmla="*/ 524656 h 923092"/>
              <a:gd name="connsiteX12" fmla="*/ 1746231 w 1748607"/>
              <a:gd name="connsiteY12" fmla="*/ 434715 h 923092"/>
              <a:gd name="connsiteX13" fmla="*/ 1716250 w 1748607"/>
              <a:gd name="connsiteY13" fmla="*/ 254833 h 923092"/>
              <a:gd name="connsiteX14" fmla="*/ 1671280 w 1748607"/>
              <a:gd name="connsiteY14" fmla="*/ 164892 h 923092"/>
              <a:gd name="connsiteX15" fmla="*/ 1656290 w 1748607"/>
              <a:gd name="connsiteY15" fmla="*/ 59961 h 923092"/>
              <a:gd name="connsiteX16" fmla="*/ 1551359 w 1748607"/>
              <a:gd name="connsiteY16" fmla="*/ 14990 h 923092"/>
              <a:gd name="connsiteX17" fmla="*/ 187254 w 1748607"/>
              <a:gd name="connsiteY17" fmla="*/ 14990 h 92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48607" h="923092">
                <a:moveTo>
                  <a:pt x="292185" y="0"/>
                </a:moveTo>
                <a:cubicBezTo>
                  <a:pt x="272198" y="4997"/>
                  <a:pt x="251957" y="9070"/>
                  <a:pt x="232224" y="14990"/>
                </a:cubicBezTo>
                <a:cubicBezTo>
                  <a:pt x="49742" y="69735"/>
                  <a:pt x="220529" y="25409"/>
                  <a:pt x="82323" y="59961"/>
                </a:cubicBezTo>
                <a:cubicBezTo>
                  <a:pt x="72329" y="69954"/>
                  <a:pt x="63378" y="81112"/>
                  <a:pt x="52342" y="89941"/>
                </a:cubicBezTo>
                <a:cubicBezTo>
                  <a:pt x="38274" y="101195"/>
                  <a:pt x="11741" y="102443"/>
                  <a:pt x="7372" y="119921"/>
                </a:cubicBezTo>
                <a:cubicBezTo>
                  <a:pt x="0" y="149407"/>
                  <a:pt x="7283" y="183473"/>
                  <a:pt x="22362" y="209862"/>
                </a:cubicBezTo>
                <a:cubicBezTo>
                  <a:pt x="30201" y="223581"/>
                  <a:pt x="51609" y="223281"/>
                  <a:pt x="67332" y="224853"/>
                </a:cubicBezTo>
                <a:cubicBezTo>
                  <a:pt x="152001" y="233320"/>
                  <a:pt x="237221" y="234846"/>
                  <a:pt x="322165" y="239843"/>
                </a:cubicBezTo>
                <a:cubicBezTo>
                  <a:pt x="337155" y="244840"/>
                  <a:pt x="351807" y="251001"/>
                  <a:pt x="367136" y="254833"/>
                </a:cubicBezTo>
                <a:lnTo>
                  <a:pt x="487057" y="284813"/>
                </a:lnTo>
                <a:cubicBezTo>
                  <a:pt x="492054" y="299803"/>
                  <a:pt x="500201" y="314091"/>
                  <a:pt x="502047" y="329784"/>
                </a:cubicBezTo>
                <a:cubicBezTo>
                  <a:pt x="571847" y="923092"/>
                  <a:pt x="296603" y="542509"/>
                  <a:pt x="1671280" y="524656"/>
                </a:cubicBezTo>
                <a:cubicBezTo>
                  <a:pt x="1682105" y="513830"/>
                  <a:pt x="1744334" y="457479"/>
                  <a:pt x="1746231" y="434715"/>
                </a:cubicBezTo>
                <a:cubicBezTo>
                  <a:pt x="1748607" y="406209"/>
                  <a:pt x="1738877" y="300086"/>
                  <a:pt x="1716250" y="254833"/>
                </a:cubicBezTo>
                <a:cubicBezTo>
                  <a:pt x="1658136" y="138606"/>
                  <a:pt x="1708955" y="277918"/>
                  <a:pt x="1671280" y="164892"/>
                </a:cubicBezTo>
                <a:cubicBezTo>
                  <a:pt x="1666283" y="129915"/>
                  <a:pt x="1667463" y="93480"/>
                  <a:pt x="1656290" y="59961"/>
                </a:cubicBezTo>
                <a:cubicBezTo>
                  <a:pt x="1643527" y="21671"/>
                  <a:pt x="1576652" y="15253"/>
                  <a:pt x="1551359" y="14990"/>
                </a:cubicBezTo>
                <a:cubicBezTo>
                  <a:pt x="1096682" y="10254"/>
                  <a:pt x="641956" y="14990"/>
                  <a:pt x="187254" y="14990"/>
                </a:cubicBezTo>
              </a:path>
            </a:pathLst>
          </a:custGeom>
          <a:noFill/>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8153400" y="4648200"/>
            <a:ext cx="68480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688737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2629191442"/>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4531489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209444631"/>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7407676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52400" y="1524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is what drives the wind force created by the spinning of the earth? </a:t>
            </a:r>
            <a:endParaRPr lang="en-US" sz="3600">
              <a:solidFill>
                <a:srgbClr val="FFFF00"/>
              </a:solidFill>
              <a:latin typeface="Times New Roman" pitchFamily="18" charset="0"/>
            </a:endParaRPr>
          </a:p>
        </p:txBody>
      </p:sp>
      <p:pic>
        <p:nvPicPr>
          <p:cNvPr id="563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9154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7" name="Rectangle 6"/>
          <p:cNvSpPr/>
          <p:nvPr/>
        </p:nvSpPr>
        <p:spPr>
          <a:xfrm>
            <a:off x="7848600" y="1066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6</a:t>
            </a:r>
            <a:endParaRPr lang="en-US" sz="9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312126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dirty="0">
              <a:solidFill>
                <a:schemeClr val="bg1"/>
              </a:solidFill>
              <a:latin typeface="Times New Roman" pitchFamily="18" charset="0"/>
            </a:endParaRPr>
          </a:p>
        </p:txBody>
      </p:sp>
      <p:graphicFrame>
        <p:nvGraphicFramePr>
          <p:cNvPr id="73782" name="Group 54"/>
          <p:cNvGraphicFramePr>
            <a:graphicFrameLocks noGrp="1"/>
          </p:cNvGraphicFramePr>
          <p:nvPr>
            <p:extLst>
              <p:ext uri="{D42A27DB-BD31-4B8C-83A1-F6EECF244321}">
                <p14:modId xmlns:p14="http://schemas.microsoft.com/office/powerpoint/2010/main" val="3073633722"/>
              </p:ext>
            </p:extLst>
          </p:nvPr>
        </p:nvGraphicFramePr>
        <p:xfrm>
          <a:off x="228600" y="685800"/>
          <a:ext cx="8686800" cy="5638802"/>
        </p:xfrm>
        <a:graphic>
          <a:graphicData uri="http://schemas.openxmlformats.org/drawingml/2006/table">
            <a:tbl>
              <a:tblPr/>
              <a:tblGrid>
                <a:gridCol w="1736725"/>
                <a:gridCol w="1844675"/>
                <a:gridCol w="1630363"/>
                <a:gridCol w="1738312"/>
                <a:gridCol w="1736725"/>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MY DEAR </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WINDY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SPINORAMA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 CHILL IN THE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HOT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TAMALE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FLY</a:t>
                      </a:r>
                      <a:br>
                        <a:rPr kumimoji="0" lang="en-US" sz="1600" b="1" i="0" u="none" strike="noStrike" cap="none" normalizeH="0" baseline="0" dirty="0" smtClean="0">
                          <a:ln>
                            <a:noFill/>
                          </a:ln>
                          <a:solidFill>
                            <a:schemeClr val="bg1"/>
                          </a:solidFill>
                          <a:effectLst/>
                          <a:latin typeface="Times New Roman" pitchFamily="18" charset="0"/>
                        </a:rPr>
                      </a:br>
                      <a:r>
                        <a:rPr kumimoji="0" lang="en-US" sz="1600" b="1" i="0" u="none" strike="noStrike" cap="none" normalizeH="0" baseline="0" dirty="0" smtClean="0">
                          <a:ln>
                            <a:noFill/>
                          </a:ln>
                          <a:solidFill>
                            <a:schemeClr val="bg1"/>
                          </a:solidFill>
                          <a:effectLst/>
                          <a:latin typeface="Times New Roman" pitchFamily="18" charset="0"/>
                        </a:rPr>
                        <a:t>BYE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2010 Ryan P. Murphy</a:t>
            </a:r>
            <a:endParaRPr lang="en-US" dirty="0"/>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solidFill>
                  <a:schemeClr val="bg1"/>
                </a:solidFill>
              </a:rPr>
              <a:t>Part II, Winds, Seasons, Temperature Review Game</a:t>
            </a:r>
            <a:endParaRPr lang="en-US" sz="2800" dirty="0">
              <a:solidFill>
                <a:schemeClr val="bg1"/>
              </a:solidFill>
            </a:endParaRPr>
          </a:p>
        </p:txBody>
      </p:sp>
    </p:spTree>
    <p:extLst>
      <p:ext uri="{BB962C8B-B14F-4D97-AF65-F5344CB8AC3E}">
        <p14:creationId xmlns:p14="http://schemas.microsoft.com/office/powerpoint/2010/main" val="34067084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52400" y="1524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is what drives the wind force created by the spinning of the earth? </a:t>
            </a:r>
            <a:endParaRPr lang="en-US" sz="3600">
              <a:solidFill>
                <a:srgbClr val="FFFF00"/>
              </a:solidFill>
              <a:latin typeface="Times New Roman" pitchFamily="18" charset="0"/>
            </a:endParaRPr>
          </a:p>
        </p:txBody>
      </p:sp>
      <p:pic>
        <p:nvPicPr>
          <p:cNvPr id="563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9154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6326" name="WordArt 7"/>
          <p:cNvSpPr>
            <a:spLocks noChangeArrowheads="1" noChangeShapeType="1" noTextEdit="1"/>
          </p:cNvSpPr>
          <p:nvPr/>
        </p:nvSpPr>
        <p:spPr bwMode="auto">
          <a:xfrm>
            <a:off x="2838450" y="1752600"/>
            <a:ext cx="4705350" cy="2217738"/>
          </a:xfrm>
          <a:prstGeom prst="rect">
            <a:avLst/>
          </a:prstGeom>
        </p:spPr>
        <p:txBody>
          <a:bodyPr wrap="none" fromWordArt="1">
            <a:prstTxWarp prst="textCurveUp">
              <a:avLst>
                <a:gd name="adj" fmla="val 56338"/>
              </a:avLst>
            </a:prstTxWarp>
          </a:bodyPr>
          <a:lstStyle/>
          <a:p>
            <a:pPr algn="ctr"/>
            <a:r>
              <a:rPr lang="en-US" sz="3600" kern="10">
                <a:ln w="57150">
                  <a:solidFill>
                    <a:srgbClr val="000000"/>
                  </a:solidFill>
                  <a:round/>
                  <a:headEnd/>
                  <a:tailEnd/>
                </a:ln>
                <a:solidFill>
                  <a:schemeClr val="accent1"/>
                </a:solidFill>
                <a:effectLst>
                  <a:outerShdw dist="45791" dir="2021404" algn="ctr" rotWithShape="0">
                    <a:srgbClr val="808080">
                      <a:alpha val="79999"/>
                    </a:srgbClr>
                  </a:outerShdw>
                </a:effectLst>
                <a:latin typeface="Arial Black"/>
              </a:rPr>
              <a:t>Coriolis Force</a:t>
            </a:r>
          </a:p>
        </p:txBody>
      </p:sp>
      <p:sp>
        <p:nvSpPr>
          <p:cNvPr id="7" name="Rectangle 6"/>
          <p:cNvSpPr/>
          <p:nvPr/>
        </p:nvSpPr>
        <p:spPr>
          <a:xfrm>
            <a:off x="7848600" y="1066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6</a:t>
            </a:r>
            <a:endParaRPr lang="en-US" sz="9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816415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4800" y="1524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smtClean="0">
                <a:solidFill>
                  <a:schemeClr val="bg1"/>
                </a:solidFill>
                <a:latin typeface="Times New Roman" pitchFamily="18" charset="0"/>
              </a:rPr>
              <a:t>Which colored arrow is the path for many hurricanes that hit the United States?</a:t>
            </a:r>
            <a:endParaRPr lang="en-US" sz="3600" dirty="0">
              <a:solidFill>
                <a:srgbClr val="FFFF00"/>
              </a:solidFill>
              <a:latin typeface="Times New Roman" pitchFamily="18" charset="0"/>
            </a:endParaRPr>
          </a:p>
        </p:txBody>
      </p:sp>
      <p:sp>
        <p:nvSpPr>
          <p:cNvPr id="5632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pic>
        <p:nvPicPr>
          <p:cNvPr id="8" name="Picture 2"/>
          <p:cNvPicPr>
            <a:picLocks noChangeAspect="1" noChangeArrowheads="1"/>
          </p:cNvPicPr>
          <p:nvPr/>
        </p:nvPicPr>
        <p:blipFill>
          <a:blip r:embed="rId2" cstate="print"/>
          <a:srcRect/>
          <a:stretch>
            <a:fillRect/>
          </a:stretch>
        </p:blipFill>
        <p:spPr bwMode="auto">
          <a:xfrm>
            <a:off x="228600" y="1371600"/>
            <a:ext cx="8734425" cy="5200650"/>
          </a:xfrm>
          <a:prstGeom prst="rect">
            <a:avLst/>
          </a:prstGeom>
          <a:noFill/>
          <a:ln w="38100">
            <a:solidFill>
              <a:schemeClr val="bg1">
                <a:lumMod val="95000"/>
              </a:schemeClr>
            </a:solidFill>
            <a:miter lim="800000"/>
            <a:headEnd/>
            <a:tailEnd/>
          </a:ln>
        </p:spPr>
      </p:pic>
      <p:sp>
        <p:nvSpPr>
          <p:cNvPr id="9" name="Right Arrow 8"/>
          <p:cNvSpPr/>
          <p:nvPr/>
        </p:nvSpPr>
        <p:spPr>
          <a:xfrm rot="9863968">
            <a:off x="2649485" y="1422293"/>
            <a:ext cx="1600200" cy="6556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2514600" y="4419600"/>
            <a:ext cx="3766112" cy="759545"/>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1468176" y="5618425"/>
            <a:ext cx="1198442" cy="781993"/>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011006">
            <a:off x="6858467" y="2207454"/>
            <a:ext cx="1600200" cy="759545"/>
          </a:xfrm>
          <a:prstGeom prst="rightArrow">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3339022" y="2985577"/>
            <a:ext cx="1396700" cy="759545"/>
          </a:xfrm>
          <a:prstGeom prst="rightArrow">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1333212">
            <a:off x="879238" y="1567468"/>
            <a:ext cx="1600200" cy="6556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2778433">
            <a:off x="1143000" y="4191000"/>
            <a:ext cx="1066800" cy="530945"/>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81798">
            <a:off x="5210009" y="1664437"/>
            <a:ext cx="1600200" cy="759545"/>
          </a:xfrm>
          <a:prstGeom prst="rightArrow">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3383031">
            <a:off x="562772" y="4875779"/>
            <a:ext cx="1198442" cy="781993"/>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7458922">
            <a:off x="3807134" y="1692897"/>
            <a:ext cx="1363707" cy="759545"/>
          </a:xfrm>
          <a:prstGeom prst="rightArrow">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2841571">
            <a:off x="2226539" y="3221353"/>
            <a:ext cx="1396700" cy="759545"/>
          </a:xfrm>
          <a:prstGeom prst="rightArrow">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nt Arrow 20"/>
          <p:cNvSpPr/>
          <p:nvPr/>
        </p:nvSpPr>
        <p:spPr>
          <a:xfrm flipV="1">
            <a:off x="6781800" y="3124200"/>
            <a:ext cx="1600200" cy="2286000"/>
          </a:xfrm>
          <a:prstGeom prst="bentArrow">
            <a:avLst>
              <a:gd name="adj1" fmla="val 25000"/>
              <a:gd name="adj2" fmla="val 25000"/>
              <a:gd name="adj3" fmla="val 25000"/>
              <a:gd name="adj4" fmla="val 4375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8077200" y="49530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990319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4800" y="1524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smtClean="0">
                <a:solidFill>
                  <a:schemeClr val="bg1"/>
                </a:solidFill>
                <a:latin typeface="Times New Roman" pitchFamily="18" charset="0"/>
              </a:rPr>
              <a:t>Which colored arrow is the path for many hurricanes that hit the United States?</a:t>
            </a:r>
            <a:endParaRPr lang="en-US" sz="3600" dirty="0">
              <a:solidFill>
                <a:srgbClr val="FFFF00"/>
              </a:solidFill>
              <a:latin typeface="Times New Roman" pitchFamily="18" charset="0"/>
            </a:endParaRPr>
          </a:p>
        </p:txBody>
      </p:sp>
      <p:sp>
        <p:nvSpPr>
          <p:cNvPr id="5632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pic>
        <p:nvPicPr>
          <p:cNvPr id="8" name="Picture 2"/>
          <p:cNvPicPr>
            <a:picLocks noChangeAspect="1" noChangeArrowheads="1"/>
          </p:cNvPicPr>
          <p:nvPr/>
        </p:nvPicPr>
        <p:blipFill>
          <a:blip r:embed="rId2" cstate="print"/>
          <a:srcRect/>
          <a:stretch>
            <a:fillRect/>
          </a:stretch>
        </p:blipFill>
        <p:spPr bwMode="auto">
          <a:xfrm>
            <a:off x="228600" y="1371600"/>
            <a:ext cx="8734425" cy="5200650"/>
          </a:xfrm>
          <a:prstGeom prst="rect">
            <a:avLst/>
          </a:prstGeom>
          <a:noFill/>
          <a:ln w="38100">
            <a:solidFill>
              <a:schemeClr val="bg1">
                <a:lumMod val="95000"/>
              </a:schemeClr>
            </a:solidFill>
            <a:miter lim="800000"/>
            <a:headEnd/>
            <a:tailEnd/>
          </a:ln>
        </p:spPr>
      </p:pic>
      <p:sp>
        <p:nvSpPr>
          <p:cNvPr id="9" name="Right Arrow 8"/>
          <p:cNvSpPr/>
          <p:nvPr/>
        </p:nvSpPr>
        <p:spPr>
          <a:xfrm rot="9863968">
            <a:off x="2649485" y="1422293"/>
            <a:ext cx="1600200" cy="6556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2514600" y="4419600"/>
            <a:ext cx="3766112" cy="759545"/>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1468176" y="5618425"/>
            <a:ext cx="1198442" cy="781993"/>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011006">
            <a:off x="6858467" y="2207454"/>
            <a:ext cx="1600200" cy="759545"/>
          </a:xfrm>
          <a:prstGeom prst="rightArrow">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3339022" y="2985577"/>
            <a:ext cx="1396700" cy="759545"/>
          </a:xfrm>
          <a:prstGeom prst="rightArrow">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1333212">
            <a:off x="879238" y="1567468"/>
            <a:ext cx="1600200" cy="6556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2778433">
            <a:off x="1143000" y="4191000"/>
            <a:ext cx="1066800" cy="530945"/>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81798">
            <a:off x="5210009" y="1664437"/>
            <a:ext cx="1600200" cy="759545"/>
          </a:xfrm>
          <a:prstGeom prst="rightArrow">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3383031">
            <a:off x="562772" y="4875779"/>
            <a:ext cx="1198442" cy="781993"/>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7458922">
            <a:off x="3807134" y="1692897"/>
            <a:ext cx="1363707" cy="759545"/>
          </a:xfrm>
          <a:prstGeom prst="rightArrow">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2841571">
            <a:off x="2226539" y="3221353"/>
            <a:ext cx="1396700" cy="759545"/>
          </a:xfrm>
          <a:prstGeom prst="rightArrow">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nt Arrow 20"/>
          <p:cNvSpPr/>
          <p:nvPr/>
        </p:nvSpPr>
        <p:spPr>
          <a:xfrm flipV="1">
            <a:off x="6781800" y="3124200"/>
            <a:ext cx="1600200" cy="2286000"/>
          </a:xfrm>
          <a:prstGeom prst="bentArrow">
            <a:avLst>
              <a:gd name="adj1" fmla="val 25000"/>
              <a:gd name="adj2" fmla="val 25000"/>
              <a:gd name="adj3" fmla="val 25000"/>
              <a:gd name="adj4" fmla="val 4375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8077200" y="49530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22"/>
          <p:cNvSpPr/>
          <p:nvPr/>
        </p:nvSpPr>
        <p:spPr>
          <a:xfrm>
            <a:off x="2971800" y="5562600"/>
            <a:ext cx="4147289"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Answer is…</a:t>
            </a:r>
            <a:endParaRPr lang="en-US" sz="5400" b="1" cap="none" spc="0" dirty="0">
              <a:ln w="17780" cmpd="sng">
                <a:solidFill>
                  <a:sysClr val="windowText" lastClr="000000"/>
                </a:solidFill>
                <a:prstDash val="solid"/>
                <a:miter lim="800000"/>
              </a:ln>
              <a:solidFill>
                <a:srgbClr val="FFC000"/>
              </a:solidFill>
              <a:effectLst>
                <a:outerShdw blurRad="50800" algn="tl" rotWithShape="0">
                  <a:srgbClr val="000000"/>
                </a:outerShdw>
              </a:effectLst>
            </a:endParaRPr>
          </a:p>
        </p:txBody>
      </p:sp>
    </p:spTree>
    <p:extLst>
      <p:ext uri="{BB962C8B-B14F-4D97-AF65-F5344CB8AC3E}">
        <p14:creationId xmlns:p14="http://schemas.microsoft.com/office/powerpoint/2010/main" val="22007717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4800" y="1524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smtClean="0">
                <a:solidFill>
                  <a:schemeClr val="bg1"/>
                </a:solidFill>
                <a:latin typeface="Times New Roman" pitchFamily="18" charset="0"/>
              </a:rPr>
              <a:t>Which colored arrow is the path for many hurricanes that hit the United States?</a:t>
            </a:r>
            <a:endParaRPr lang="en-US" sz="3600" dirty="0">
              <a:solidFill>
                <a:srgbClr val="FFFF00"/>
              </a:solidFill>
              <a:latin typeface="Times New Roman" pitchFamily="18" charset="0"/>
            </a:endParaRPr>
          </a:p>
        </p:txBody>
      </p:sp>
      <p:sp>
        <p:nvSpPr>
          <p:cNvPr id="5632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pic>
        <p:nvPicPr>
          <p:cNvPr id="8" name="Picture 2"/>
          <p:cNvPicPr>
            <a:picLocks noChangeAspect="1" noChangeArrowheads="1"/>
          </p:cNvPicPr>
          <p:nvPr/>
        </p:nvPicPr>
        <p:blipFill>
          <a:blip r:embed="rId2" cstate="print"/>
          <a:srcRect/>
          <a:stretch>
            <a:fillRect/>
          </a:stretch>
        </p:blipFill>
        <p:spPr bwMode="auto">
          <a:xfrm>
            <a:off x="228600" y="1371600"/>
            <a:ext cx="8734425" cy="5200650"/>
          </a:xfrm>
          <a:prstGeom prst="rect">
            <a:avLst/>
          </a:prstGeom>
          <a:noFill/>
          <a:ln w="38100">
            <a:solidFill>
              <a:schemeClr val="bg1">
                <a:lumMod val="95000"/>
              </a:schemeClr>
            </a:solidFill>
            <a:miter lim="800000"/>
            <a:headEnd/>
            <a:tailEnd/>
          </a:ln>
        </p:spPr>
      </p:pic>
      <p:sp>
        <p:nvSpPr>
          <p:cNvPr id="10" name="Right Arrow 9"/>
          <p:cNvSpPr/>
          <p:nvPr/>
        </p:nvSpPr>
        <p:spPr>
          <a:xfrm rot="10800000">
            <a:off x="2514600" y="4419600"/>
            <a:ext cx="3766112" cy="759545"/>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2778433">
            <a:off x="1143000" y="4191000"/>
            <a:ext cx="1066800" cy="530945"/>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077200" y="49530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22"/>
          <p:cNvSpPr/>
          <p:nvPr/>
        </p:nvSpPr>
        <p:spPr>
          <a:xfrm>
            <a:off x="2971800" y="5562600"/>
            <a:ext cx="4147289"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C000"/>
                </a:solidFill>
                <a:effectLst>
                  <a:outerShdw blurRad="50800" algn="tl" rotWithShape="0">
                    <a:srgbClr val="000000"/>
                  </a:outerShdw>
                </a:effectLst>
              </a:rPr>
              <a:t>Answer is…</a:t>
            </a:r>
            <a:endParaRPr lang="en-US" sz="5400" b="1" cap="none" spc="0" dirty="0">
              <a:ln w="17780" cmpd="sng">
                <a:solidFill>
                  <a:sysClr val="windowText" lastClr="000000"/>
                </a:solidFill>
                <a:prstDash val="solid"/>
                <a:miter lim="800000"/>
              </a:ln>
              <a:solidFill>
                <a:srgbClr val="FFC000"/>
              </a:solidFill>
              <a:effectLst>
                <a:outerShdw blurRad="50800" algn="tl" rotWithShape="0">
                  <a:srgbClr val="000000"/>
                </a:outerShdw>
              </a:effectLst>
            </a:endParaRPr>
          </a:p>
        </p:txBody>
      </p:sp>
      <p:sp>
        <p:nvSpPr>
          <p:cNvPr id="25" name="Rectangle 24"/>
          <p:cNvSpPr/>
          <p:nvPr/>
        </p:nvSpPr>
        <p:spPr>
          <a:xfrm>
            <a:off x="3124200" y="3886200"/>
            <a:ext cx="1685077"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Blue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1538196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228600" y="228600"/>
            <a:ext cx="8686800" cy="1569660"/>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dirty="0" smtClean="0">
                <a:solidFill>
                  <a:schemeClr val="bg1"/>
                </a:solidFill>
                <a:effectLst>
                  <a:outerShdw blurRad="38100" dist="38100" dir="2700000" algn="tl">
                    <a:srgbClr val="808080"/>
                  </a:outerShdw>
                </a:effectLst>
              </a:rPr>
              <a:t>What are the high-speed, high-altitude air currents that circle the </a:t>
            </a:r>
            <a:r>
              <a:rPr lang="en-US" sz="3200" dirty="0">
                <a:solidFill>
                  <a:schemeClr val="bg1"/>
                </a:solidFill>
                <a:effectLst>
                  <a:outerShdw blurRad="38100" dist="38100" dir="2700000" algn="tl">
                    <a:srgbClr val="808080"/>
                  </a:outerShdw>
                </a:effectLst>
              </a:rPr>
              <a:t>e</a:t>
            </a:r>
            <a:r>
              <a:rPr lang="en-US" sz="3200" dirty="0" smtClean="0">
                <a:solidFill>
                  <a:schemeClr val="bg1"/>
                </a:solidFill>
                <a:effectLst>
                  <a:outerShdw blurRad="38100" dist="38100" dir="2700000" algn="tl">
                    <a:srgbClr val="808080"/>
                  </a:outerShdw>
                </a:effectLst>
              </a:rPr>
              <a:t>arth in a westerly direction called? </a:t>
            </a:r>
            <a:endParaRPr lang="en-US" sz="3200" dirty="0" smtClean="0">
              <a:solidFill>
                <a:srgbClr val="FFFF00"/>
              </a:solidFill>
              <a:effectLst>
                <a:outerShdw blurRad="38100" dist="38100" dir="2700000" algn="tl">
                  <a:srgbClr val="FFFFFF"/>
                </a:outerShdw>
              </a:effectLst>
            </a:endParaRPr>
          </a:p>
        </p:txBody>
      </p:sp>
      <p:pic>
        <p:nvPicPr>
          <p:cNvPr id="58371" name="Picture 3" descr="http://www.rbogash.com/747-8i-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8800"/>
            <a:ext cx="8686800" cy="4800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7" name="Rectangle 6"/>
          <p:cNvSpPr/>
          <p:nvPr/>
        </p:nvSpPr>
        <p:spPr>
          <a:xfrm>
            <a:off x="7848600" y="19050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374114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WordArt 2"/>
          <p:cNvSpPr>
            <a:spLocks noChangeArrowheads="1" noChangeShapeType="1" noTextEdit="1"/>
          </p:cNvSpPr>
          <p:nvPr/>
        </p:nvSpPr>
        <p:spPr bwMode="auto">
          <a:xfrm>
            <a:off x="685800" y="457200"/>
            <a:ext cx="7391400" cy="1524000"/>
          </a:xfrm>
          <a:prstGeom prst="rect">
            <a:avLst/>
          </a:prstGeom>
        </p:spPr>
        <p:txBody>
          <a:bodyPr wrap="none" fromWordArt="1">
            <a:prstTxWarp prst="textWave1">
              <a:avLst>
                <a:gd name="adj1" fmla="val 13005"/>
                <a:gd name="adj2" fmla="val 0"/>
              </a:avLst>
            </a:prstTxWarp>
          </a:bodyPr>
          <a:lstStyle/>
          <a:p>
            <a:pPr algn="ctr"/>
            <a:r>
              <a:rPr lang="en-US" sz="3600" kern="10" dirty="0">
                <a:ln w="952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End of Preview</a:t>
            </a:r>
          </a:p>
        </p:txBody>
      </p:sp>
      <p:sp>
        <p:nvSpPr>
          <p:cNvPr id="339971" name="WordArt 3"/>
          <p:cNvSpPr>
            <a:spLocks noChangeArrowheads="1" noChangeShapeType="1" noTextEdit="1"/>
          </p:cNvSpPr>
          <p:nvPr/>
        </p:nvSpPr>
        <p:spPr bwMode="auto">
          <a:xfrm>
            <a:off x="533400" y="2286000"/>
            <a:ext cx="8077200" cy="3886200"/>
          </a:xfrm>
          <a:prstGeom prst="rect">
            <a:avLst/>
          </a:prstGeom>
        </p:spPr>
        <p:txBody>
          <a:bodyPr wrap="none" fromWordArt="1">
            <a:prstTxWarp prst="textPlain">
              <a:avLst>
                <a:gd name="adj" fmla="val 50000"/>
              </a:avLst>
            </a:prstTxWarp>
          </a:bodyPr>
          <a:lstStyle/>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Hundreds of more slides,</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activities, video links, </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homework package, lesson</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notes, review games,</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rubrics, and much more</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on the full version of this unit</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and larger curriculum.</a:t>
            </a:r>
          </a:p>
        </p:txBody>
      </p:sp>
    </p:spTree>
    <p:extLst>
      <p:ext uri="{BB962C8B-B14F-4D97-AF65-F5344CB8AC3E}">
        <p14:creationId xmlns:p14="http://schemas.microsoft.com/office/powerpoint/2010/main" val="27997828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p:txBody>
          <a:bodyPr/>
          <a:lstStyle/>
          <a:p>
            <a:pPr eaLnBrk="1" hangingPunct="1"/>
            <a:endParaRPr lang="en-US" smtClean="0"/>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WordArt 6"/>
          <p:cNvSpPr>
            <a:spLocks noChangeArrowheads="1" noChangeShapeType="1" noTextEdit="1"/>
          </p:cNvSpPr>
          <p:nvPr/>
        </p:nvSpPr>
        <p:spPr bwMode="auto">
          <a:xfrm>
            <a:off x="228600" y="285750"/>
            <a:ext cx="8534400" cy="936625"/>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Weather and Climate Unit</a:t>
            </a:r>
          </a:p>
        </p:txBody>
      </p:sp>
    </p:spTree>
    <p:extLst>
      <p:ext uri="{BB962C8B-B14F-4D97-AF65-F5344CB8AC3E}">
        <p14:creationId xmlns:p14="http://schemas.microsoft.com/office/powerpoint/2010/main" val="20988040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smtClean="0"/>
          </a:p>
        </p:txBody>
      </p:sp>
      <p:sp>
        <p:nvSpPr>
          <p:cNvPr id="44035" name="Rectangle 3"/>
          <p:cNvSpPr>
            <a:spLocks noGrp="1" noChangeArrowheads="1"/>
          </p:cNvSpPr>
          <p:nvPr>
            <p:ph type="body" idx="1"/>
          </p:nvPr>
        </p:nvSpPr>
        <p:spPr/>
        <p:txBody>
          <a:bodyPr/>
          <a:lstStyle/>
          <a:p>
            <a:pPr eaLnBrk="1" hangingPunct="1"/>
            <a:endParaRPr lang="en-US" smtClean="0"/>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WordArt 6"/>
          <p:cNvSpPr>
            <a:spLocks noChangeArrowheads="1" noChangeShapeType="1" noTextEdit="1"/>
          </p:cNvSpPr>
          <p:nvPr/>
        </p:nvSpPr>
        <p:spPr bwMode="auto">
          <a:xfrm>
            <a:off x="228600" y="285750"/>
            <a:ext cx="8534400" cy="936625"/>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Weather and Climate Unit</a:t>
            </a:r>
          </a:p>
        </p:txBody>
      </p:sp>
      <p:sp>
        <p:nvSpPr>
          <p:cNvPr id="8" name="Rounded Rectangle 7"/>
          <p:cNvSpPr/>
          <p:nvPr/>
        </p:nvSpPr>
        <p:spPr>
          <a:xfrm>
            <a:off x="685800" y="5334000"/>
            <a:ext cx="7772400" cy="1066800"/>
          </a:xfrm>
          <a:prstGeom prst="roundRect">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hlinkClick r:id="rId3"/>
              </a:rPr>
              <a:t>http://sciencepowerpoint.com/Weather_Climate_Unit.html</a:t>
            </a:r>
            <a:endParaRPr lang="en-US" dirty="0"/>
          </a:p>
          <a:p>
            <a:pPr algn="ctr">
              <a:defRPr/>
            </a:pPr>
            <a:endParaRPr lang="en-US" dirty="0"/>
          </a:p>
        </p:txBody>
      </p:sp>
      <p:sp>
        <p:nvSpPr>
          <p:cNvPr id="7" name="Rounded Rectangle 6"/>
          <p:cNvSpPr/>
          <p:nvPr/>
        </p:nvSpPr>
        <p:spPr>
          <a:xfrm>
            <a:off x="501650" y="1295400"/>
            <a:ext cx="7772400" cy="3810000"/>
          </a:xfrm>
          <a:prstGeom prst="roundRect">
            <a:avLst/>
          </a:prstGeom>
          <a:solidFill>
            <a:schemeClr val="tx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040" name="TextBox 1"/>
          <p:cNvSpPr txBox="1">
            <a:spLocks noChangeArrowheads="1"/>
          </p:cNvSpPr>
          <p:nvPr/>
        </p:nvSpPr>
        <p:spPr bwMode="auto">
          <a:xfrm>
            <a:off x="609600" y="1492250"/>
            <a:ext cx="7664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99FF"/>
                </a:solidFill>
              </a:rPr>
              <a:t>Areas of Focus within The Weather and Climate Unit:</a:t>
            </a:r>
            <a:r>
              <a:rPr lang="en-US"/>
              <a:t/>
            </a:r>
            <a:br>
              <a:rPr lang="en-US"/>
            </a:br>
            <a:r>
              <a:rPr lang="en-US">
                <a:solidFill>
                  <a:srgbClr val="FFFF99"/>
                </a:solidFill>
              </a:rPr>
              <a:t>What is weather?, Climate, Importance of the Atmosphere, Components of  the Atmosphere, Layers of the Atmosphere, Air Quality and Pollution, Carbon Monoxide, Ozone Layer, Ways to Avoid Skin Cancer, Air Pressure, Barometer, Air Pressure and Wind, Fronts, Wind, Global Wind, Coriolis Force, Jet Stream, Sea Breeze / Land Breeze, Mountain Winds, Mountain Rain Shadow, Wind Chill, Flight, Dangerous Weather Systems, Light, Albedo, Temperature, Thermometers, Seasons, Humidity / Water, Oceans, Roles of Oceans, El Nino, La Nina Cycle, Dew Points, Clouds, Types of Clouds, Meteorology, Weather Tools, Isotherms, Ocean Currents, Enhanced Global Warming, Greenhouse Effect, The Effects of Global Warming, Biomes, Types of Biomes.</a:t>
            </a:r>
          </a:p>
        </p:txBody>
      </p:sp>
      <p:sp>
        <p:nvSpPr>
          <p:cNvPr id="3" name="Freeform 2"/>
          <p:cNvSpPr/>
          <p:nvPr/>
        </p:nvSpPr>
        <p:spPr>
          <a:xfrm>
            <a:off x="3906838" y="3783013"/>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a:off x="4059238" y="3935413"/>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4800600" y="3786188"/>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51110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152400"/>
            <a:ext cx="8229600" cy="5973763"/>
          </a:xfrm>
        </p:spPr>
        <p:txBody>
          <a:bodyPr/>
          <a:lstStyle/>
          <a:p>
            <a:pPr eaLnBrk="1" hangingPunct="1">
              <a:defRPr/>
            </a:pPr>
            <a:endParaRPr lang="en-US" sz="2800" dirty="0" smtClean="0"/>
          </a:p>
          <a:p>
            <a:pPr eaLnBrk="1" hangingPunct="1">
              <a:defRPr/>
            </a:pPr>
            <a:endParaRPr lang="en-US" sz="2800" dirty="0"/>
          </a:p>
          <a:p>
            <a:pPr eaLnBrk="1" hangingPunct="1">
              <a:defRPr/>
            </a:pPr>
            <a:r>
              <a:rPr lang="en-US" sz="2800" dirty="0" smtClean="0"/>
              <a:t>The entire four year curriculum can be found at... </a:t>
            </a:r>
            <a:r>
              <a:rPr lang="en-US" sz="2800" dirty="0" smtClean="0">
                <a:hlinkClick r:id="rId2"/>
              </a:rPr>
              <a:t>http://sciencepowerpoint.com/</a:t>
            </a:r>
            <a:r>
              <a:rPr lang="en-US" sz="2800" dirty="0" smtClean="0"/>
              <a:t> Please feel free to contact me with any questions you may have.  Thank you for your interest in this curriculum.</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marL="0" indent="0" eaLnBrk="1" hangingPunct="1">
              <a:buFontTx/>
              <a:buNone/>
              <a:defRPr/>
            </a:pPr>
            <a:endParaRPr lang="en-US" sz="2800" dirty="0"/>
          </a:p>
          <a:p>
            <a:pPr marL="0" indent="0" eaLnBrk="1" hangingPunct="1">
              <a:buFontTx/>
              <a:buNone/>
              <a:defRPr/>
            </a:pPr>
            <a:r>
              <a:rPr lang="en-US" sz="2800" dirty="0" smtClean="0"/>
              <a:t>  Sincerely,</a:t>
            </a:r>
          </a:p>
          <a:p>
            <a:pPr marL="0" indent="0" eaLnBrk="1" hangingPunct="1">
              <a:buFontTx/>
              <a:buNone/>
              <a:defRPr/>
            </a:pPr>
            <a:r>
              <a:rPr lang="en-US" sz="2800" dirty="0" smtClean="0"/>
              <a:t>  Ryan Murphy </a:t>
            </a:r>
            <a:r>
              <a:rPr lang="en-US" sz="2800" dirty="0" err="1" smtClean="0"/>
              <a:t>M.Ed</a:t>
            </a:r>
            <a:endParaRPr lang="en-US" sz="2800" dirty="0" smtClean="0"/>
          </a:p>
          <a:p>
            <a:pPr marL="0" indent="0" eaLnBrk="1" hangingPunct="1">
              <a:buFontTx/>
              <a:buNone/>
              <a:defRPr/>
            </a:pPr>
            <a:r>
              <a:rPr lang="en-US" sz="2800" dirty="0" smtClean="0">
                <a:hlinkClick r:id="rId3"/>
              </a:rPr>
              <a:t>  www.sciencepowerpoint@gmail.com</a:t>
            </a:r>
            <a:endParaRPr lang="en-US" sz="2800" dirty="0" smtClean="0"/>
          </a:p>
          <a:p>
            <a:pPr eaLnBrk="1" hangingPunct="1">
              <a:defRPr/>
            </a:pPr>
            <a:endParaRPr lang="en-US" sz="2400" dirty="0" smtClean="0"/>
          </a:p>
          <a:p>
            <a:pPr lvl="2" eaLnBrk="1" hangingPunct="1">
              <a:buFontTx/>
              <a:buNone/>
              <a:defRPr/>
            </a:pPr>
            <a:endParaRPr lang="en-US" sz="2000" dirty="0" smtClean="0"/>
          </a:p>
        </p:txBody>
      </p:sp>
      <p:pic>
        <p:nvPicPr>
          <p:cNvPr id="75779" name="Picture 4"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3505200"/>
            <a:ext cx="3579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descr="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7938"/>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28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4060</Words>
  <Application>Microsoft Office PowerPoint</Application>
  <PresentationFormat>On-screen Show (4:3)</PresentationFormat>
  <Paragraphs>999</Paragraphs>
  <Slides>98</Slides>
  <Notes>7</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James Madison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 Bigler</dc:creator>
  <cp:lastModifiedBy>Ryan</cp:lastModifiedBy>
  <cp:revision>80</cp:revision>
  <dcterms:created xsi:type="dcterms:W3CDTF">2003-05-14T01:07:43Z</dcterms:created>
  <dcterms:modified xsi:type="dcterms:W3CDTF">2013-05-16T22:59:36Z</dcterms:modified>
</cp:coreProperties>
</file>