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01"/>
  </p:notesMasterIdLst>
  <p:sldIdLst>
    <p:sldId id="7887" r:id="rId2"/>
    <p:sldId id="7888" r:id="rId3"/>
    <p:sldId id="7889" r:id="rId4"/>
    <p:sldId id="7427" r:id="rId5"/>
    <p:sldId id="7081" r:id="rId6"/>
    <p:sldId id="6928" r:id="rId7"/>
    <p:sldId id="6929" r:id="rId8"/>
    <p:sldId id="6930" r:id="rId9"/>
    <p:sldId id="6931" r:id="rId10"/>
    <p:sldId id="7741" r:id="rId11"/>
    <p:sldId id="7742" r:id="rId12"/>
    <p:sldId id="7592" r:id="rId13"/>
    <p:sldId id="7594" r:id="rId14"/>
    <p:sldId id="7629" r:id="rId15"/>
    <p:sldId id="7631" r:id="rId16"/>
    <p:sldId id="7633" r:id="rId17"/>
    <p:sldId id="7743" r:id="rId18"/>
    <p:sldId id="7744" r:id="rId19"/>
    <p:sldId id="7626" r:id="rId20"/>
    <p:sldId id="7638" r:id="rId21"/>
    <p:sldId id="7637" r:id="rId22"/>
    <p:sldId id="7636" r:id="rId23"/>
    <p:sldId id="7635" r:id="rId24"/>
    <p:sldId id="7640" r:id="rId25"/>
    <p:sldId id="7642" r:id="rId26"/>
    <p:sldId id="7645" r:id="rId27"/>
    <p:sldId id="7648" r:id="rId28"/>
    <p:sldId id="7651" r:id="rId29"/>
    <p:sldId id="7745" r:id="rId30"/>
    <p:sldId id="7746" r:id="rId31"/>
    <p:sldId id="7655" r:id="rId32"/>
    <p:sldId id="7608" r:id="rId33"/>
    <p:sldId id="7662" r:id="rId34"/>
    <p:sldId id="7673" r:id="rId35"/>
    <p:sldId id="7672" r:id="rId36"/>
    <p:sldId id="7671" r:id="rId37"/>
    <p:sldId id="7670" r:id="rId38"/>
    <p:sldId id="7669" r:id="rId39"/>
    <p:sldId id="7668" r:id="rId40"/>
    <p:sldId id="7667" r:id="rId41"/>
    <p:sldId id="7684" r:id="rId42"/>
    <p:sldId id="7683" r:id="rId43"/>
    <p:sldId id="7682" r:id="rId44"/>
    <p:sldId id="7681" r:id="rId45"/>
    <p:sldId id="7680" r:id="rId46"/>
    <p:sldId id="7679" r:id="rId47"/>
    <p:sldId id="7678" r:id="rId48"/>
    <p:sldId id="7677" r:id="rId49"/>
    <p:sldId id="7687" r:id="rId50"/>
    <p:sldId id="7747" r:id="rId51"/>
    <p:sldId id="7748" r:id="rId52"/>
    <p:sldId id="7689" r:id="rId53"/>
    <p:sldId id="7702" r:id="rId54"/>
    <p:sldId id="7705" r:id="rId55"/>
    <p:sldId id="7709" r:id="rId56"/>
    <p:sldId id="7712" r:id="rId57"/>
    <p:sldId id="7749" r:id="rId58"/>
    <p:sldId id="7750" r:id="rId59"/>
    <p:sldId id="7726" r:id="rId60"/>
    <p:sldId id="7728" r:id="rId61"/>
    <p:sldId id="7730" r:id="rId62"/>
    <p:sldId id="7732" r:id="rId63"/>
    <p:sldId id="7737" r:id="rId64"/>
    <p:sldId id="7751" r:id="rId65"/>
    <p:sldId id="7752" r:id="rId66"/>
    <p:sldId id="7739" r:id="rId67"/>
    <p:sldId id="7753" r:id="rId68"/>
    <p:sldId id="7754" r:id="rId69"/>
    <p:sldId id="7760" r:id="rId70"/>
    <p:sldId id="7761" r:id="rId71"/>
    <p:sldId id="7762" r:id="rId72"/>
    <p:sldId id="7763" r:id="rId73"/>
    <p:sldId id="7764" r:id="rId74"/>
    <p:sldId id="7765" r:id="rId75"/>
    <p:sldId id="7766" r:id="rId76"/>
    <p:sldId id="7767" r:id="rId77"/>
    <p:sldId id="7768" r:id="rId78"/>
    <p:sldId id="7883" r:id="rId79"/>
    <p:sldId id="7884" r:id="rId80"/>
    <p:sldId id="7769" r:id="rId81"/>
    <p:sldId id="7770" r:id="rId82"/>
    <p:sldId id="7771" r:id="rId83"/>
    <p:sldId id="7772" r:id="rId84"/>
    <p:sldId id="7773" r:id="rId85"/>
    <p:sldId id="7774" r:id="rId86"/>
    <p:sldId id="7775" r:id="rId87"/>
    <p:sldId id="7776" r:id="rId88"/>
    <p:sldId id="7777" r:id="rId89"/>
    <p:sldId id="7778" r:id="rId90"/>
    <p:sldId id="7779" r:id="rId91"/>
    <p:sldId id="7780" r:id="rId92"/>
    <p:sldId id="7782" r:id="rId93"/>
    <p:sldId id="7781" r:id="rId94"/>
    <p:sldId id="7783" r:id="rId95"/>
    <p:sldId id="7784" r:id="rId96"/>
    <p:sldId id="7890" r:id="rId97"/>
    <p:sldId id="7891" r:id="rId98"/>
    <p:sldId id="7892" r:id="rId99"/>
    <p:sldId id="7893" r:id="rId10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2A2CD0-C725-4907-9104-367C6C030B2E}">
          <p14:sldIdLst>
            <p14:sldId id="7887"/>
            <p14:sldId id="7888"/>
            <p14:sldId id="7889"/>
            <p14:sldId id="7427"/>
            <p14:sldId id="7081"/>
            <p14:sldId id="6928"/>
            <p14:sldId id="6929"/>
            <p14:sldId id="6930"/>
            <p14:sldId id="6931"/>
            <p14:sldId id="7741"/>
            <p14:sldId id="7742"/>
          </p14:sldIdLst>
        </p14:section>
        <p14:section name="Untitled Section" id="{9745B034-ABF6-406D-9037-8936D718A5BD}">
          <p14:sldIdLst>
            <p14:sldId id="7592"/>
            <p14:sldId id="7594"/>
            <p14:sldId id="7629"/>
            <p14:sldId id="7631"/>
            <p14:sldId id="7633"/>
            <p14:sldId id="7743"/>
            <p14:sldId id="7744"/>
            <p14:sldId id="7626"/>
            <p14:sldId id="7638"/>
            <p14:sldId id="7637"/>
            <p14:sldId id="7636"/>
            <p14:sldId id="7635"/>
            <p14:sldId id="7640"/>
            <p14:sldId id="7642"/>
            <p14:sldId id="7645"/>
            <p14:sldId id="7648"/>
            <p14:sldId id="7651"/>
            <p14:sldId id="7745"/>
            <p14:sldId id="7746"/>
            <p14:sldId id="7655"/>
            <p14:sldId id="7608"/>
            <p14:sldId id="7662"/>
            <p14:sldId id="7673"/>
            <p14:sldId id="7672"/>
            <p14:sldId id="7671"/>
            <p14:sldId id="7670"/>
            <p14:sldId id="7669"/>
            <p14:sldId id="7668"/>
            <p14:sldId id="7667"/>
            <p14:sldId id="7684"/>
            <p14:sldId id="7683"/>
            <p14:sldId id="7682"/>
            <p14:sldId id="7681"/>
            <p14:sldId id="7680"/>
            <p14:sldId id="7679"/>
            <p14:sldId id="7678"/>
            <p14:sldId id="7677"/>
            <p14:sldId id="7687"/>
            <p14:sldId id="7747"/>
            <p14:sldId id="7748"/>
            <p14:sldId id="7689"/>
            <p14:sldId id="7702"/>
            <p14:sldId id="7705"/>
            <p14:sldId id="7709"/>
            <p14:sldId id="7712"/>
            <p14:sldId id="7749"/>
            <p14:sldId id="7750"/>
            <p14:sldId id="7726"/>
            <p14:sldId id="7728"/>
            <p14:sldId id="7730"/>
            <p14:sldId id="7732"/>
            <p14:sldId id="7737"/>
            <p14:sldId id="7751"/>
            <p14:sldId id="7752"/>
            <p14:sldId id="7739"/>
            <p14:sldId id="7753"/>
            <p14:sldId id="7754"/>
            <p14:sldId id="7760"/>
            <p14:sldId id="7761"/>
            <p14:sldId id="7762"/>
            <p14:sldId id="7763"/>
            <p14:sldId id="7764"/>
            <p14:sldId id="7765"/>
            <p14:sldId id="7766"/>
            <p14:sldId id="7767"/>
            <p14:sldId id="7768"/>
            <p14:sldId id="7883"/>
            <p14:sldId id="7884"/>
            <p14:sldId id="7769"/>
            <p14:sldId id="7770"/>
            <p14:sldId id="7771"/>
            <p14:sldId id="7772"/>
            <p14:sldId id="7773"/>
            <p14:sldId id="7774"/>
            <p14:sldId id="7775"/>
            <p14:sldId id="7776"/>
            <p14:sldId id="7777"/>
            <p14:sldId id="7778"/>
            <p14:sldId id="7779"/>
            <p14:sldId id="7780"/>
            <p14:sldId id="7782"/>
            <p14:sldId id="7781"/>
            <p14:sldId id="7783"/>
            <p14:sldId id="7784"/>
            <p14:sldId id="7890"/>
            <p14:sldId id="7891"/>
            <p14:sldId id="7892"/>
            <p14:sldId id="78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3300"/>
    <a:srgbClr val="FFFFCC"/>
    <a:srgbClr val="FF99FF"/>
    <a:srgbClr val="FF5050"/>
    <a:srgbClr val="FF00FF"/>
    <a:srgbClr val="00FF00"/>
    <a:srgbClr val="996633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4" autoAdjust="0"/>
    <p:restoredTop sz="92374" autoAdjust="0"/>
  </p:normalViewPr>
  <p:slideViewPr>
    <p:cSldViewPr>
      <p:cViewPr>
        <p:scale>
          <a:sx n="66" d="100"/>
          <a:sy n="66" d="100"/>
        </p:scale>
        <p:origin x="-197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6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1954AD5-7784-458F-B22E-E8A18FDC6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6B67-D2B5-4E8A-BA61-31B73C848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3D8E-E4F7-4039-B9CC-A281C140F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6493-B878-44C1-BD28-938AAB80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EB7F-E79D-453E-8AED-9EF864FF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CD6E-FC21-413A-9184-4967F247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8C29-E0AC-427B-AE02-C6235F90F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DFF4-ECE1-4AE2-861B-A8DC061B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8013-D8A7-4666-827E-9B637138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2278-4CEB-4D61-93B4-B334C0C67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A8DD-2D1A-4A9A-9ECB-A60DCF3D3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F0EE-A68C-4582-A29E-D5745B6C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5D53-624A-466D-A147-FC3D98E2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685A3-5EA1-46E0-8D1F-A3BAE172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3CD3-CCB4-43E4-9BB4-2096A9F07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EF52A-4941-4387-9C23-F4CAFAF1C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6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6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6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63D7EDA-A8D2-4BF9-8E31-8ADB08FD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DNA_Genetics_Uni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DNA_Genetics_Uni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</p:spTree>
    <p:extLst>
      <p:ext uri="{BB962C8B-B14F-4D97-AF65-F5344CB8AC3E}">
        <p14:creationId xmlns:p14="http://schemas.microsoft.com/office/powerpoint/2010/main" val="13742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33FF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rgbClr val="9933FF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GREAT </a:t>
                      </a:r>
                      <a:br>
                        <a:rPr lang="en-US" baseline="0" dirty="0" smtClean="0">
                          <a:solidFill>
                            <a:srgbClr val="9933FF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DIVIDE</a:t>
                      </a:r>
                      <a:endParaRPr lang="en-US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70" y="152400"/>
            <a:ext cx="8690429" cy="5826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33"/>
                </a:solidFill>
              </a:rPr>
              <a:t>This is the name of the process where one cell divides into two?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An exact copy is made. (Hopefully)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5" descr="images-mesoblast_cell_division_st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86800" cy="4648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9293" y="914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7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57629" y="263766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an organized structure of DNA and protein that is found in cells</a:t>
            </a:r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018092"/>
            <a:ext cx="9214906" cy="460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772400" y="1905000"/>
            <a:ext cx="838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1664" y="1714689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4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Chromatin draws together to create chromosomes.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5050"/>
                </a:solidFill>
              </a:rPr>
              <a:t>Spindle fibers form.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41910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776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67200" cy="41910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3810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764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Most of cell cycle (90%)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Cell grows and develops (gets bigger)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Chromosomes not visible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Nucleus intact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DNA is copied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686800" cy="28956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741613" y="4840288"/>
            <a:ext cx="406400" cy="268287"/>
          </a:xfrm>
          <a:custGeom>
            <a:avLst/>
            <a:gdLst>
              <a:gd name="connsiteX0" fmla="*/ 406326 w 406326"/>
              <a:gd name="connsiteY0" fmla="*/ 45828 h 269482"/>
              <a:gd name="connsiteX1" fmla="*/ 262634 w 406326"/>
              <a:gd name="connsiteY1" fmla="*/ 32765 h 269482"/>
              <a:gd name="connsiteX2" fmla="*/ 249571 w 406326"/>
              <a:gd name="connsiteY2" fmla="*/ 71953 h 269482"/>
              <a:gd name="connsiteX3" fmla="*/ 275697 w 406326"/>
              <a:gd name="connsiteY3" fmla="*/ 111142 h 269482"/>
              <a:gd name="connsiteX4" fmla="*/ 314886 w 406326"/>
              <a:gd name="connsiteY4" fmla="*/ 137268 h 269482"/>
              <a:gd name="connsiteX5" fmla="*/ 327948 w 406326"/>
              <a:gd name="connsiteY5" fmla="*/ 176456 h 269482"/>
              <a:gd name="connsiteX6" fmla="*/ 158131 w 406326"/>
              <a:gd name="connsiteY6" fmla="*/ 202582 h 269482"/>
              <a:gd name="connsiteX7" fmla="*/ 105880 w 406326"/>
              <a:gd name="connsiteY7" fmla="*/ 124205 h 269482"/>
              <a:gd name="connsiteX8" fmla="*/ 105880 w 406326"/>
              <a:gd name="connsiteY8" fmla="*/ 71953 h 269482"/>
              <a:gd name="connsiteX9" fmla="*/ 66691 w 406326"/>
              <a:gd name="connsiteY9" fmla="*/ 85016 h 269482"/>
              <a:gd name="connsiteX10" fmla="*/ 27503 w 406326"/>
              <a:gd name="connsiteY10" fmla="*/ 111142 h 269482"/>
              <a:gd name="connsiteX11" fmla="*/ 1377 w 406326"/>
              <a:gd name="connsiteY11" fmla="*/ 71953 h 269482"/>
              <a:gd name="connsiteX12" fmla="*/ 14440 w 406326"/>
              <a:gd name="connsiteY12" fmla="*/ 71953 h 2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326" h="269482">
                <a:moveTo>
                  <a:pt x="406326" y="45828"/>
                </a:moveTo>
                <a:cubicBezTo>
                  <a:pt x="371866" y="35982"/>
                  <a:pt x="303591" y="0"/>
                  <a:pt x="262634" y="32765"/>
                </a:cubicBezTo>
                <a:cubicBezTo>
                  <a:pt x="251882" y="41367"/>
                  <a:pt x="253925" y="58890"/>
                  <a:pt x="249571" y="71953"/>
                </a:cubicBezTo>
                <a:cubicBezTo>
                  <a:pt x="258280" y="85016"/>
                  <a:pt x="264596" y="100041"/>
                  <a:pt x="275697" y="111142"/>
                </a:cubicBezTo>
                <a:cubicBezTo>
                  <a:pt x="286798" y="122243"/>
                  <a:pt x="305078" y="125009"/>
                  <a:pt x="314886" y="137268"/>
                </a:cubicBezTo>
                <a:cubicBezTo>
                  <a:pt x="323488" y="148020"/>
                  <a:pt x="323594" y="163393"/>
                  <a:pt x="327948" y="176456"/>
                </a:cubicBezTo>
                <a:cubicBezTo>
                  <a:pt x="302919" y="251550"/>
                  <a:pt x="311045" y="269482"/>
                  <a:pt x="158131" y="202582"/>
                </a:cubicBezTo>
                <a:cubicBezTo>
                  <a:pt x="129364" y="189997"/>
                  <a:pt x="105880" y="124205"/>
                  <a:pt x="105880" y="124205"/>
                </a:cubicBezTo>
                <a:cubicBezTo>
                  <a:pt x="126128" y="117456"/>
                  <a:pt x="203729" y="104570"/>
                  <a:pt x="105880" y="71953"/>
                </a:cubicBezTo>
                <a:lnTo>
                  <a:pt x="66691" y="85016"/>
                </a:lnTo>
                <a:cubicBezTo>
                  <a:pt x="53628" y="93725"/>
                  <a:pt x="42898" y="114221"/>
                  <a:pt x="27503" y="111142"/>
                </a:cubicBezTo>
                <a:cubicBezTo>
                  <a:pt x="12108" y="108063"/>
                  <a:pt x="6342" y="86847"/>
                  <a:pt x="1377" y="71953"/>
                </a:cubicBezTo>
                <a:cubicBezTo>
                  <a:pt x="0" y="67822"/>
                  <a:pt x="10086" y="71953"/>
                  <a:pt x="14440" y="71953"/>
                </a:cubicBezTo>
              </a:path>
            </a:pathLst>
          </a:custGeom>
          <a:noFill/>
          <a:ln w="9525" cap="flat" cmpd="sng" algn="ctr">
            <a:solidFill>
              <a:schemeClr val="accent6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08288" y="4895850"/>
            <a:ext cx="339725" cy="204788"/>
          </a:xfrm>
          <a:custGeom>
            <a:avLst/>
            <a:gdLst>
              <a:gd name="connsiteX0" fmla="*/ 326572 w 339635"/>
              <a:gd name="connsiteY0" fmla="*/ 28589 h 204370"/>
              <a:gd name="connsiteX1" fmla="*/ 274320 w 339635"/>
              <a:gd name="connsiteY1" fmla="*/ 41652 h 204370"/>
              <a:gd name="connsiteX2" fmla="*/ 287383 w 339635"/>
              <a:gd name="connsiteY2" fmla="*/ 93903 h 204370"/>
              <a:gd name="connsiteX3" fmla="*/ 339635 w 339635"/>
              <a:gd name="connsiteY3" fmla="*/ 172281 h 204370"/>
              <a:gd name="connsiteX4" fmla="*/ 104503 w 339635"/>
              <a:gd name="connsiteY4" fmla="*/ 172281 h 204370"/>
              <a:gd name="connsiteX5" fmla="*/ 52252 w 339635"/>
              <a:gd name="connsiteY5" fmla="*/ 2463 h 204370"/>
              <a:gd name="connsiteX6" fmla="*/ 0 w 339635"/>
              <a:gd name="connsiteY6" fmla="*/ 2463 h 2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635" h="204370">
                <a:moveTo>
                  <a:pt x="326572" y="28589"/>
                </a:moveTo>
                <a:cubicBezTo>
                  <a:pt x="309155" y="32943"/>
                  <a:pt x="283557" y="26257"/>
                  <a:pt x="274320" y="41652"/>
                </a:cubicBezTo>
                <a:cubicBezTo>
                  <a:pt x="265083" y="57047"/>
                  <a:pt x="279354" y="77845"/>
                  <a:pt x="287383" y="93903"/>
                </a:cubicBezTo>
                <a:cubicBezTo>
                  <a:pt x="301425" y="121988"/>
                  <a:pt x="339635" y="172281"/>
                  <a:pt x="339635" y="172281"/>
                </a:cubicBezTo>
                <a:cubicBezTo>
                  <a:pt x="314951" y="175024"/>
                  <a:pt x="129187" y="204370"/>
                  <a:pt x="104503" y="172281"/>
                </a:cubicBezTo>
                <a:cubicBezTo>
                  <a:pt x="14676" y="55507"/>
                  <a:pt x="161041" y="18004"/>
                  <a:pt x="52252" y="2463"/>
                </a:cubicBezTo>
                <a:cubicBezTo>
                  <a:pt x="35010" y="0"/>
                  <a:pt x="17417" y="2463"/>
                  <a:pt x="0" y="2463"/>
                </a:cubicBezTo>
              </a:path>
            </a:pathLst>
          </a:custGeom>
          <a:noFill/>
          <a:ln w="9525" cap="flat" cmpd="sng" algn="ctr">
            <a:solidFill>
              <a:schemeClr val="accent6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350" y="152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51971" y="2286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9933FF"/>
                </a:solidFill>
                <a:latin typeface="Times New Roman" pitchFamily="18" charset="0"/>
              </a:rPr>
              <a:t>This phase of mitosis (cellular division) is best represented by the image below</a:t>
            </a:r>
            <a:r>
              <a:rPr lang="en-US" sz="3600" dirty="0" smtClean="0">
                <a:solidFill>
                  <a:srgbClr val="9933FF"/>
                </a:solidFill>
                <a:latin typeface="Times New Roman" pitchFamily="18" charset="0"/>
              </a:rPr>
              <a:t>?</a:t>
            </a:r>
            <a:endParaRPr lang="en-US" sz="3600" dirty="0">
              <a:solidFill>
                <a:srgbClr val="9933FF"/>
              </a:solidFill>
              <a:latin typeface="Times New Roman" pitchFamily="18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8534400" cy="500244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106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5464" y="172977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7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99FF"/>
                          </a:solidFill>
                        </a:rPr>
                        <a:t>IT’S JUST</a:t>
                      </a:r>
                      <a:r>
                        <a:rPr lang="en-US" baseline="0" dirty="0" smtClean="0">
                          <a:solidFill>
                            <a:srgbClr val="FF99FF"/>
                          </a:solidFill>
                        </a:rPr>
                        <a:t> A</a:t>
                      </a:r>
                      <a:br>
                        <a:rPr lang="en-US" baseline="0" dirty="0" smtClean="0">
                          <a:solidFill>
                            <a:srgbClr val="FF99FF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99FF"/>
                          </a:solidFill>
                        </a:rPr>
                        <a:t>PHASE</a:t>
                      </a:r>
                      <a:endParaRPr 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4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hlinkClick r:id="rId3"/>
              </a:rPr>
              <a:t>http://sciencepowerpoint.com/DNA_Genetics_Unit.html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33413" y="1600200"/>
            <a:ext cx="7772400" cy="25146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914400" y="1676400"/>
            <a:ext cx="723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99FF"/>
                </a:solidFill>
              </a:rPr>
              <a:t>Areas of Focus within The DNA and Genetics Unit: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99"/>
                </a:solidFill>
              </a:rPr>
              <a:t>DNA, DNA Extraction, Structure of DNA, Discovery of the Double Helix, Rosalind Franklin, Nucleotides, RNA, Cell Division, Mitosis, Phases of Mitosis, Chromosomes, Cancer, Ways to Avoid Cancer, What is Inside a Cigarette?, Facts about Smoking?, Anti-Smoking Ads, Meiosis, Phases in Meiosis, </a:t>
            </a:r>
            <a:r>
              <a:rPr lang="en-US" sz="1800" dirty="0" err="1">
                <a:solidFill>
                  <a:srgbClr val="FFFF99"/>
                </a:solidFill>
              </a:rPr>
              <a:t>Mendelian</a:t>
            </a:r>
            <a:r>
              <a:rPr lang="en-US" sz="1800" dirty="0">
                <a:solidFill>
                  <a:srgbClr val="FFFF99"/>
                </a:solidFill>
              </a:rPr>
              <a:t> Genetics, </a:t>
            </a:r>
            <a:r>
              <a:rPr lang="en-US" sz="1800" dirty="0" err="1">
                <a:solidFill>
                  <a:srgbClr val="FFFF99"/>
                </a:solidFill>
              </a:rPr>
              <a:t>Gregor</a:t>
            </a:r>
            <a:r>
              <a:rPr lang="en-US" sz="1800" dirty="0">
                <a:solidFill>
                  <a:srgbClr val="FFFF99"/>
                </a:solidFill>
              </a:rPr>
              <a:t> Mendel, </a:t>
            </a:r>
            <a:r>
              <a:rPr lang="en-US" sz="1800" dirty="0" err="1">
                <a:solidFill>
                  <a:srgbClr val="FFFF99"/>
                </a:solidFill>
              </a:rPr>
              <a:t>Punnett</a:t>
            </a:r>
            <a:r>
              <a:rPr lang="en-US" sz="1800" dirty="0">
                <a:solidFill>
                  <a:srgbClr val="FFFF99"/>
                </a:solidFill>
              </a:rPr>
              <a:t> Squares, Probability, </a:t>
            </a:r>
            <a:r>
              <a:rPr lang="en-US" sz="1800" dirty="0" err="1">
                <a:solidFill>
                  <a:srgbClr val="FFFF99"/>
                </a:solidFill>
              </a:rPr>
              <a:t>Dihybrid</a:t>
            </a:r>
            <a:r>
              <a:rPr lang="en-US" sz="1800" dirty="0">
                <a:solidFill>
                  <a:srgbClr val="FFFF99"/>
                </a:solidFill>
              </a:rPr>
              <a:t> Cross, </a:t>
            </a:r>
            <a:r>
              <a:rPr lang="en-US" sz="1800" dirty="0" err="1">
                <a:solidFill>
                  <a:srgbClr val="FFFF99"/>
                </a:solidFill>
              </a:rPr>
              <a:t>Codominance</a:t>
            </a:r>
            <a:r>
              <a:rPr lang="en-US" sz="1800" dirty="0">
                <a:solidFill>
                  <a:srgbClr val="FFFF99"/>
                </a:solidFill>
              </a:rPr>
              <a:t>, Bio-Ethics, Stem Cell Debate, Cloning Debate</a:t>
            </a:r>
          </a:p>
        </p:txBody>
      </p:sp>
    </p:spTree>
    <p:extLst>
      <p:ext uri="{BB962C8B-B14F-4D97-AF65-F5344CB8AC3E}">
        <p14:creationId xmlns:p14="http://schemas.microsoft.com/office/powerpoint/2010/main" val="1040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99FF"/>
                </a:solidFill>
              </a:rPr>
              <a:t>         above.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0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Name this phase just before metaphase?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/>
              </a:rPr>
              <a:t>Nuclear envelope breaks down.</a:t>
            </a:r>
          </a:p>
          <a:p>
            <a:pPr lvl="1"/>
            <a:r>
              <a:rPr lang="en-US" dirty="0" smtClean="0">
                <a:solidFill>
                  <a:srgbClr val="FF5050"/>
                </a:solidFill>
                <a:effectLst/>
              </a:rPr>
              <a:t>Centrosomes are positioned at opposite poles of the cell. </a:t>
            </a:r>
          </a:p>
          <a:p>
            <a:pPr lvl="1"/>
            <a:r>
              <a:rPr lang="en-US" dirty="0" smtClean="0">
                <a:solidFill>
                  <a:srgbClr val="6699FF"/>
                </a:solidFill>
                <a:effectLst/>
              </a:rPr>
              <a:t>Spindle fibers attach to chromosome at the kinetochore.</a:t>
            </a:r>
          </a:p>
          <a:p>
            <a:pPr lvl="1"/>
            <a:endParaRPr lang="en-US" dirty="0" smtClean="0">
              <a:effectLst/>
            </a:endParaRP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191000" cy="32004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038600" cy="3192463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8600" y="27432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5973763"/>
          </a:xfrm>
        </p:spPr>
        <p:txBody>
          <a:bodyPr/>
          <a:lstStyle/>
          <a:p>
            <a:r>
              <a:rPr lang="en-US" dirty="0" smtClean="0"/>
              <a:t>Name this phase of Mitosis?</a:t>
            </a:r>
          </a:p>
          <a:p>
            <a:pPr lvl="1">
              <a:defRPr/>
            </a:pP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Chromosomes reaching poles.</a:t>
            </a:r>
          </a:p>
          <a:p>
            <a:pPr lvl="1">
              <a:defRPr/>
            </a:pPr>
            <a:r>
              <a:rPr lang="en-US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Nuclear 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membrane begins to form.</a:t>
            </a:r>
          </a:p>
          <a:p>
            <a:pPr lvl="1">
              <a:defRPr/>
            </a:pPr>
            <a:r>
              <a:rPr lang="en-US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Cleavage 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furrow forms pinching cell into two.</a:t>
            </a:r>
          </a:p>
          <a:p>
            <a:pPr lvl="1">
              <a:defRPr/>
            </a:pPr>
            <a:r>
              <a:rPr lang="en-US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Chromosomes 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begin to unwrap.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10600" cy="35814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8236" y="2286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1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2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419600"/>
            <a:ext cx="3352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Early Anaphase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343400"/>
            <a:ext cx="289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Late Anaphase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886200" y="1752600"/>
            <a:ext cx="1371600" cy="8382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828800" y="4419600"/>
            <a:ext cx="2057400" cy="584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400800" y="4343400"/>
            <a:ext cx="2057400" cy="584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18294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3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5897563"/>
          </a:xfrm>
        </p:spPr>
        <p:txBody>
          <a:bodyPr/>
          <a:lstStyle/>
          <a:p>
            <a:r>
              <a:rPr lang="en-US" dirty="0" smtClean="0"/>
              <a:t>This is the term for when the cell breaks into two identical cells?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2578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13716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9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485775" y="6324600"/>
            <a:ext cx="228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IDEA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>
                <a:latin typeface="Times New Roman" pitchFamily="18" charset="0"/>
              </a:rPr>
              <a:t>What is the #1 way you can try to avoid cancer and a slow painful death? </a:t>
            </a:r>
            <a:endParaRPr lang="en-US" sz="3600" dirty="0" smtClean="0">
              <a:latin typeface="Times New Roman" pitchFamily="18" charset="0"/>
            </a:endParaRPr>
          </a:p>
        </p:txBody>
      </p:sp>
      <p:pic>
        <p:nvPicPr>
          <p:cNvPr id="81923" name="Picture 3" descr="2424624202_a3e8a81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45720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20574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7000" y="4191000"/>
            <a:ext cx="2133600" cy="11430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9933FF"/>
                </a:solidFill>
                <a:latin typeface="Times New Roman" pitchFamily="18" charset="0"/>
              </a:rPr>
              <a:t>Which of the following moles looks most dangerous and should be brought to the attention of a </a:t>
            </a:r>
            <a:r>
              <a:rPr lang="en-US" sz="3600" dirty="0" smtClean="0">
                <a:solidFill>
                  <a:srgbClr val="9933FF"/>
                </a:solidFill>
                <a:latin typeface="Times New Roman" pitchFamily="18" charset="0"/>
              </a:rPr>
              <a:t>dermatologist?</a:t>
            </a:r>
            <a:endParaRPr lang="en-US" sz="3600" dirty="0">
              <a:solidFill>
                <a:srgbClr val="9933FF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3600" dirty="0">
                <a:latin typeface="Times New Roman" pitchFamily="18" charset="0"/>
              </a:rPr>
              <a:t>	-Remember your ABCDE’s</a:t>
            </a:r>
          </a:p>
        </p:txBody>
      </p:sp>
      <p:graphicFrame>
        <p:nvGraphicFramePr>
          <p:cNvPr id="182275" name="Group 3"/>
          <p:cNvGraphicFramePr>
            <a:graphicFrameLocks noGrp="1"/>
          </p:cNvGraphicFramePr>
          <p:nvPr/>
        </p:nvGraphicFramePr>
        <p:xfrm>
          <a:off x="228600" y="2743200"/>
          <a:ext cx="8915400" cy="2717800"/>
        </p:xfrm>
        <a:graphic>
          <a:graphicData uri="http://schemas.openxmlformats.org/drawingml/2006/table">
            <a:tbl>
              <a:tblPr/>
              <a:tblGrid>
                <a:gridCol w="2743200"/>
                <a:gridCol w="3200400"/>
                <a:gridCol w="2971800"/>
              </a:tblGrid>
              <a:tr h="271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590800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895600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895600" cy="2508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2819400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819400"/>
            <a:ext cx="71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Seek Shade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 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Seek Shade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 Avoid UV exposure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Seek Shade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 Avoid UV exposure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 Wear large hats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Seek Shade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 Avoid UV exposure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 Wear large hats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 Use tanning beds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Seek Shade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 Avoid UV exposure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 Wear large hats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 Use tanning beds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 Use sunscreen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296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62050" cy="871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butrousfoundation.com/ysjournal/sites/default/files/Energ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</a:rPr>
              <a:t>A.) Seek Shade</a:t>
            </a:r>
          </a:p>
          <a:p>
            <a:pPr algn="l" eaLnBrk="1" hangingPunct="1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</a:rPr>
              <a:t>B.) Avoid UV exposure</a:t>
            </a:r>
          </a:p>
          <a:p>
            <a:pPr algn="l" eaLnBrk="1" hangingPunct="1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C.) Wear large hats</a:t>
            </a:r>
          </a:p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D.) Use tanning beds</a:t>
            </a:r>
          </a:p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E.) Use sunscreen</a:t>
            </a:r>
          </a:p>
          <a:p>
            <a:pPr algn="l" eaLnBrk="1" hangingPunct="1"/>
            <a:r>
              <a:rPr lang="en-US" sz="3200" dirty="0" smtClean="0">
                <a:solidFill>
                  <a:srgbClr val="9933FF"/>
                </a:solidFill>
                <a:latin typeface="Times New Roman" pitchFamily="18" charset="0"/>
              </a:rPr>
              <a:t>F.) Avoid Sun during peek hours</a:t>
            </a:r>
          </a:p>
          <a:p>
            <a:pPr algn="l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99FF"/>
                </a:solidFill>
                <a:latin typeface="Times New Roman" pitchFamily="18" charset="0"/>
              </a:rPr>
              <a:t>All of the following are ways to avoid skin cancer except?</a:t>
            </a:r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0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3956"/>
            <a:ext cx="9144000" cy="5562600"/>
          </a:xfrm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07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Part </a:t>
            </a:r>
            <a:r>
              <a:rPr lang="en-US" sz="3600" kern="10" spc="72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II, III, IV: Cell Division</a:t>
            </a:r>
            <a:endParaRPr lang="en-US" sz="3600" kern="10" spc="72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6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</a:t>
            </a: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UV </a:t>
            </a:r>
            <a:r>
              <a:rPr lang="fr-FR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exposure</a:t>
            </a: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</a:t>
            </a: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UV </a:t>
            </a:r>
            <a:r>
              <a:rPr lang="fr-FR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exposure</a:t>
            </a: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Avoid unprotected sex (HPV virus)</a:t>
            </a:r>
          </a:p>
          <a:p>
            <a:pPr lvl="1" algn="l"/>
            <a:r>
              <a:rPr lang="en-US" sz="3200" dirty="0" smtClean="0"/>
              <a:t>H.)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Times New Roman" pitchFamily="18" charset="0"/>
              </a:rPr>
              <a:t>All of the following are other ways to avoid all types of cancers except…?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  <a:p>
            <a:pPr lvl="1" algn="l"/>
            <a:r>
              <a:rPr lang="en-US" sz="3200" dirty="0" smtClean="0">
                <a:solidFill>
                  <a:srgbClr val="996633"/>
                </a:solidFill>
              </a:rPr>
              <a:t>A.) Don’t smoke or chew</a:t>
            </a:r>
          </a:p>
          <a:p>
            <a:pPr lvl="1" algn="l"/>
            <a:r>
              <a:rPr lang="fr-FR" sz="3200" dirty="0" smtClean="0">
                <a:solidFill>
                  <a:srgbClr val="FFFFCC"/>
                </a:solidFill>
              </a:rPr>
              <a:t>B.) </a:t>
            </a:r>
            <a:r>
              <a:rPr lang="fr-FR" sz="3200" dirty="0" err="1" smtClean="0">
                <a:solidFill>
                  <a:srgbClr val="FFFFCC"/>
                </a:solidFill>
              </a:rPr>
              <a:t>Avoid</a:t>
            </a:r>
            <a:r>
              <a:rPr lang="fr-FR" sz="3200" dirty="0" smtClean="0">
                <a:solidFill>
                  <a:srgbClr val="FFFFCC"/>
                </a:solidFill>
              </a:rPr>
              <a:t> UV </a:t>
            </a:r>
            <a:r>
              <a:rPr lang="fr-FR" sz="3200" dirty="0" err="1" smtClean="0">
                <a:solidFill>
                  <a:srgbClr val="FFFFCC"/>
                </a:solidFill>
              </a:rPr>
              <a:t>exposure</a:t>
            </a:r>
            <a:r>
              <a:rPr lang="fr-FR" sz="3200" dirty="0" smtClean="0">
                <a:solidFill>
                  <a:srgbClr val="FFFFCC"/>
                </a:solidFill>
              </a:rPr>
              <a:t> </a:t>
            </a:r>
            <a:endParaRPr lang="en-US" sz="3200" dirty="0" smtClean="0">
              <a:solidFill>
                <a:srgbClr val="FFFFCC"/>
              </a:solidFill>
            </a:endParaRPr>
          </a:p>
          <a:p>
            <a:pPr lvl="1" algn="l"/>
            <a:r>
              <a:rPr lang="en-US" sz="3200" dirty="0" smtClean="0">
                <a:solidFill>
                  <a:srgbClr val="9933FF"/>
                </a:solidFill>
              </a:rPr>
              <a:t>C.) Exercise daily</a:t>
            </a:r>
          </a:p>
          <a:p>
            <a:pPr lvl="1" algn="l"/>
            <a:r>
              <a:rPr lang="en-US" sz="3200" dirty="0" smtClean="0">
                <a:solidFill>
                  <a:srgbClr val="00B050"/>
                </a:solidFill>
              </a:rPr>
              <a:t>D.) Eat healthy</a:t>
            </a:r>
          </a:p>
          <a:p>
            <a:pPr lvl="1" algn="l"/>
            <a:r>
              <a:rPr lang="en-US" sz="3200" dirty="0" smtClean="0">
                <a:solidFill>
                  <a:srgbClr val="FF99FF"/>
                </a:solidFill>
              </a:rPr>
              <a:t>E.) Drink excessive alcohol</a:t>
            </a:r>
          </a:p>
          <a:p>
            <a:pPr lvl="1" algn="l"/>
            <a:r>
              <a:rPr lang="en-US" sz="3200" dirty="0" smtClean="0">
                <a:solidFill>
                  <a:srgbClr val="00FF00"/>
                </a:solidFill>
              </a:rPr>
              <a:t>F.)  Avoid radiation / energy exposure</a:t>
            </a:r>
          </a:p>
          <a:p>
            <a:pPr lvl="1" algn="l"/>
            <a:r>
              <a:rPr lang="en-US" sz="3200" dirty="0" smtClean="0">
                <a:solidFill>
                  <a:srgbClr val="FF5050"/>
                </a:solidFill>
              </a:rPr>
              <a:t>G.) Avoid unprotected sex (HPV virus)</a:t>
            </a:r>
          </a:p>
          <a:p>
            <a:pPr lvl="1" algn="l"/>
            <a:r>
              <a:rPr lang="en-US" sz="3200" dirty="0" smtClean="0"/>
              <a:t>H.) Get regular checks up with your doctor</a:t>
            </a:r>
          </a:p>
          <a:p>
            <a:pPr algn="l" eaLnBrk="1" hangingPunct="1"/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Which ingredient below would be best to put in your body? Only one from the list below doesn’t cause cancer.</a:t>
            </a:r>
            <a:endParaRPr lang="en-US" sz="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1) Cadmium 		11) Lead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2) Methane		12) DDT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3) Nicotine			13) Mercury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4) Dioxins			14) Acetone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5) Ammonia		15) Hydrogen Cyanide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6) Methanol		16) Urethane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7) Toluene			17) Bananas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8) Hexamine		18) </a:t>
            </a:r>
            <a:r>
              <a:rPr lang="en-US" sz="2400" dirty="0" err="1" smtClean="0">
                <a:solidFill>
                  <a:srgbClr val="6699FF"/>
                </a:solidFill>
              </a:rPr>
              <a:t>Formaldehdye</a:t>
            </a:r>
            <a:endParaRPr lang="en-US" sz="2400" dirty="0" smtClean="0">
              <a:solidFill>
                <a:srgbClr val="6699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9) Arsenic			19) Carbon Monoxide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10) Butane		20) Road Tar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99FF"/>
                </a:solidFill>
              </a:rPr>
              <a:t>Bonus *Polonium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6699FF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2819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08854" y="5029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MY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OATH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IS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AutoShape 3"/>
          <p:cNvSpPr>
            <a:spLocks noChangeArrowheads="1"/>
          </p:cNvSpPr>
          <p:nvPr/>
        </p:nvSpPr>
        <p:spPr bwMode="auto">
          <a:xfrm rot="-1968264">
            <a:off x="3810000" y="2895600"/>
            <a:ext cx="16002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299459" name="Line 5"/>
          <p:cNvSpPr>
            <a:spLocks noChangeShapeType="1"/>
          </p:cNvSpPr>
          <p:nvPr/>
        </p:nvSpPr>
        <p:spPr bwMode="auto">
          <a:xfrm flipH="1">
            <a:off x="6019800" y="2286000"/>
            <a:ext cx="60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460" name="Text Box 6"/>
          <p:cNvSpPr txBox="1">
            <a:spLocks noChangeArrowheads="1"/>
          </p:cNvSpPr>
          <p:nvPr/>
        </p:nvSpPr>
        <p:spPr bwMode="auto">
          <a:xfrm>
            <a:off x="6477000" y="48768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In a single male ejaculation</a:t>
            </a:r>
          </a:p>
        </p:txBody>
      </p:sp>
      <p:sp>
        <p:nvSpPr>
          <p:cNvPr id="1299461" name="Freeform 7"/>
          <p:cNvSpPr>
            <a:spLocks/>
          </p:cNvSpPr>
          <p:nvPr/>
        </p:nvSpPr>
        <p:spPr bwMode="auto">
          <a:xfrm>
            <a:off x="-38100" y="-457200"/>
            <a:ext cx="9688513" cy="2251075"/>
          </a:xfrm>
          <a:custGeom>
            <a:avLst/>
            <a:gdLst>
              <a:gd name="T0" fmla="*/ 2147483647 w 6103"/>
              <a:gd name="T1" fmla="*/ 2147483647 h 1418"/>
              <a:gd name="T2" fmla="*/ 2147483647 w 6103"/>
              <a:gd name="T3" fmla="*/ 2147483647 h 1418"/>
              <a:gd name="T4" fmla="*/ 2147483647 w 6103"/>
              <a:gd name="T5" fmla="*/ 2147483647 h 1418"/>
              <a:gd name="T6" fmla="*/ 2147483647 w 6103"/>
              <a:gd name="T7" fmla="*/ 2147483647 h 1418"/>
              <a:gd name="T8" fmla="*/ 2147483647 w 6103"/>
              <a:gd name="T9" fmla="*/ 2147483647 h 1418"/>
              <a:gd name="T10" fmla="*/ 2147483647 w 6103"/>
              <a:gd name="T11" fmla="*/ 2147483647 h 1418"/>
              <a:gd name="T12" fmla="*/ 2147483647 w 6103"/>
              <a:gd name="T13" fmla="*/ 2147483647 h 1418"/>
              <a:gd name="T14" fmla="*/ 2147483647 w 6103"/>
              <a:gd name="T15" fmla="*/ 2147483647 h 1418"/>
              <a:gd name="T16" fmla="*/ 2147483647 w 6103"/>
              <a:gd name="T17" fmla="*/ 2147483647 h 1418"/>
              <a:gd name="T18" fmla="*/ 2147483647 w 6103"/>
              <a:gd name="T19" fmla="*/ 2147483647 h 1418"/>
              <a:gd name="T20" fmla="*/ 2147483647 w 6103"/>
              <a:gd name="T21" fmla="*/ 2147483647 h 1418"/>
              <a:gd name="T22" fmla="*/ 2147483647 w 6103"/>
              <a:gd name="T23" fmla="*/ 2147483647 h 1418"/>
              <a:gd name="T24" fmla="*/ 2147483647 w 6103"/>
              <a:gd name="T25" fmla="*/ 2147483647 h 1418"/>
              <a:gd name="T26" fmla="*/ 2147483647 w 6103"/>
              <a:gd name="T27" fmla="*/ 2147483647 h 1418"/>
              <a:gd name="T28" fmla="*/ 2147483647 w 6103"/>
              <a:gd name="T29" fmla="*/ 2147483647 h 1418"/>
              <a:gd name="T30" fmla="*/ 2147483647 w 6103"/>
              <a:gd name="T31" fmla="*/ 2147483647 h 1418"/>
              <a:gd name="T32" fmla="*/ 2147483647 w 6103"/>
              <a:gd name="T33" fmla="*/ 2147483647 h 1418"/>
              <a:gd name="T34" fmla="*/ 2147483647 w 6103"/>
              <a:gd name="T35" fmla="*/ 2147483647 h 1418"/>
              <a:gd name="T36" fmla="*/ 2147483647 w 6103"/>
              <a:gd name="T37" fmla="*/ 2147483647 h 1418"/>
              <a:gd name="T38" fmla="*/ 2147483647 w 6103"/>
              <a:gd name="T39" fmla="*/ 2147483647 h 1418"/>
              <a:gd name="T40" fmla="*/ 2147483647 w 6103"/>
              <a:gd name="T41" fmla="*/ 2147483647 h 1418"/>
              <a:gd name="T42" fmla="*/ 2147483647 w 6103"/>
              <a:gd name="T43" fmla="*/ 2147483647 h 1418"/>
              <a:gd name="T44" fmla="*/ 2147483647 w 6103"/>
              <a:gd name="T45" fmla="*/ 2147483647 h 1418"/>
              <a:gd name="T46" fmla="*/ 2147483647 w 6103"/>
              <a:gd name="T47" fmla="*/ 2147483647 h 1418"/>
              <a:gd name="T48" fmla="*/ 2147483647 w 6103"/>
              <a:gd name="T49" fmla="*/ 2147483647 h 1418"/>
              <a:gd name="T50" fmla="*/ 2147483647 w 6103"/>
              <a:gd name="T51" fmla="*/ 2147483647 h 1418"/>
              <a:gd name="T52" fmla="*/ 2147483647 w 6103"/>
              <a:gd name="T53" fmla="*/ 2147483647 h 1418"/>
              <a:gd name="T54" fmla="*/ 2147483647 w 6103"/>
              <a:gd name="T55" fmla="*/ 2147483647 h 1418"/>
              <a:gd name="T56" fmla="*/ 2147483647 w 6103"/>
              <a:gd name="T57" fmla="*/ 2147483647 h 1418"/>
              <a:gd name="T58" fmla="*/ 2147483647 w 6103"/>
              <a:gd name="T59" fmla="*/ 2147483647 h 1418"/>
              <a:gd name="T60" fmla="*/ 2147483647 w 6103"/>
              <a:gd name="T61" fmla="*/ 2147483647 h 1418"/>
              <a:gd name="T62" fmla="*/ 2147483647 w 6103"/>
              <a:gd name="T63" fmla="*/ 2147483647 h 1418"/>
              <a:gd name="T64" fmla="*/ 2147483647 w 6103"/>
              <a:gd name="T65" fmla="*/ 0 h 1418"/>
              <a:gd name="T66" fmla="*/ 2147483647 w 6103"/>
              <a:gd name="T67" fmla="*/ 2147483647 h 1418"/>
              <a:gd name="T68" fmla="*/ 2147483647 w 6103"/>
              <a:gd name="T69" fmla="*/ 2147483647 h 14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103"/>
              <a:gd name="T106" fmla="*/ 0 h 1418"/>
              <a:gd name="T107" fmla="*/ 6103 w 6103"/>
              <a:gd name="T108" fmla="*/ 1418 h 14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103" h="1418">
                <a:moveTo>
                  <a:pt x="45" y="32"/>
                </a:moveTo>
                <a:cubicBezTo>
                  <a:pt x="79" y="65"/>
                  <a:pt x="179" y="95"/>
                  <a:pt x="227" y="107"/>
                </a:cubicBezTo>
                <a:cubicBezTo>
                  <a:pt x="234" y="125"/>
                  <a:pt x="237" y="145"/>
                  <a:pt x="248" y="160"/>
                </a:cubicBezTo>
                <a:cubicBezTo>
                  <a:pt x="269" y="189"/>
                  <a:pt x="324" y="192"/>
                  <a:pt x="355" y="203"/>
                </a:cubicBezTo>
                <a:cubicBezTo>
                  <a:pt x="382" y="230"/>
                  <a:pt x="398" y="267"/>
                  <a:pt x="429" y="288"/>
                </a:cubicBezTo>
                <a:cubicBezTo>
                  <a:pt x="444" y="298"/>
                  <a:pt x="465" y="295"/>
                  <a:pt x="483" y="299"/>
                </a:cubicBezTo>
                <a:cubicBezTo>
                  <a:pt x="507" y="311"/>
                  <a:pt x="534" y="317"/>
                  <a:pt x="557" y="331"/>
                </a:cubicBezTo>
                <a:cubicBezTo>
                  <a:pt x="566" y="336"/>
                  <a:pt x="570" y="347"/>
                  <a:pt x="579" y="352"/>
                </a:cubicBezTo>
                <a:cubicBezTo>
                  <a:pt x="606" y="366"/>
                  <a:pt x="637" y="371"/>
                  <a:pt x="664" y="384"/>
                </a:cubicBezTo>
                <a:cubicBezTo>
                  <a:pt x="678" y="402"/>
                  <a:pt x="688" y="424"/>
                  <a:pt x="707" y="437"/>
                </a:cubicBezTo>
                <a:cubicBezTo>
                  <a:pt x="731" y="454"/>
                  <a:pt x="843" y="487"/>
                  <a:pt x="867" y="491"/>
                </a:cubicBezTo>
                <a:cubicBezTo>
                  <a:pt x="911" y="513"/>
                  <a:pt x="953" y="538"/>
                  <a:pt x="995" y="565"/>
                </a:cubicBezTo>
                <a:cubicBezTo>
                  <a:pt x="1053" y="653"/>
                  <a:pt x="1046" y="638"/>
                  <a:pt x="1144" y="672"/>
                </a:cubicBezTo>
                <a:cubicBezTo>
                  <a:pt x="1216" y="725"/>
                  <a:pt x="1158" y="690"/>
                  <a:pt x="1261" y="725"/>
                </a:cubicBezTo>
                <a:cubicBezTo>
                  <a:pt x="1279" y="731"/>
                  <a:pt x="1298" y="738"/>
                  <a:pt x="1315" y="747"/>
                </a:cubicBezTo>
                <a:cubicBezTo>
                  <a:pt x="1326" y="753"/>
                  <a:pt x="1335" y="764"/>
                  <a:pt x="1347" y="768"/>
                </a:cubicBezTo>
                <a:cubicBezTo>
                  <a:pt x="1364" y="775"/>
                  <a:pt x="1450" y="787"/>
                  <a:pt x="1464" y="789"/>
                </a:cubicBezTo>
                <a:cubicBezTo>
                  <a:pt x="1546" y="855"/>
                  <a:pt x="1563" y="844"/>
                  <a:pt x="1677" y="864"/>
                </a:cubicBezTo>
                <a:cubicBezTo>
                  <a:pt x="1744" y="876"/>
                  <a:pt x="1813" y="901"/>
                  <a:pt x="1880" y="917"/>
                </a:cubicBezTo>
                <a:cubicBezTo>
                  <a:pt x="1918" y="957"/>
                  <a:pt x="1955" y="969"/>
                  <a:pt x="2008" y="981"/>
                </a:cubicBezTo>
                <a:cubicBezTo>
                  <a:pt x="2089" y="1037"/>
                  <a:pt x="2173" y="1060"/>
                  <a:pt x="2264" y="1088"/>
                </a:cubicBezTo>
                <a:cubicBezTo>
                  <a:pt x="2313" y="1103"/>
                  <a:pt x="2345" y="1134"/>
                  <a:pt x="2392" y="1152"/>
                </a:cubicBezTo>
                <a:cubicBezTo>
                  <a:pt x="2419" y="1163"/>
                  <a:pt x="2468" y="1177"/>
                  <a:pt x="2499" y="1184"/>
                </a:cubicBezTo>
                <a:cubicBezTo>
                  <a:pt x="2534" y="1192"/>
                  <a:pt x="2605" y="1205"/>
                  <a:pt x="2605" y="1205"/>
                </a:cubicBezTo>
                <a:cubicBezTo>
                  <a:pt x="2701" y="1271"/>
                  <a:pt x="2949" y="1274"/>
                  <a:pt x="3053" y="1280"/>
                </a:cubicBezTo>
                <a:cubicBezTo>
                  <a:pt x="3176" y="1322"/>
                  <a:pt x="3014" y="1305"/>
                  <a:pt x="3256" y="1323"/>
                </a:cubicBezTo>
                <a:cubicBezTo>
                  <a:pt x="3760" y="1418"/>
                  <a:pt x="5493" y="1322"/>
                  <a:pt x="5955" y="1312"/>
                </a:cubicBezTo>
                <a:cubicBezTo>
                  <a:pt x="5989" y="1132"/>
                  <a:pt x="5983" y="1176"/>
                  <a:pt x="5987" y="832"/>
                </a:cubicBezTo>
                <a:cubicBezTo>
                  <a:pt x="5988" y="740"/>
                  <a:pt x="6103" y="125"/>
                  <a:pt x="5795" y="117"/>
                </a:cubicBezTo>
                <a:cubicBezTo>
                  <a:pt x="5539" y="111"/>
                  <a:pt x="5283" y="111"/>
                  <a:pt x="5027" y="107"/>
                </a:cubicBezTo>
                <a:cubicBezTo>
                  <a:pt x="4814" y="104"/>
                  <a:pt x="4600" y="98"/>
                  <a:pt x="4387" y="96"/>
                </a:cubicBezTo>
                <a:cubicBezTo>
                  <a:pt x="3903" y="91"/>
                  <a:pt x="3420" y="89"/>
                  <a:pt x="2936" y="85"/>
                </a:cubicBezTo>
                <a:cubicBezTo>
                  <a:pt x="2481" y="49"/>
                  <a:pt x="2025" y="43"/>
                  <a:pt x="1571" y="0"/>
                </a:cubicBezTo>
                <a:cubicBezTo>
                  <a:pt x="1062" y="4"/>
                  <a:pt x="554" y="4"/>
                  <a:pt x="45" y="11"/>
                </a:cubicBezTo>
                <a:cubicBezTo>
                  <a:pt x="0" y="12"/>
                  <a:pt x="1" y="100"/>
                  <a:pt x="45" y="32"/>
                </a:cubicBezTo>
                <a:close/>
              </a:path>
            </a:pathLst>
          </a:custGeom>
          <a:solidFill>
            <a:srgbClr val="FF9999"/>
          </a:solidFill>
          <a:ln w="57150" cmpd="sng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462" name="TextBox 7"/>
          <p:cNvSpPr txBox="1">
            <a:spLocks noChangeArrowheads="1"/>
          </p:cNvSpPr>
          <p:nvPr/>
        </p:nvSpPr>
        <p:spPr bwMode="auto">
          <a:xfrm>
            <a:off x="533400" y="39624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9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effectLst/>
                <a:latin typeface="Arial" charset="0"/>
              </a:rPr>
              <a:t>flagellating tail,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effectLst/>
              <a:latin typeface="Arial" charset="0"/>
            </a:endParaRPr>
          </a:p>
        </p:txBody>
      </p:sp>
      <p:pic>
        <p:nvPicPr>
          <p:cNvPr id="1299463" name="Picture 4" descr="flagell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3116">
            <a:off x="-1055688" y="2544763"/>
            <a:ext cx="7653338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3730625" y="1401763"/>
            <a:ext cx="1917700" cy="354012"/>
          </a:xfrm>
          <a:custGeom>
            <a:avLst/>
            <a:gdLst>
              <a:gd name="connsiteX0" fmla="*/ 0 w 1917290"/>
              <a:gd name="connsiteY0" fmla="*/ 0 h 353961"/>
              <a:gd name="connsiteX1" fmla="*/ 58993 w 1917290"/>
              <a:gd name="connsiteY1" fmla="*/ 14748 h 353961"/>
              <a:gd name="connsiteX2" fmla="*/ 103239 w 1917290"/>
              <a:gd name="connsiteY2" fmla="*/ 29497 h 353961"/>
              <a:gd name="connsiteX3" fmla="*/ 221226 w 1917290"/>
              <a:gd name="connsiteY3" fmla="*/ 44245 h 353961"/>
              <a:gd name="connsiteX4" fmla="*/ 265471 w 1917290"/>
              <a:gd name="connsiteY4" fmla="*/ 58993 h 353961"/>
              <a:gd name="connsiteX5" fmla="*/ 353961 w 1917290"/>
              <a:gd name="connsiteY5" fmla="*/ 103238 h 353961"/>
              <a:gd name="connsiteX6" fmla="*/ 604684 w 1917290"/>
              <a:gd name="connsiteY6" fmla="*/ 117987 h 353961"/>
              <a:gd name="connsiteX7" fmla="*/ 648929 w 1917290"/>
              <a:gd name="connsiteY7" fmla="*/ 132735 h 353961"/>
              <a:gd name="connsiteX8" fmla="*/ 752168 w 1917290"/>
              <a:gd name="connsiteY8" fmla="*/ 191729 h 353961"/>
              <a:gd name="connsiteX9" fmla="*/ 796413 w 1917290"/>
              <a:gd name="connsiteY9" fmla="*/ 235974 h 353961"/>
              <a:gd name="connsiteX10" fmla="*/ 1312606 w 1917290"/>
              <a:gd name="connsiteY10" fmla="*/ 280219 h 353961"/>
              <a:gd name="connsiteX11" fmla="*/ 1666568 w 1917290"/>
              <a:gd name="connsiteY11" fmla="*/ 294968 h 353961"/>
              <a:gd name="connsiteX12" fmla="*/ 1814052 w 1917290"/>
              <a:gd name="connsiteY12" fmla="*/ 353961 h 353961"/>
              <a:gd name="connsiteX13" fmla="*/ 1917290 w 1917290"/>
              <a:gd name="connsiteY13" fmla="*/ 353961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290" h="353961">
                <a:moveTo>
                  <a:pt x="0" y="0"/>
                </a:moveTo>
                <a:cubicBezTo>
                  <a:pt x="19664" y="4916"/>
                  <a:pt x="39503" y="9180"/>
                  <a:pt x="58993" y="14748"/>
                </a:cubicBezTo>
                <a:cubicBezTo>
                  <a:pt x="73941" y="19019"/>
                  <a:pt x="87943" y="26716"/>
                  <a:pt x="103239" y="29497"/>
                </a:cubicBezTo>
                <a:cubicBezTo>
                  <a:pt x="142235" y="36587"/>
                  <a:pt x="181897" y="39329"/>
                  <a:pt x="221226" y="44245"/>
                </a:cubicBezTo>
                <a:cubicBezTo>
                  <a:pt x="235974" y="49161"/>
                  <a:pt x="251566" y="52041"/>
                  <a:pt x="265471" y="58993"/>
                </a:cubicBezTo>
                <a:cubicBezTo>
                  <a:pt x="305867" y="79191"/>
                  <a:pt x="307621" y="98604"/>
                  <a:pt x="353961" y="103238"/>
                </a:cubicBezTo>
                <a:cubicBezTo>
                  <a:pt x="437264" y="111568"/>
                  <a:pt x="521110" y="113071"/>
                  <a:pt x="604684" y="117987"/>
                </a:cubicBezTo>
                <a:cubicBezTo>
                  <a:pt x="619432" y="122903"/>
                  <a:pt x="635431" y="125022"/>
                  <a:pt x="648929" y="132735"/>
                </a:cubicBezTo>
                <a:cubicBezTo>
                  <a:pt x="773938" y="204168"/>
                  <a:pt x="650718" y="157911"/>
                  <a:pt x="752168" y="191729"/>
                </a:cubicBezTo>
                <a:cubicBezTo>
                  <a:pt x="766916" y="206477"/>
                  <a:pt x="779441" y="223851"/>
                  <a:pt x="796413" y="235974"/>
                </a:cubicBezTo>
                <a:cubicBezTo>
                  <a:pt x="930451" y="331716"/>
                  <a:pt x="1258827" y="278263"/>
                  <a:pt x="1312606" y="280219"/>
                </a:cubicBezTo>
                <a:lnTo>
                  <a:pt x="1666568" y="294968"/>
                </a:lnTo>
                <a:cubicBezTo>
                  <a:pt x="1701824" y="312596"/>
                  <a:pt x="1777604" y="353961"/>
                  <a:pt x="1814052" y="353961"/>
                </a:cubicBezTo>
                <a:lnTo>
                  <a:pt x="1917290" y="353961"/>
                </a:ln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effectLst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22688" y="574675"/>
            <a:ext cx="1935162" cy="1181100"/>
          </a:xfrm>
          <a:custGeom>
            <a:avLst/>
            <a:gdLst>
              <a:gd name="connsiteX0" fmla="*/ 37849 w 1934865"/>
              <a:gd name="connsiteY0" fmla="*/ 825910 h 1181119"/>
              <a:gd name="connsiteX1" fmla="*/ 155836 w 1934865"/>
              <a:gd name="connsiteY1" fmla="*/ 840658 h 1181119"/>
              <a:gd name="connsiteX2" fmla="*/ 244326 w 1934865"/>
              <a:gd name="connsiteY2" fmla="*/ 870155 h 1181119"/>
              <a:gd name="connsiteX3" fmla="*/ 362313 w 1934865"/>
              <a:gd name="connsiteY3" fmla="*/ 884903 h 1181119"/>
              <a:gd name="connsiteX4" fmla="*/ 465552 w 1934865"/>
              <a:gd name="connsiteY4" fmla="*/ 914400 h 1181119"/>
              <a:gd name="connsiteX5" fmla="*/ 539294 w 1934865"/>
              <a:gd name="connsiteY5" fmla="*/ 929148 h 1181119"/>
              <a:gd name="connsiteX6" fmla="*/ 686778 w 1934865"/>
              <a:gd name="connsiteY6" fmla="*/ 943897 h 1181119"/>
              <a:gd name="connsiteX7" fmla="*/ 760520 w 1934865"/>
              <a:gd name="connsiteY7" fmla="*/ 1002890 h 1181119"/>
              <a:gd name="connsiteX8" fmla="*/ 819513 w 1934865"/>
              <a:gd name="connsiteY8" fmla="*/ 1091381 h 1181119"/>
              <a:gd name="connsiteX9" fmla="*/ 1542184 w 1934865"/>
              <a:gd name="connsiteY9" fmla="*/ 1106129 h 1181119"/>
              <a:gd name="connsiteX10" fmla="*/ 1851900 w 1934865"/>
              <a:gd name="connsiteY10" fmla="*/ 1091381 h 1181119"/>
              <a:gd name="connsiteX11" fmla="*/ 1837152 w 1934865"/>
              <a:gd name="connsiteY11" fmla="*/ 589936 h 1181119"/>
              <a:gd name="connsiteX12" fmla="*/ 1822404 w 1934865"/>
              <a:gd name="connsiteY12" fmla="*/ 516194 h 1181119"/>
              <a:gd name="connsiteX13" fmla="*/ 1778158 w 1934865"/>
              <a:gd name="connsiteY13" fmla="*/ 353961 h 1181119"/>
              <a:gd name="connsiteX14" fmla="*/ 1719165 w 1934865"/>
              <a:gd name="connsiteY14" fmla="*/ 235974 h 1181119"/>
              <a:gd name="connsiteX15" fmla="*/ 1660171 w 1934865"/>
              <a:gd name="connsiteY15" fmla="*/ 88490 h 1181119"/>
              <a:gd name="connsiteX16" fmla="*/ 1615926 w 1934865"/>
              <a:gd name="connsiteY16" fmla="*/ 44245 h 1181119"/>
              <a:gd name="connsiteX17" fmla="*/ 1571681 w 1934865"/>
              <a:gd name="connsiteY17" fmla="*/ 14748 h 1181119"/>
              <a:gd name="connsiteX18" fmla="*/ 1497939 w 1934865"/>
              <a:gd name="connsiteY18" fmla="*/ 0 h 1181119"/>
              <a:gd name="connsiteX19" fmla="*/ 893255 w 1934865"/>
              <a:gd name="connsiteY19" fmla="*/ 14748 h 1181119"/>
              <a:gd name="connsiteX20" fmla="*/ 745771 w 1934865"/>
              <a:gd name="connsiteY20" fmla="*/ 58994 h 1181119"/>
              <a:gd name="connsiteX21" fmla="*/ 657281 w 1934865"/>
              <a:gd name="connsiteY21" fmla="*/ 88490 h 1181119"/>
              <a:gd name="connsiteX22" fmla="*/ 568791 w 1934865"/>
              <a:gd name="connsiteY22" fmla="*/ 147484 h 1181119"/>
              <a:gd name="connsiteX23" fmla="*/ 524545 w 1934865"/>
              <a:gd name="connsiteY23" fmla="*/ 206478 h 1181119"/>
              <a:gd name="connsiteX24" fmla="*/ 450804 w 1934865"/>
              <a:gd name="connsiteY24" fmla="*/ 309716 h 1181119"/>
              <a:gd name="connsiteX25" fmla="*/ 406558 w 1934865"/>
              <a:gd name="connsiteY25" fmla="*/ 353961 h 1181119"/>
              <a:gd name="connsiteX26" fmla="*/ 377062 w 1934865"/>
              <a:gd name="connsiteY26" fmla="*/ 412955 h 1181119"/>
              <a:gd name="connsiteX27" fmla="*/ 288571 w 1934865"/>
              <a:gd name="connsiteY27" fmla="*/ 501445 h 1181119"/>
              <a:gd name="connsiteX28" fmla="*/ 229578 w 1934865"/>
              <a:gd name="connsiteY28" fmla="*/ 604684 h 1181119"/>
              <a:gd name="connsiteX29" fmla="*/ 141087 w 1934865"/>
              <a:gd name="connsiteY29" fmla="*/ 663678 h 1181119"/>
              <a:gd name="connsiteX30" fmla="*/ 52597 w 1934865"/>
              <a:gd name="connsiteY30" fmla="*/ 707923 h 1181119"/>
              <a:gd name="connsiteX31" fmla="*/ 37849 w 1934865"/>
              <a:gd name="connsiteY31" fmla="*/ 840658 h 1181119"/>
              <a:gd name="connsiteX32" fmla="*/ 82094 w 1934865"/>
              <a:gd name="connsiteY32" fmla="*/ 870155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34865" h="1181119">
                <a:moveTo>
                  <a:pt x="37849" y="825910"/>
                </a:moveTo>
                <a:cubicBezTo>
                  <a:pt x="77178" y="830826"/>
                  <a:pt x="117081" y="832353"/>
                  <a:pt x="155836" y="840658"/>
                </a:cubicBezTo>
                <a:cubicBezTo>
                  <a:pt x="186238" y="847173"/>
                  <a:pt x="213474" y="866299"/>
                  <a:pt x="244326" y="870155"/>
                </a:cubicBezTo>
                <a:lnTo>
                  <a:pt x="362313" y="884903"/>
                </a:lnTo>
                <a:cubicBezTo>
                  <a:pt x="411588" y="901329"/>
                  <a:pt x="409990" y="902053"/>
                  <a:pt x="465552" y="914400"/>
                </a:cubicBezTo>
                <a:cubicBezTo>
                  <a:pt x="490023" y="919838"/>
                  <a:pt x="514446" y="925835"/>
                  <a:pt x="539294" y="929148"/>
                </a:cubicBezTo>
                <a:cubicBezTo>
                  <a:pt x="588267" y="935678"/>
                  <a:pt x="637617" y="938981"/>
                  <a:pt x="686778" y="943897"/>
                </a:cubicBezTo>
                <a:cubicBezTo>
                  <a:pt x="817733" y="1140327"/>
                  <a:pt x="618038" y="860407"/>
                  <a:pt x="760520" y="1002890"/>
                </a:cubicBezTo>
                <a:cubicBezTo>
                  <a:pt x="785587" y="1027958"/>
                  <a:pt x="784070" y="1090658"/>
                  <a:pt x="819513" y="1091381"/>
                </a:cubicBezTo>
                <a:lnTo>
                  <a:pt x="1542184" y="1106129"/>
                </a:lnTo>
                <a:cubicBezTo>
                  <a:pt x="1645423" y="1101213"/>
                  <a:pt x="1800621" y="1181119"/>
                  <a:pt x="1851900" y="1091381"/>
                </a:cubicBezTo>
                <a:cubicBezTo>
                  <a:pt x="1934865" y="946193"/>
                  <a:pt x="1845716" y="756937"/>
                  <a:pt x="1837152" y="589936"/>
                </a:cubicBezTo>
                <a:cubicBezTo>
                  <a:pt x="1835868" y="564901"/>
                  <a:pt x="1826888" y="540857"/>
                  <a:pt x="1822404" y="516194"/>
                </a:cubicBezTo>
                <a:cubicBezTo>
                  <a:pt x="1805024" y="420606"/>
                  <a:pt x="1817237" y="438632"/>
                  <a:pt x="1778158" y="353961"/>
                </a:cubicBezTo>
                <a:cubicBezTo>
                  <a:pt x="1759732" y="314037"/>
                  <a:pt x="1733070" y="277689"/>
                  <a:pt x="1719165" y="235974"/>
                </a:cubicBezTo>
                <a:cubicBezTo>
                  <a:pt x="1705733" y="195678"/>
                  <a:pt x="1687297" y="126466"/>
                  <a:pt x="1660171" y="88490"/>
                </a:cubicBezTo>
                <a:cubicBezTo>
                  <a:pt x="1648048" y="71518"/>
                  <a:pt x="1631949" y="57598"/>
                  <a:pt x="1615926" y="44245"/>
                </a:cubicBezTo>
                <a:cubicBezTo>
                  <a:pt x="1602309" y="32897"/>
                  <a:pt x="1588278" y="20972"/>
                  <a:pt x="1571681" y="14748"/>
                </a:cubicBezTo>
                <a:cubicBezTo>
                  <a:pt x="1548210" y="5946"/>
                  <a:pt x="1522520" y="4916"/>
                  <a:pt x="1497939" y="0"/>
                </a:cubicBezTo>
                <a:lnTo>
                  <a:pt x="893255" y="14748"/>
                </a:lnTo>
                <a:cubicBezTo>
                  <a:pt x="788710" y="19197"/>
                  <a:pt x="827371" y="26354"/>
                  <a:pt x="745771" y="58994"/>
                </a:cubicBezTo>
                <a:cubicBezTo>
                  <a:pt x="716903" y="70541"/>
                  <a:pt x="657281" y="88490"/>
                  <a:pt x="657281" y="88490"/>
                </a:cubicBezTo>
                <a:cubicBezTo>
                  <a:pt x="627784" y="108155"/>
                  <a:pt x="590062" y="119124"/>
                  <a:pt x="568791" y="147484"/>
                </a:cubicBezTo>
                <a:cubicBezTo>
                  <a:pt x="554042" y="167149"/>
                  <a:pt x="538832" y="186476"/>
                  <a:pt x="524545" y="206478"/>
                </a:cubicBezTo>
                <a:cubicBezTo>
                  <a:pt x="491192" y="253172"/>
                  <a:pt x="492124" y="261509"/>
                  <a:pt x="450804" y="309716"/>
                </a:cubicBezTo>
                <a:cubicBezTo>
                  <a:pt x="437230" y="325552"/>
                  <a:pt x="421307" y="339213"/>
                  <a:pt x="406558" y="353961"/>
                </a:cubicBezTo>
                <a:cubicBezTo>
                  <a:pt x="396726" y="373626"/>
                  <a:pt x="390796" y="395787"/>
                  <a:pt x="377062" y="412955"/>
                </a:cubicBezTo>
                <a:cubicBezTo>
                  <a:pt x="351003" y="445529"/>
                  <a:pt x="288571" y="501445"/>
                  <a:pt x="288571" y="501445"/>
                </a:cubicBezTo>
                <a:cubicBezTo>
                  <a:pt x="279875" y="518837"/>
                  <a:pt x="248110" y="588469"/>
                  <a:pt x="229578" y="604684"/>
                </a:cubicBezTo>
                <a:cubicBezTo>
                  <a:pt x="202898" y="628029"/>
                  <a:pt x="170584" y="644013"/>
                  <a:pt x="141087" y="663678"/>
                </a:cubicBezTo>
                <a:cubicBezTo>
                  <a:pt x="83908" y="701797"/>
                  <a:pt x="113656" y="687569"/>
                  <a:pt x="52597" y="707923"/>
                </a:cubicBezTo>
                <a:cubicBezTo>
                  <a:pt x="18477" y="759102"/>
                  <a:pt x="0" y="764962"/>
                  <a:pt x="37849" y="840658"/>
                </a:cubicBezTo>
                <a:cubicBezTo>
                  <a:pt x="45776" y="856512"/>
                  <a:pt x="82094" y="870155"/>
                  <a:pt x="82094" y="870155"/>
                </a:cubicBezTo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14400"/>
            <a:ext cx="59747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 these two cells?</a:t>
            </a:r>
          </a:p>
          <a:p>
            <a:pPr algn="l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many chromosomes</a:t>
            </a:r>
          </a:p>
          <a:p>
            <a:pPr algn="l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they each have?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5029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This is the name of the cell division that produces reproductive cells.</a:t>
            </a:r>
          </a:p>
        </p:txBody>
      </p:sp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7620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8382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Meiosis has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two cell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divisions that results in a reduction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amount of genetic material.</a:t>
            </a:r>
          </a:p>
          <a:p>
            <a:pPr eaLnBrk="1" hangingPunct="1"/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92963" name="Picture 5" descr="meio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66725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3400" y="762000"/>
            <a:ext cx="1828800" cy="4572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193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686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This is when genetic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segments of information are swapped when the chromosomes are next to each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other.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Occurs at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random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and creates millions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possibilities.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874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458200" cy="3581400"/>
          </a:xfrm>
          <a:prstGeom prst="rect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953000"/>
            <a:ext cx="243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0772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letter represents haploid, and which letter is diploid?</a:t>
            </a:r>
            <a:endParaRPr lang="en-US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42372" name="Picture 5" descr="Meio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5019675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985503" y="4973993"/>
            <a:ext cx="5197583" cy="1721711"/>
          </a:xfrm>
          <a:custGeom>
            <a:avLst/>
            <a:gdLst>
              <a:gd name="connsiteX0" fmla="*/ 799754 w 5197583"/>
              <a:gd name="connsiteY0" fmla="*/ 18921 h 1721711"/>
              <a:gd name="connsiteX1" fmla="*/ 625583 w 5197583"/>
              <a:gd name="connsiteY1" fmla="*/ 47950 h 1721711"/>
              <a:gd name="connsiteX2" fmla="*/ 451411 w 5197583"/>
              <a:gd name="connsiteY2" fmla="*/ 62464 h 1721711"/>
              <a:gd name="connsiteX3" fmla="*/ 364326 w 5197583"/>
              <a:gd name="connsiteY3" fmla="*/ 91493 h 1721711"/>
              <a:gd name="connsiteX4" fmla="*/ 320783 w 5197583"/>
              <a:gd name="connsiteY4" fmla="*/ 106007 h 1721711"/>
              <a:gd name="connsiteX5" fmla="*/ 277240 w 5197583"/>
              <a:gd name="connsiteY5" fmla="*/ 149550 h 1721711"/>
              <a:gd name="connsiteX6" fmla="*/ 248211 w 5197583"/>
              <a:gd name="connsiteY6" fmla="*/ 193093 h 1721711"/>
              <a:gd name="connsiteX7" fmla="*/ 204668 w 5197583"/>
              <a:gd name="connsiteY7" fmla="*/ 222121 h 1721711"/>
              <a:gd name="connsiteX8" fmla="*/ 146611 w 5197583"/>
              <a:gd name="connsiteY8" fmla="*/ 309207 h 1721711"/>
              <a:gd name="connsiteX9" fmla="*/ 103068 w 5197583"/>
              <a:gd name="connsiteY9" fmla="*/ 410807 h 1721711"/>
              <a:gd name="connsiteX10" fmla="*/ 74040 w 5197583"/>
              <a:gd name="connsiteY10" fmla="*/ 454350 h 1721711"/>
              <a:gd name="connsiteX11" fmla="*/ 45011 w 5197583"/>
              <a:gd name="connsiteY11" fmla="*/ 555950 h 1721711"/>
              <a:gd name="connsiteX12" fmla="*/ 15983 w 5197583"/>
              <a:gd name="connsiteY12" fmla="*/ 672064 h 1721711"/>
              <a:gd name="connsiteX13" fmla="*/ 45011 w 5197583"/>
              <a:gd name="connsiteY13" fmla="*/ 1020407 h 1721711"/>
              <a:gd name="connsiteX14" fmla="*/ 74040 w 5197583"/>
              <a:gd name="connsiteY14" fmla="*/ 1078464 h 1721711"/>
              <a:gd name="connsiteX15" fmla="*/ 103068 w 5197583"/>
              <a:gd name="connsiteY15" fmla="*/ 1122007 h 1721711"/>
              <a:gd name="connsiteX16" fmla="*/ 161126 w 5197583"/>
              <a:gd name="connsiteY16" fmla="*/ 1180064 h 1721711"/>
              <a:gd name="connsiteX17" fmla="*/ 219183 w 5197583"/>
              <a:gd name="connsiteY17" fmla="*/ 1252636 h 1721711"/>
              <a:gd name="connsiteX18" fmla="*/ 262726 w 5197583"/>
              <a:gd name="connsiteY18" fmla="*/ 1325207 h 1721711"/>
              <a:gd name="connsiteX19" fmla="*/ 349811 w 5197583"/>
              <a:gd name="connsiteY19" fmla="*/ 1368750 h 1721711"/>
              <a:gd name="connsiteX20" fmla="*/ 393354 w 5197583"/>
              <a:gd name="connsiteY20" fmla="*/ 1412293 h 1721711"/>
              <a:gd name="connsiteX21" fmla="*/ 538497 w 5197583"/>
              <a:gd name="connsiteY21" fmla="*/ 1455836 h 1721711"/>
              <a:gd name="connsiteX22" fmla="*/ 1902840 w 5197583"/>
              <a:gd name="connsiteY22" fmla="*/ 1513893 h 1721711"/>
              <a:gd name="connsiteX23" fmla="*/ 2062497 w 5197583"/>
              <a:gd name="connsiteY23" fmla="*/ 1528407 h 1721711"/>
              <a:gd name="connsiteX24" fmla="*/ 2367297 w 5197583"/>
              <a:gd name="connsiteY24" fmla="*/ 1557436 h 1721711"/>
              <a:gd name="connsiteX25" fmla="*/ 3499411 w 5197583"/>
              <a:gd name="connsiteY25" fmla="*/ 1571950 h 1721711"/>
              <a:gd name="connsiteX26" fmla="*/ 4675068 w 5197583"/>
              <a:gd name="connsiteY26" fmla="*/ 1557436 h 1721711"/>
              <a:gd name="connsiteX27" fmla="*/ 4921811 w 5197583"/>
              <a:gd name="connsiteY27" fmla="*/ 1542921 h 1721711"/>
              <a:gd name="connsiteX28" fmla="*/ 4965354 w 5197583"/>
              <a:gd name="connsiteY28" fmla="*/ 1528407 h 1721711"/>
              <a:gd name="connsiteX29" fmla="*/ 5023411 w 5197583"/>
              <a:gd name="connsiteY29" fmla="*/ 1513893 h 1721711"/>
              <a:gd name="connsiteX30" fmla="*/ 5154040 w 5197583"/>
              <a:gd name="connsiteY30" fmla="*/ 1426807 h 1721711"/>
              <a:gd name="connsiteX31" fmla="*/ 5197583 w 5197583"/>
              <a:gd name="connsiteY31" fmla="*/ 1397778 h 1721711"/>
              <a:gd name="connsiteX32" fmla="*/ 5183068 w 5197583"/>
              <a:gd name="connsiteY32" fmla="*/ 1238121 h 1721711"/>
              <a:gd name="connsiteX33" fmla="*/ 5154040 w 5197583"/>
              <a:gd name="connsiteY33" fmla="*/ 1194578 h 1721711"/>
              <a:gd name="connsiteX34" fmla="*/ 5110497 w 5197583"/>
              <a:gd name="connsiteY34" fmla="*/ 1107493 h 1721711"/>
              <a:gd name="connsiteX35" fmla="*/ 5081468 w 5197583"/>
              <a:gd name="connsiteY35" fmla="*/ 962350 h 1721711"/>
              <a:gd name="connsiteX36" fmla="*/ 5052440 w 5197583"/>
              <a:gd name="connsiteY36" fmla="*/ 875264 h 1721711"/>
              <a:gd name="connsiteX37" fmla="*/ 5008897 w 5197583"/>
              <a:gd name="connsiteY37" fmla="*/ 860750 h 1721711"/>
              <a:gd name="connsiteX38" fmla="*/ 4878268 w 5197583"/>
              <a:gd name="connsiteY38" fmla="*/ 802693 h 1721711"/>
              <a:gd name="connsiteX39" fmla="*/ 4834726 w 5197583"/>
              <a:gd name="connsiteY39" fmla="*/ 788178 h 1721711"/>
              <a:gd name="connsiteX40" fmla="*/ 4791183 w 5197583"/>
              <a:gd name="connsiteY40" fmla="*/ 759150 h 1721711"/>
              <a:gd name="connsiteX41" fmla="*/ 4660554 w 5197583"/>
              <a:gd name="connsiteY41" fmla="*/ 715607 h 1721711"/>
              <a:gd name="connsiteX42" fmla="*/ 4617011 w 5197583"/>
              <a:gd name="connsiteY42" fmla="*/ 701093 h 1721711"/>
              <a:gd name="connsiteX43" fmla="*/ 4573468 w 5197583"/>
              <a:gd name="connsiteY43" fmla="*/ 657550 h 1721711"/>
              <a:gd name="connsiteX44" fmla="*/ 4442840 w 5197583"/>
              <a:gd name="connsiteY44" fmla="*/ 584978 h 1721711"/>
              <a:gd name="connsiteX45" fmla="*/ 4399297 w 5197583"/>
              <a:gd name="connsiteY45" fmla="*/ 541436 h 1721711"/>
              <a:gd name="connsiteX46" fmla="*/ 4312211 w 5197583"/>
              <a:gd name="connsiteY46" fmla="*/ 497893 h 1721711"/>
              <a:gd name="connsiteX47" fmla="*/ 4239640 w 5197583"/>
              <a:gd name="connsiteY47" fmla="*/ 410807 h 1721711"/>
              <a:gd name="connsiteX48" fmla="*/ 4181583 w 5197583"/>
              <a:gd name="connsiteY48" fmla="*/ 207607 h 1721711"/>
              <a:gd name="connsiteX49" fmla="*/ 4167068 w 5197583"/>
              <a:gd name="connsiteY49" fmla="*/ 164064 h 1721711"/>
              <a:gd name="connsiteX50" fmla="*/ 4036440 w 5197583"/>
              <a:gd name="connsiteY50" fmla="*/ 91493 h 1721711"/>
              <a:gd name="connsiteX51" fmla="*/ 1627068 w 5197583"/>
              <a:gd name="connsiteY51" fmla="*/ 76978 h 1721711"/>
              <a:gd name="connsiteX52" fmla="*/ 1496440 w 5197583"/>
              <a:gd name="connsiteY52" fmla="*/ 62464 h 1721711"/>
              <a:gd name="connsiteX53" fmla="*/ 1452897 w 5197583"/>
              <a:gd name="connsiteY53" fmla="*/ 47950 h 1721711"/>
              <a:gd name="connsiteX54" fmla="*/ 1394840 w 5197583"/>
              <a:gd name="connsiteY54" fmla="*/ 33436 h 1721711"/>
              <a:gd name="connsiteX55" fmla="*/ 1351297 w 5197583"/>
              <a:gd name="connsiteY55" fmla="*/ 18921 h 1721711"/>
              <a:gd name="connsiteX56" fmla="*/ 1293240 w 5197583"/>
              <a:gd name="connsiteY56" fmla="*/ 4407 h 1721711"/>
              <a:gd name="connsiteX57" fmla="*/ 698154 w 5197583"/>
              <a:gd name="connsiteY57" fmla="*/ 4407 h 17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197583" h="1721711">
                <a:moveTo>
                  <a:pt x="799754" y="18921"/>
                </a:moveTo>
                <a:cubicBezTo>
                  <a:pt x="741697" y="28597"/>
                  <a:pt x="683986" y="40650"/>
                  <a:pt x="625583" y="47950"/>
                </a:cubicBezTo>
                <a:cubicBezTo>
                  <a:pt x="567774" y="55176"/>
                  <a:pt x="508877" y="52886"/>
                  <a:pt x="451411" y="62464"/>
                </a:cubicBezTo>
                <a:cubicBezTo>
                  <a:pt x="421229" y="67494"/>
                  <a:pt x="393354" y="81817"/>
                  <a:pt x="364326" y="91493"/>
                </a:cubicBezTo>
                <a:lnTo>
                  <a:pt x="320783" y="106007"/>
                </a:lnTo>
                <a:cubicBezTo>
                  <a:pt x="306269" y="120521"/>
                  <a:pt x="290381" y="133781"/>
                  <a:pt x="277240" y="149550"/>
                </a:cubicBezTo>
                <a:cubicBezTo>
                  <a:pt x="266073" y="162951"/>
                  <a:pt x="260546" y="180758"/>
                  <a:pt x="248211" y="193093"/>
                </a:cubicBezTo>
                <a:cubicBezTo>
                  <a:pt x="235876" y="205428"/>
                  <a:pt x="219182" y="212445"/>
                  <a:pt x="204668" y="222121"/>
                </a:cubicBezTo>
                <a:cubicBezTo>
                  <a:pt x="185316" y="251150"/>
                  <a:pt x="157643" y="276109"/>
                  <a:pt x="146611" y="309207"/>
                </a:cubicBezTo>
                <a:cubicBezTo>
                  <a:pt x="130327" y="358060"/>
                  <a:pt x="131766" y="360585"/>
                  <a:pt x="103068" y="410807"/>
                </a:cubicBezTo>
                <a:cubicBezTo>
                  <a:pt x="94413" y="425953"/>
                  <a:pt x="81841" y="438748"/>
                  <a:pt x="74040" y="454350"/>
                </a:cubicBezTo>
                <a:cubicBezTo>
                  <a:pt x="62442" y="477546"/>
                  <a:pt x="51210" y="534254"/>
                  <a:pt x="45011" y="555950"/>
                </a:cubicBezTo>
                <a:cubicBezTo>
                  <a:pt x="15260" y="660077"/>
                  <a:pt x="45487" y="524540"/>
                  <a:pt x="15983" y="672064"/>
                </a:cubicBezTo>
                <a:cubicBezTo>
                  <a:pt x="20140" y="759371"/>
                  <a:pt x="0" y="915381"/>
                  <a:pt x="45011" y="1020407"/>
                </a:cubicBezTo>
                <a:cubicBezTo>
                  <a:pt x="53534" y="1040294"/>
                  <a:pt x="63305" y="1059678"/>
                  <a:pt x="74040" y="1078464"/>
                </a:cubicBezTo>
                <a:cubicBezTo>
                  <a:pt x="82695" y="1093610"/>
                  <a:pt x="91716" y="1108763"/>
                  <a:pt x="103068" y="1122007"/>
                </a:cubicBezTo>
                <a:cubicBezTo>
                  <a:pt x="120879" y="1142787"/>
                  <a:pt x="141773" y="1160712"/>
                  <a:pt x="161126" y="1180064"/>
                </a:cubicBezTo>
                <a:cubicBezTo>
                  <a:pt x="194616" y="1280535"/>
                  <a:pt x="147564" y="1169081"/>
                  <a:pt x="219183" y="1252636"/>
                </a:cubicBezTo>
                <a:cubicBezTo>
                  <a:pt x="237542" y="1274055"/>
                  <a:pt x="241641" y="1306465"/>
                  <a:pt x="262726" y="1325207"/>
                </a:cubicBezTo>
                <a:cubicBezTo>
                  <a:pt x="286983" y="1346769"/>
                  <a:pt x="322807" y="1350747"/>
                  <a:pt x="349811" y="1368750"/>
                </a:cubicBezTo>
                <a:cubicBezTo>
                  <a:pt x="366890" y="1380136"/>
                  <a:pt x="375411" y="1402325"/>
                  <a:pt x="393354" y="1412293"/>
                </a:cubicBezTo>
                <a:cubicBezTo>
                  <a:pt x="422260" y="1428352"/>
                  <a:pt x="501020" y="1446466"/>
                  <a:pt x="538497" y="1455836"/>
                </a:cubicBezTo>
                <a:cubicBezTo>
                  <a:pt x="981628" y="1721711"/>
                  <a:pt x="562914" y="1487094"/>
                  <a:pt x="1902840" y="1513893"/>
                </a:cubicBezTo>
                <a:cubicBezTo>
                  <a:pt x="1956268" y="1514962"/>
                  <a:pt x="2009324" y="1523090"/>
                  <a:pt x="2062497" y="1528407"/>
                </a:cubicBezTo>
                <a:cubicBezTo>
                  <a:pt x="2149239" y="1537081"/>
                  <a:pt x="2284821" y="1555603"/>
                  <a:pt x="2367297" y="1557436"/>
                </a:cubicBezTo>
                <a:lnTo>
                  <a:pt x="3499411" y="1571950"/>
                </a:lnTo>
                <a:lnTo>
                  <a:pt x="4675068" y="1557436"/>
                </a:lnTo>
                <a:cubicBezTo>
                  <a:pt x="4757441" y="1555755"/>
                  <a:pt x="4839830" y="1551119"/>
                  <a:pt x="4921811" y="1542921"/>
                </a:cubicBezTo>
                <a:cubicBezTo>
                  <a:pt x="4937034" y="1541399"/>
                  <a:pt x="4950643" y="1532610"/>
                  <a:pt x="4965354" y="1528407"/>
                </a:cubicBezTo>
                <a:cubicBezTo>
                  <a:pt x="4984534" y="1522927"/>
                  <a:pt x="5004059" y="1518731"/>
                  <a:pt x="5023411" y="1513893"/>
                </a:cubicBezTo>
                <a:lnTo>
                  <a:pt x="5154040" y="1426807"/>
                </a:lnTo>
                <a:lnTo>
                  <a:pt x="5197583" y="1397778"/>
                </a:lnTo>
                <a:cubicBezTo>
                  <a:pt x="5192745" y="1344559"/>
                  <a:pt x="5194265" y="1290373"/>
                  <a:pt x="5183068" y="1238121"/>
                </a:cubicBezTo>
                <a:cubicBezTo>
                  <a:pt x="5179413" y="1221064"/>
                  <a:pt x="5161841" y="1210180"/>
                  <a:pt x="5154040" y="1194578"/>
                </a:cubicBezTo>
                <a:cubicBezTo>
                  <a:pt x="5093953" y="1074403"/>
                  <a:pt x="5193685" y="1232274"/>
                  <a:pt x="5110497" y="1107493"/>
                </a:cubicBezTo>
                <a:cubicBezTo>
                  <a:pt x="5100687" y="1048631"/>
                  <a:pt x="5097710" y="1016489"/>
                  <a:pt x="5081468" y="962350"/>
                </a:cubicBezTo>
                <a:cubicBezTo>
                  <a:pt x="5072675" y="933042"/>
                  <a:pt x="5081469" y="884940"/>
                  <a:pt x="5052440" y="875264"/>
                </a:cubicBezTo>
                <a:lnTo>
                  <a:pt x="5008897" y="860750"/>
                </a:lnTo>
                <a:cubicBezTo>
                  <a:pt x="4939893" y="814746"/>
                  <a:pt x="4981906" y="837239"/>
                  <a:pt x="4878268" y="802693"/>
                </a:cubicBezTo>
                <a:cubicBezTo>
                  <a:pt x="4863754" y="797855"/>
                  <a:pt x="4847456" y="796664"/>
                  <a:pt x="4834726" y="788178"/>
                </a:cubicBezTo>
                <a:cubicBezTo>
                  <a:pt x="4820212" y="778502"/>
                  <a:pt x="4807123" y="766235"/>
                  <a:pt x="4791183" y="759150"/>
                </a:cubicBezTo>
                <a:cubicBezTo>
                  <a:pt x="4791173" y="759145"/>
                  <a:pt x="4682331" y="722866"/>
                  <a:pt x="4660554" y="715607"/>
                </a:cubicBezTo>
                <a:lnTo>
                  <a:pt x="4617011" y="701093"/>
                </a:lnTo>
                <a:cubicBezTo>
                  <a:pt x="4602497" y="686579"/>
                  <a:pt x="4590547" y="668936"/>
                  <a:pt x="4573468" y="657550"/>
                </a:cubicBezTo>
                <a:cubicBezTo>
                  <a:pt x="4463952" y="584539"/>
                  <a:pt x="4617628" y="759762"/>
                  <a:pt x="4442840" y="584978"/>
                </a:cubicBezTo>
                <a:cubicBezTo>
                  <a:pt x="4428326" y="570464"/>
                  <a:pt x="4416376" y="552822"/>
                  <a:pt x="4399297" y="541436"/>
                </a:cubicBezTo>
                <a:cubicBezTo>
                  <a:pt x="4268385" y="454162"/>
                  <a:pt x="4449231" y="612075"/>
                  <a:pt x="4312211" y="497893"/>
                </a:cubicBezTo>
                <a:cubicBezTo>
                  <a:pt x="4288082" y="477786"/>
                  <a:pt x="4253072" y="441030"/>
                  <a:pt x="4239640" y="410807"/>
                </a:cubicBezTo>
                <a:cubicBezTo>
                  <a:pt x="4202357" y="326919"/>
                  <a:pt x="4212345" y="299889"/>
                  <a:pt x="4181583" y="207607"/>
                </a:cubicBezTo>
                <a:cubicBezTo>
                  <a:pt x="4176745" y="193093"/>
                  <a:pt x="4175555" y="176794"/>
                  <a:pt x="4167068" y="164064"/>
                </a:cubicBezTo>
                <a:cubicBezTo>
                  <a:pt x="4139363" y="122506"/>
                  <a:pt x="4087137" y="91798"/>
                  <a:pt x="4036440" y="91493"/>
                </a:cubicBezTo>
                <a:lnTo>
                  <a:pt x="1627068" y="76978"/>
                </a:lnTo>
                <a:cubicBezTo>
                  <a:pt x="1583525" y="72140"/>
                  <a:pt x="1539655" y="69666"/>
                  <a:pt x="1496440" y="62464"/>
                </a:cubicBezTo>
                <a:cubicBezTo>
                  <a:pt x="1481349" y="59949"/>
                  <a:pt x="1467608" y="52153"/>
                  <a:pt x="1452897" y="47950"/>
                </a:cubicBezTo>
                <a:cubicBezTo>
                  <a:pt x="1433717" y="42470"/>
                  <a:pt x="1414020" y="38916"/>
                  <a:pt x="1394840" y="33436"/>
                </a:cubicBezTo>
                <a:cubicBezTo>
                  <a:pt x="1380129" y="29233"/>
                  <a:pt x="1366008" y="23124"/>
                  <a:pt x="1351297" y="18921"/>
                </a:cubicBezTo>
                <a:cubicBezTo>
                  <a:pt x="1332117" y="13441"/>
                  <a:pt x="1313183" y="4850"/>
                  <a:pt x="1293240" y="4407"/>
                </a:cubicBezTo>
                <a:cubicBezTo>
                  <a:pt x="1094927" y="0"/>
                  <a:pt x="896516" y="4407"/>
                  <a:pt x="698154" y="4407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362200"/>
            <a:ext cx="11400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0" y="914400"/>
            <a:ext cx="11224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228600"/>
            <a:ext cx="1219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solidFill>
                            <a:srgbClr val="9933FF"/>
                          </a:solidFill>
                        </a:rPr>
                        <a:t>Bonus-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9933FF"/>
                          </a:solidFill>
                        </a:rPr>
                        <a:t>FAMILY</a:t>
                      </a: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QUEST</a:t>
                      </a:r>
                      <a:endParaRPr lang="en-US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Name this family? 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6699FF"/>
              </a:solidFill>
            </a:endParaRPr>
          </a:p>
        </p:txBody>
      </p:sp>
      <p:pic>
        <p:nvPicPr>
          <p:cNvPr id="10" name="Picture 2" descr="https://encrypted-tbn0.gstatic.com/images?q=tbn:ANd9GcSfpfCOmoUxAG80nD5pMvUvHggrgnXykutqzue8k_NNMr4CoCtq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39200" cy="5867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333614" y="0"/>
            <a:ext cx="2810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2438400"/>
            <a:ext cx="31242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How to play…</a:t>
            </a:r>
          </a:p>
          <a:p>
            <a:pPr lvl="1"/>
            <a:r>
              <a:rPr lang="en-US" dirty="0" smtClean="0">
                <a:solidFill>
                  <a:srgbClr val="6699FF"/>
                </a:solidFill>
              </a:rPr>
              <a:t>Don’t play like </a:t>
            </a:r>
            <a:r>
              <a:rPr lang="en-US" dirty="0" err="1" smtClean="0">
                <a:solidFill>
                  <a:srgbClr val="6699FF"/>
                </a:solidFill>
              </a:rPr>
              <a:t>Jeo</a:t>
            </a:r>
            <a:r>
              <a:rPr lang="en-US" dirty="0" smtClean="0">
                <a:solidFill>
                  <a:srgbClr val="6699FF"/>
                </a:solidFill>
              </a:rPr>
              <a:t>_ _ _ _ y.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/>
            <a:r>
              <a:rPr lang="en-US" dirty="0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/>
            <a:r>
              <a:rPr lang="en-US" dirty="0" smtClean="0">
                <a:solidFill>
                  <a:srgbClr val="66FFCC"/>
                </a:solidFill>
              </a:rPr>
              <a:t>Groups can communicate </a:t>
            </a:r>
            <a:r>
              <a:rPr lang="en-US" b="1" u="sng" dirty="0" smtClean="0"/>
              <a:t>quietly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/>
            <a:r>
              <a:rPr lang="en-US" dirty="0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/>
            <a:r>
              <a:rPr lang="en-US" dirty="0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/>
            <a:r>
              <a:rPr lang="en-US" dirty="0" smtClean="0">
                <a:solidFill>
                  <a:srgbClr val="FFFF66"/>
                </a:solidFill>
              </a:rPr>
              <a:t>Your group gets to order one pizza and you can have two toppings.  What does your group want?</a:t>
            </a:r>
          </a:p>
        </p:txBody>
      </p:sp>
    </p:spTree>
    <p:extLst>
      <p:ext uri="{BB962C8B-B14F-4D97-AF65-F5344CB8AC3E}">
        <p14:creationId xmlns:p14="http://schemas.microsoft.com/office/powerpoint/2010/main" val="39352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Name this movie? 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6699FF"/>
              </a:solidFill>
            </a:endParaRPr>
          </a:p>
        </p:txBody>
      </p:sp>
      <p:pic>
        <p:nvPicPr>
          <p:cNvPr id="5" name="Picture 4" descr="https://encrypted-tbn0.gstatic.com/images?q=tbn:ANd9GcSfJ7DBPgnOFy0IASR3MmfmKVF2Bk17_aMNGb8G1Ua5Zn9aDb0V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10600" cy="5638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33614" y="0"/>
            <a:ext cx="2810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*22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4" name="Picture 6" descr="http://www.moviepdb.net/posters/2011/04/meet-the-robinsons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990600" y="2667000"/>
            <a:ext cx="7086600" cy="15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793" y="2967335"/>
            <a:ext cx="2826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Meet…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3614" y="0"/>
            <a:ext cx="2810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images5.fanpop.com/image/photos/30500000/Milo-and-Otis-pics-milo-and-otis-30503389-345-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 bwMode="auto">
          <a:xfrm>
            <a:off x="565978" y="391886"/>
            <a:ext cx="3545418" cy="1306285"/>
          </a:xfrm>
          <a:custGeom>
            <a:avLst/>
            <a:gdLst>
              <a:gd name="connsiteX0" fmla="*/ 1349908 w 3545418"/>
              <a:gd name="connsiteY0" fmla="*/ 43543 h 1306285"/>
              <a:gd name="connsiteX1" fmla="*/ 450022 w 3545418"/>
              <a:gd name="connsiteY1" fmla="*/ 58057 h 1306285"/>
              <a:gd name="connsiteX2" fmla="*/ 362936 w 3545418"/>
              <a:gd name="connsiteY2" fmla="*/ 101600 h 1306285"/>
              <a:gd name="connsiteX3" fmla="*/ 319393 w 3545418"/>
              <a:gd name="connsiteY3" fmla="*/ 145143 h 1306285"/>
              <a:gd name="connsiteX4" fmla="*/ 304879 w 3545418"/>
              <a:gd name="connsiteY4" fmla="*/ 188685 h 1306285"/>
              <a:gd name="connsiteX5" fmla="*/ 261336 w 3545418"/>
              <a:gd name="connsiteY5" fmla="*/ 275771 h 1306285"/>
              <a:gd name="connsiteX6" fmla="*/ 275851 w 3545418"/>
              <a:gd name="connsiteY6" fmla="*/ 493485 h 1306285"/>
              <a:gd name="connsiteX7" fmla="*/ 290365 w 3545418"/>
              <a:gd name="connsiteY7" fmla="*/ 551543 h 1306285"/>
              <a:gd name="connsiteX8" fmla="*/ 275851 w 3545418"/>
              <a:gd name="connsiteY8" fmla="*/ 595085 h 1306285"/>
              <a:gd name="connsiteX9" fmla="*/ 246822 w 3545418"/>
              <a:gd name="connsiteY9" fmla="*/ 711200 h 1306285"/>
              <a:gd name="connsiteX10" fmla="*/ 188765 w 3545418"/>
              <a:gd name="connsiteY10" fmla="*/ 841828 h 1306285"/>
              <a:gd name="connsiteX11" fmla="*/ 145222 w 3545418"/>
              <a:gd name="connsiteY11" fmla="*/ 870857 h 1306285"/>
              <a:gd name="connsiteX12" fmla="*/ 87165 w 3545418"/>
              <a:gd name="connsiteY12" fmla="*/ 957943 h 1306285"/>
              <a:gd name="connsiteX13" fmla="*/ 29108 w 3545418"/>
              <a:gd name="connsiteY13" fmla="*/ 1045028 h 1306285"/>
              <a:gd name="connsiteX14" fmla="*/ 29108 w 3545418"/>
              <a:gd name="connsiteY14" fmla="*/ 1219200 h 1306285"/>
              <a:gd name="connsiteX15" fmla="*/ 72651 w 3545418"/>
              <a:gd name="connsiteY15" fmla="*/ 1248228 h 1306285"/>
              <a:gd name="connsiteX16" fmla="*/ 174251 w 3545418"/>
              <a:gd name="connsiteY16" fmla="*/ 1277257 h 1306285"/>
              <a:gd name="connsiteX17" fmla="*/ 246822 w 3545418"/>
              <a:gd name="connsiteY17" fmla="*/ 1291771 h 1306285"/>
              <a:gd name="connsiteX18" fmla="*/ 1074136 w 3545418"/>
              <a:gd name="connsiteY18" fmla="*/ 1306285 h 1306285"/>
              <a:gd name="connsiteX19" fmla="*/ 3338365 w 3545418"/>
              <a:gd name="connsiteY19" fmla="*/ 1291771 h 1306285"/>
              <a:gd name="connsiteX20" fmla="*/ 3381908 w 3545418"/>
              <a:gd name="connsiteY20" fmla="*/ 1262743 h 1306285"/>
              <a:gd name="connsiteX21" fmla="*/ 3425451 w 3545418"/>
              <a:gd name="connsiteY21" fmla="*/ 1219200 h 1306285"/>
              <a:gd name="connsiteX22" fmla="*/ 3425451 w 3545418"/>
              <a:gd name="connsiteY22" fmla="*/ 1074057 h 1306285"/>
              <a:gd name="connsiteX23" fmla="*/ 3367393 w 3545418"/>
              <a:gd name="connsiteY23" fmla="*/ 986971 h 1306285"/>
              <a:gd name="connsiteX24" fmla="*/ 3410936 w 3545418"/>
              <a:gd name="connsiteY24" fmla="*/ 653143 h 1306285"/>
              <a:gd name="connsiteX25" fmla="*/ 3454479 w 3545418"/>
              <a:gd name="connsiteY25" fmla="*/ 624114 h 1306285"/>
              <a:gd name="connsiteX26" fmla="*/ 3483508 w 3545418"/>
              <a:gd name="connsiteY26" fmla="*/ 580571 h 1306285"/>
              <a:gd name="connsiteX27" fmla="*/ 3527051 w 3545418"/>
              <a:gd name="connsiteY27" fmla="*/ 551543 h 1306285"/>
              <a:gd name="connsiteX28" fmla="*/ 3541565 w 3545418"/>
              <a:gd name="connsiteY28" fmla="*/ 508000 h 1306285"/>
              <a:gd name="connsiteX29" fmla="*/ 3527051 w 3545418"/>
              <a:gd name="connsiteY29" fmla="*/ 406400 h 1306285"/>
              <a:gd name="connsiteX30" fmla="*/ 3439965 w 3545418"/>
              <a:gd name="connsiteY30" fmla="*/ 348343 h 1306285"/>
              <a:gd name="connsiteX31" fmla="*/ 3352879 w 3545418"/>
              <a:gd name="connsiteY31" fmla="*/ 275771 h 1306285"/>
              <a:gd name="connsiteX32" fmla="*/ 3222251 w 3545418"/>
              <a:gd name="connsiteY32" fmla="*/ 203200 h 1306285"/>
              <a:gd name="connsiteX33" fmla="*/ 3120651 w 3545418"/>
              <a:gd name="connsiteY33" fmla="*/ 145143 h 1306285"/>
              <a:gd name="connsiteX34" fmla="*/ 2438479 w 3545418"/>
              <a:gd name="connsiteY34" fmla="*/ 101600 h 1306285"/>
              <a:gd name="connsiteX35" fmla="*/ 2336879 w 3545418"/>
              <a:gd name="connsiteY35" fmla="*/ 29028 h 1306285"/>
              <a:gd name="connsiteX36" fmla="*/ 2293336 w 3545418"/>
              <a:gd name="connsiteY36" fmla="*/ 14514 h 1306285"/>
              <a:gd name="connsiteX37" fmla="*/ 2249793 w 3545418"/>
              <a:gd name="connsiteY37" fmla="*/ 0 h 1306285"/>
              <a:gd name="connsiteX38" fmla="*/ 1872422 w 3545418"/>
              <a:gd name="connsiteY38" fmla="*/ 14514 h 1306285"/>
              <a:gd name="connsiteX39" fmla="*/ 1814365 w 3545418"/>
              <a:gd name="connsiteY39" fmla="*/ 29028 h 1306285"/>
              <a:gd name="connsiteX40" fmla="*/ 1349908 w 3545418"/>
              <a:gd name="connsiteY40" fmla="*/ 43543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45418" h="1306285">
                <a:moveTo>
                  <a:pt x="1349908" y="43543"/>
                </a:moveTo>
                <a:lnTo>
                  <a:pt x="450022" y="58057"/>
                </a:lnTo>
                <a:cubicBezTo>
                  <a:pt x="422833" y="58894"/>
                  <a:pt x="381694" y="85969"/>
                  <a:pt x="362936" y="101600"/>
                </a:cubicBezTo>
                <a:cubicBezTo>
                  <a:pt x="347167" y="114741"/>
                  <a:pt x="333907" y="130629"/>
                  <a:pt x="319393" y="145143"/>
                </a:cubicBezTo>
                <a:cubicBezTo>
                  <a:pt x="314555" y="159657"/>
                  <a:pt x="311721" y="175001"/>
                  <a:pt x="304879" y="188685"/>
                </a:cubicBezTo>
                <a:cubicBezTo>
                  <a:pt x="248605" y="301235"/>
                  <a:pt x="297821" y="166321"/>
                  <a:pt x="261336" y="275771"/>
                </a:cubicBezTo>
                <a:cubicBezTo>
                  <a:pt x="266174" y="348342"/>
                  <a:pt x="268237" y="421152"/>
                  <a:pt x="275851" y="493485"/>
                </a:cubicBezTo>
                <a:cubicBezTo>
                  <a:pt x="277939" y="513324"/>
                  <a:pt x="290365" y="531595"/>
                  <a:pt x="290365" y="551543"/>
                </a:cubicBezTo>
                <a:cubicBezTo>
                  <a:pt x="290365" y="566842"/>
                  <a:pt x="279876" y="580325"/>
                  <a:pt x="275851" y="595085"/>
                </a:cubicBezTo>
                <a:cubicBezTo>
                  <a:pt x="265354" y="633575"/>
                  <a:pt x="259439" y="673351"/>
                  <a:pt x="246822" y="711200"/>
                </a:cubicBezTo>
                <a:cubicBezTo>
                  <a:pt x="232451" y="754312"/>
                  <a:pt x="223265" y="807328"/>
                  <a:pt x="188765" y="841828"/>
                </a:cubicBezTo>
                <a:cubicBezTo>
                  <a:pt x="176430" y="854163"/>
                  <a:pt x="159736" y="861181"/>
                  <a:pt x="145222" y="870857"/>
                </a:cubicBezTo>
                <a:cubicBezTo>
                  <a:pt x="117464" y="954131"/>
                  <a:pt x="150586" y="876402"/>
                  <a:pt x="87165" y="957943"/>
                </a:cubicBezTo>
                <a:cubicBezTo>
                  <a:pt x="65746" y="985482"/>
                  <a:pt x="29108" y="1045028"/>
                  <a:pt x="29108" y="1045028"/>
                </a:cubicBezTo>
                <a:cubicBezTo>
                  <a:pt x="22036" y="1094529"/>
                  <a:pt x="0" y="1168262"/>
                  <a:pt x="29108" y="1219200"/>
                </a:cubicBezTo>
                <a:cubicBezTo>
                  <a:pt x="37763" y="1234346"/>
                  <a:pt x="57049" y="1240427"/>
                  <a:pt x="72651" y="1248228"/>
                </a:cubicBezTo>
                <a:cubicBezTo>
                  <a:pt x="92053" y="1257929"/>
                  <a:pt x="157501" y="1273535"/>
                  <a:pt x="174251" y="1277257"/>
                </a:cubicBezTo>
                <a:cubicBezTo>
                  <a:pt x="198333" y="1282608"/>
                  <a:pt x="222165" y="1290976"/>
                  <a:pt x="246822" y="1291771"/>
                </a:cubicBezTo>
                <a:cubicBezTo>
                  <a:pt x="522492" y="1300663"/>
                  <a:pt x="798365" y="1301447"/>
                  <a:pt x="1074136" y="1306285"/>
                </a:cubicBezTo>
                <a:lnTo>
                  <a:pt x="3338365" y="1291771"/>
                </a:lnTo>
                <a:cubicBezTo>
                  <a:pt x="3355806" y="1291442"/>
                  <a:pt x="3368507" y="1273910"/>
                  <a:pt x="3381908" y="1262743"/>
                </a:cubicBezTo>
                <a:cubicBezTo>
                  <a:pt x="3397677" y="1249602"/>
                  <a:pt x="3410937" y="1233714"/>
                  <a:pt x="3425451" y="1219200"/>
                </a:cubicBezTo>
                <a:cubicBezTo>
                  <a:pt x="3444923" y="1160784"/>
                  <a:pt x="3455233" y="1151489"/>
                  <a:pt x="3425451" y="1074057"/>
                </a:cubicBezTo>
                <a:cubicBezTo>
                  <a:pt x="3412927" y="1041494"/>
                  <a:pt x="3367393" y="986971"/>
                  <a:pt x="3367393" y="986971"/>
                </a:cubicBezTo>
                <a:cubicBezTo>
                  <a:pt x="3370681" y="921212"/>
                  <a:pt x="3330345" y="733734"/>
                  <a:pt x="3410936" y="653143"/>
                </a:cubicBezTo>
                <a:cubicBezTo>
                  <a:pt x="3423271" y="640808"/>
                  <a:pt x="3439965" y="633790"/>
                  <a:pt x="3454479" y="624114"/>
                </a:cubicBezTo>
                <a:cubicBezTo>
                  <a:pt x="3464155" y="609600"/>
                  <a:pt x="3471173" y="592906"/>
                  <a:pt x="3483508" y="580571"/>
                </a:cubicBezTo>
                <a:cubicBezTo>
                  <a:pt x="3495843" y="568236"/>
                  <a:pt x="3516154" y="565164"/>
                  <a:pt x="3527051" y="551543"/>
                </a:cubicBezTo>
                <a:cubicBezTo>
                  <a:pt x="3536608" y="539596"/>
                  <a:pt x="3536727" y="522514"/>
                  <a:pt x="3541565" y="508000"/>
                </a:cubicBezTo>
                <a:cubicBezTo>
                  <a:pt x="3536727" y="474133"/>
                  <a:pt x="3545418" y="435262"/>
                  <a:pt x="3527051" y="406400"/>
                </a:cubicBezTo>
                <a:cubicBezTo>
                  <a:pt x="3508320" y="376966"/>
                  <a:pt x="3468994" y="367695"/>
                  <a:pt x="3439965" y="348343"/>
                </a:cubicBezTo>
                <a:cubicBezTo>
                  <a:pt x="3284370" y="244613"/>
                  <a:pt x="3520512" y="406151"/>
                  <a:pt x="3352879" y="275771"/>
                </a:cubicBezTo>
                <a:cubicBezTo>
                  <a:pt x="3278018" y="217546"/>
                  <a:pt x="3287948" y="225099"/>
                  <a:pt x="3222251" y="203200"/>
                </a:cubicBezTo>
                <a:cubicBezTo>
                  <a:pt x="3182973" y="177014"/>
                  <a:pt x="3166691" y="163559"/>
                  <a:pt x="3120651" y="145143"/>
                </a:cubicBezTo>
                <a:cubicBezTo>
                  <a:pt x="2894190" y="54559"/>
                  <a:pt x="2747297" y="109132"/>
                  <a:pt x="2438479" y="101600"/>
                </a:cubicBezTo>
                <a:cubicBezTo>
                  <a:pt x="2414289" y="29028"/>
                  <a:pt x="2438479" y="62895"/>
                  <a:pt x="2336879" y="29028"/>
                </a:cubicBezTo>
                <a:lnTo>
                  <a:pt x="2293336" y="14514"/>
                </a:lnTo>
                <a:lnTo>
                  <a:pt x="2249793" y="0"/>
                </a:lnTo>
                <a:cubicBezTo>
                  <a:pt x="2124003" y="4838"/>
                  <a:pt x="1998027" y="6141"/>
                  <a:pt x="1872422" y="14514"/>
                </a:cubicBezTo>
                <a:cubicBezTo>
                  <a:pt x="1852518" y="15841"/>
                  <a:pt x="1834306" y="28517"/>
                  <a:pt x="1814365" y="29028"/>
                </a:cubicBezTo>
                <a:lnTo>
                  <a:pt x="1349908" y="43543"/>
                </a:lnTo>
                <a:close/>
              </a:path>
            </a:pathLst>
          </a:custGeom>
          <a:solidFill>
            <a:schemeClr val="tx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746171" y="449943"/>
            <a:ext cx="3135086" cy="1313245"/>
          </a:xfrm>
          <a:custGeom>
            <a:avLst/>
            <a:gdLst>
              <a:gd name="connsiteX0" fmla="*/ 362858 w 3135086"/>
              <a:gd name="connsiteY0" fmla="*/ 58057 h 1313245"/>
              <a:gd name="connsiteX1" fmla="*/ 304800 w 3135086"/>
              <a:gd name="connsiteY1" fmla="*/ 72571 h 1313245"/>
              <a:gd name="connsiteX2" fmla="*/ 261258 w 3135086"/>
              <a:gd name="connsiteY2" fmla="*/ 101600 h 1313245"/>
              <a:gd name="connsiteX3" fmla="*/ 217715 w 3135086"/>
              <a:gd name="connsiteY3" fmla="*/ 116114 h 1313245"/>
              <a:gd name="connsiteX4" fmla="*/ 174172 w 3135086"/>
              <a:gd name="connsiteY4" fmla="*/ 159657 h 1313245"/>
              <a:gd name="connsiteX5" fmla="*/ 87086 w 3135086"/>
              <a:gd name="connsiteY5" fmla="*/ 217714 h 1313245"/>
              <a:gd name="connsiteX6" fmla="*/ 72572 w 3135086"/>
              <a:gd name="connsiteY6" fmla="*/ 261257 h 1313245"/>
              <a:gd name="connsiteX7" fmla="*/ 43543 w 3135086"/>
              <a:gd name="connsiteY7" fmla="*/ 304800 h 1313245"/>
              <a:gd name="connsiteX8" fmla="*/ 14515 w 3135086"/>
              <a:gd name="connsiteY8" fmla="*/ 391886 h 1313245"/>
              <a:gd name="connsiteX9" fmla="*/ 0 w 3135086"/>
              <a:gd name="connsiteY9" fmla="*/ 435428 h 1313245"/>
              <a:gd name="connsiteX10" fmla="*/ 14515 w 3135086"/>
              <a:gd name="connsiteY10" fmla="*/ 899886 h 1313245"/>
              <a:gd name="connsiteX11" fmla="*/ 29029 w 3135086"/>
              <a:gd name="connsiteY11" fmla="*/ 986971 h 1313245"/>
              <a:gd name="connsiteX12" fmla="*/ 116115 w 3135086"/>
              <a:gd name="connsiteY12" fmla="*/ 1030514 h 1313245"/>
              <a:gd name="connsiteX13" fmla="*/ 159658 w 3135086"/>
              <a:gd name="connsiteY13" fmla="*/ 1059543 h 1313245"/>
              <a:gd name="connsiteX14" fmla="*/ 290286 w 3135086"/>
              <a:gd name="connsiteY14" fmla="*/ 1088571 h 1313245"/>
              <a:gd name="connsiteX15" fmla="*/ 406400 w 3135086"/>
              <a:gd name="connsiteY15" fmla="*/ 1132114 h 1313245"/>
              <a:gd name="connsiteX16" fmla="*/ 449943 w 3135086"/>
              <a:gd name="connsiteY16" fmla="*/ 1146628 h 1313245"/>
              <a:gd name="connsiteX17" fmla="*/ 1669143 w 3135086"/>
              <a:gd name="connsiteY17" fmla="*/ 1175657 h 1313245"/>
              <a:gd name="connsiteX18" fmla="*/ 1756229 w 3135086"/>
              <a:gd name="connsiteY18" fmla="*/ 1204686 h 1313245"/>
              <a:gd name="connsiteX19" fmla="*/ 1799772 w 3135086"/>
              <a:gd name="connsiteY19" fmla="*/ 1219200 h 1313245"/>
              <a:gd name="connsiteX20" fmla="*/ 1872343 w 3135086"/>
              <a:gd name="connsiteY20" fmla="*/ 1233714 h 1313245"/>
              <a:gd name="connsiteX21" fmla="*/ 1930400 w 3135086"/>
              <a:gd name="connsiteY21" fmla="*/ 1248228 h 1313245"/>
              <a:gd name="connsiteX22" fmla="*/ 2090058 w 3135086"/>
              <a:gd name="connsiteY22" fmla="*/ 1262743 h 1313245"/>
              <a:gd name="connsiteX23" fmla="*/ 2380343 w 3135086"/>
              <a:gd name="connsiteY23" fmla="*/ 1277257 h 1313245"/>
              <a:gd name="connsiteX24" fmla="*/ 2583543 w 3135086"/>
              <a:gd name="connsiteY24" fmla="*/ 1248228 h 1313245"/>
              <a:gd name="connsiteX25" fmla="*/ 2656115 w 3135086"/>
              <a:gd name="connsiteY25" fmla="*/ 1233714 h 1313245"/>
              <a:gd name="connsiteX26" fmla="*/ 2772229 w 3135086"/>
              <a:gd name="connsiteY26" fmla="*/ 1219200 h 1313245"/>
              <a:gd name="connsiteX27" fmla="*/ 2815772 w 3135086"/>
              <a:gd name="connsiteY27" fmla="*/ 1204686 h 1313245"/>
              <a:gd name="connsiteX28" fmla="*/ 2902858 w 3135086"/>
              <a:gd name="connsiteY28" fmla="*/ 1132114 h 1313245"/>
              <a:gd name="connsiteX29" fmla="*/ 2989943 w 3135086"/>
              <a:gd name="connsiteY29" fmla="*/ 986971 h 1313245"/>
              <a:gd name="connsiteX30" fmla="*/ 3018972 w 3135086"/>
              <a:gd name="connsiteY30" fmla="*/ 943428 h 1313245"/>
              <a:gd name="connsiteX31" fmla="*/ 3033486 w 3135086"/>
              <a:gd name="connsiteY31" fmla="*/ 899886 h 1313245"/>
              <a:gd name="connsiteX32" fmla="*/ 3091543 w 3135086"/>
              <a:gd name="connsiteY32" fmla="*/ 812800 h 1313245"/>
              <a:gd name="connsiteX33" fmla="*/ 3106058 w 3135086"/>
              <a:gd name="connsiteY33" fmla="*/ 769257 h 1313245"/>
              <a:gd name="connsiteX34" fmla="*/ 3135086 w 3135086"/>
              <a:gd name="connsiteY34" fmla="*/ 609600 h 1313245"/>
              <a:gd name="connsiteX35" fmla="*/ 3106058 w 3135086"/>
              <a:gd name="connsiteY35" fmla="*/ 333828 h 1313245"/>
              <a:gd name="connsiteX36" fmla="*/ 3077029 w 3135086"/>
              <a:gd name="connsiteY36" fmla="*/ 275771 h 1313245"/>
              <a:gd name="connsiteX37" fmla="*/ 2946400 w 3135086"/>
              <a:gd name="connsiteY37" fmla="*/ 174171 h 1313245"/>
              <a:gd name="connsiteX38" fmla="*/ 2859315 w 3135086"/>
              <a:gd name="connsiteY38" fmla="*/ 116114 h 1313245"/>
              <a:gd name="connsiteX39" fmla="*/ 2583543 w 3135086"/>
              <a:gd name="connsiteY39" fmla="*/ 130628 h 1313245"/>
              <a:gd name="connsiteX40" fmla="*/ 2540000 w 3135086"/>
              <a:gd name="connsiteY40" fmla="*/ 145143 h 1313245"/>
              <a:gd name="connsiteX41" fmla="*/ 2351315 w 3135086"/>
              <a:gd name="connsiteY41" fmla="*/ 130628 h 1313245"/>
              <a:gd name="connsiteX42" fmla="*/ 2264229 w 3135086"/>
              <a:gd name="connsiteY42" fmla="*/ 72571 h 1313245"/>
              <a:gd name="connsiteX43" fmla="*/ 2119086 w 3135086"/>
              <a:gd name="connsiteY43" fmla="*/ 0 h 1313245"/>
              <a:gd name="connsiteX44" fmla="*/ 1204686 w 3135086"/>
              <a:gd name="connsiteY44" fmla="*/ 14514 h 1313245"/>
              <a:gd name="connsiteX45" fmla="*/ 1074058 w 3135086"/>
              <a:gd name="connsiteY45" fmla="*/ 43543 h 1313245"/>
              <a:gd name="connsiteX46" fmla="*/ 1030515 w 3135086"/>
              <a:gd name="connsiteY46" fmla="*/ 58057 h 1313245"/>
              <a:gd name="connsiteX47" fmla="*/ 362858 w 3135086"/>
              <a:gd name="connsiteY47" fmla="*/ 58057 h 131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35086" h="1313245">
                <a:moveTo>
                  <a:pt x="362858" y="58057"/>
                </a:moveTo>
                <a:cubicBezTo>
                  <a:pt x="241906" y="60476"/>
                  <a:pt x="323135" y="64713"/>
                  <a:pt x="304800" y="72571"/>
                </a:cubicBezTo>
                <a:cubicBezTo>
                  <a:pt x="288767" y="79442"/>
                  <a:pt x="276860" y="93799"/>
                  <a:pt x="261258" y="101600"/>
                </a:cubicBezTo>
                <a:cubicBezTo>
                  <a:pt x="247574" y="108442"/>
                  <a:pt x="232229" y="111276"/>
                  <a:pt x="217715" y="116114"/>
                </a:cubicBezTo>
                <a:cubicBezTo>
                  <a:pt x="203201" y="130628"/>
                  <a:pt x="190375" y="147055"/>
                  <a:pt x="174172" y="159657"/>
                </a:cubicBezTo>
                <a:cubicBezTo>
                  <a:pt x="146633" y="181076"/>
                  <a:pt x="87086" y="217714"/>
                  <a:pt x="87086" y="217714"/>
                </a:cubicBezTo>
                <a:cubicBezTo>
                  <a:pt x="82248" y="232228"/>
                  <a:pt x="79414" y="247573"/>
                  <a:pt x="72572" y="261257"/>
                </a:cubicBezTo>
                <a:cubicBezTo>
                  <a:pt x="64771" y="276859"/>
                  <a:pt x="50628" y="288859"/>
                  <a:pt x="43543" y="304800"/>
                </a:cubicBezTo>
                <a:cubicBezTo>
                  <a:pt x="31116" y="332762"/>
                  <a:pt x="24191" y="362857"/>
                  <a:pt x="14515" y="391886"/>
                </a:cubicBezTo>
                <a:lnTo>
                  <a:pt x="0" y="435428"/>
                </a:lnTo>
                <a:cubicBezTo>
                  <a:pt x="4838" y="590247"/>
                  <a:pt x="6374" y="745205"/>
                  <a:pt x="14515" y="899886"/>
                </a:cubicBezTo>
                <a:cubicBezTo>
                  <a:pt x="16062" y="929274"/>
                  <a:pt x="15868" y="960649"/>
                  <a:pt x="29029" y="986971"/>
                </a:cubicBezTo>
                <a:cubicBezTo>
                  <a:pt x="40284" y="1009481"/>
                  <a:pt x="95506" y="1023644"/>
                  <a:pt x="116115" y="1030514"/>
                </a:cubicBezTo>
                <a:cubicBezTo>
                  <a:pt x="130629" y="1040190"/>
                  <a:pt x="143624" y="1052671"/>
                  <a:pt x="159658" y="1059543"/>
                </a:cubicBezTo>
                <a:cubicBezTo>
                  <a:pt x="177592" y="1067229"/>
                  <a:pt x="277371" y="1085988"/>
                  <a:pt x="290286" y="1088571"/>
                </a:cubicBezTo>
                <a:cubicBezTo>
                  <a:pt x="380473" y="1133665"/>
                  <a:pt x="314179" y="1105766"/>
                  <a:pt x="406400" y="1132114"/>
                </a:cubicBezTo>
                <a:cubicBezTo>
                  <a:pt x="421111" y="1136317"/>
                  <a:pt x="435232" y="1142425"/>
                  <a:pt x="449943" y="1146628"/>
                </a:cubicBezTo>
                <a:cubicBezTo>
                  <a:pt x="826858" y="1254319"/>
                  <a:pt x="1587542" y="1174637"/>
                  <a:pt x="1669143" y="1175657"/>
                </a:cubicBezTo>
                <a:lnTo>
                  <a:pt x="1756229" y="1204686"/>
                </a:lnTo>
                <a:cubicBezTo>
                  <a:pt x="1770743" y="1209524"/>
                  <a:pt x="1784770" y="1216200"/>
                  <a:pt x="1799772" y="1219200"/>
                </a:cubicBezTo>
                <a:cubicBezTo>
                  <a:pt x="1823962" y="1224038"/>
                  <a:pt x="1848261" y="1228363"/>
                  <a:pt x="1872343" y="1233714"/>
                </a:cubicBezTo>
                <a:cubicBezTo>
                  <a:pt x="1891816" y="1238041"/>
                  <a:pt x="1910627" y="1245592"/>
                  <a:pt x="1930400" y="1248228"/>
                </a:cubicBezTo>
                <a:cubicBezTo>
                  <a:pt x="1983370" y="1255291"/>
                  <a:pt x="2036839" y="1257905"/>
                  <a:pt x="2090058" y="1262743"/>
                </a:cubicBezTo>
                <a:cubicBezTo>
                  <a:pt x="2241564" y="1313245"/>
                  <a:pt x="2146622" y="1293951"/>
                  <a:pt x="2380343" y="1277257"/>
                </a:cubicBezTo>
                <a:cubicBezTo>
                  <a:pt x="2504910" y="1246116"/>
                  <a:pt x="2371413" y="1276512"/>
                  <a:pt x="2583543" y="1248228"/>
                </a:cubicBezTo>
                <a:cubicBezTo>
                  <a:pt x="2607996" y="1244968"/>
                  <a:pt x="2631732" y="1237465"/>
                  <a:pt x="2656115" y="1233714"/>
                </a:cubicBezTo>
                <a:cubicBezTo>
                  <a:pt x="2694667" y="1227783"/>
                  <a:pt x="2733524" y="1224038"/>
                  <a:pt x="2772229" y="1219200"/>
                </a:cubicBezTo>
                <a:cubicBezTo>
                  <a:pt x="2786743" y="1214362"/>
                  <a:pt x="2802088" y="1211528"/>
                  <a:pt x="2815772" y="1204686"/>
                </a:cubicBezTo>
                <a:cubicBezTo>
                  <a:pt x="2856186" y="1184479"/>
                  <a:pt x="2870759" y="1164213"/>
                  <a:pt x="2902858" y="1132114"/>
                </a:cubicBezTo>
                <a:cubicBezTo>
                  <a:pt x="2947487" y="1042854"/>
                  <a:pt x="2919885" y="1092057"/>
                  <a:pt x="2989943" y="986971"/>
                </a:cubicBezTo>
                <a:lnTo>
                  <a:pt x="3018972" y="943428"/>
                </a:lnTo>
                <a:cubicBezTo>
                  <a:pt x="3023810" y="928914"/>
                  <a:pt x="3026056" y="913260"/>
                  <a:pt x="3033486" y="899886"/>
                </a:cubicBezTo>
                <a:cubicBezTo>
                  <a:pt x="3050429" y="869388"/>
                  <a:pt x="3080510" y="845898"/>
                  <a:pt x="3091543" y="812800"/>
                </a:cubicBezTo>
                <a:cubicBezTo>
                  <a:pt x="3096381" y="798286"/>
                  <a:pt x="3102347" y="784100"/>
                  <a:pt x="3106058" y="769257"/>
                </a:cubicBezTo>
                <a:cubicBezTo>
                  <a:pt x="3116200" y="728688"/>
                  <a:pt x="3128617" y="648418"/>
                  <a:pt x="3135086" y="609600"/>
                </a:cubicBezTo>
                <a:cubicBezTo>
                  <a:pt x="3131920" y="562109"/>
                  <a:pt x="3134735" y="410301"/>
                  <a:pt x="3106058" y="333828"/>
                </a:cubicBezTo>
                <a:cubicBezTo>
                  <a:pt x="3098461" y="313569"/>
                  <a:pt x="3090545" y="292666"/>
                  <a:pt x="3077029" y="275771"/>
                </a:cubicBezTo>
                <a:cubicBezTo>
                  <a:pt x="2943543" y="108916"/>
                  <a:pt x="3042149" y="227366"/>
                  <a:pt x="2946400" y="174171"/>
                </a:cubicBezTo>
                <a:cubicBezTo>
                  <a:pt x="2915903" y="157228"/>
                  <a:pt x="2859315" y="116114"/>
                  <a:pt x="2859315" y="116114"/>
                </a:cubicBezTo>
                <a:cubicBezTo>
                  <a:pt x="2767391" y="120952"/>
                  <a:pt x="2675216" y="122294"/>
                  <a:pt x="2583543" y="130628"/>
                </a:cubicBezTo>
                <a:cubicBezTo>
                  <a:pt x="2568306" y="132013"/>
                  <a:pt x="2555300" y="145143"/>
                  <a:pt x="2540000" y="145143"/>
                </a:cubicBezTo>
                <a:cubicBezTo>
                  <a:pt x="2476919" y="145143"/>
                  <a:pt x="2414210" y="135466"/>
                  <a:pt x="2351315" y="130628"/>
                </a:cubicBezTo>
                <a:cubicBezTo>
                  <a:pt x="2268040" y="102870"/>
                  <a:pt x="2345771" y="135992"/>
                  <a:pt x="2264229" y="72571"/>
                </a:cubicBezTo>
                <a:cubicBezTo>
                  <a:pt x="2182374" y="8906"/>
                  <a:pt x="2198509" y="19855"/>
                  <a:pt x="2119086" y="0"/>
                </a:cubicBezTo>
                <a:lnTo>
                  <a:pt x="1204686" y="14514"/>
                </a:lnTo>
                <a:cubicBezTo>
                  <a:pt x="1187998" y="15005"/>
                  <a:pt x="1095043" y="37547"/>
                  <a:pt x="1074058" y="43543"/>
                </a:cubicBezTo>
                <a:cubicBezTo>
                  <a:pt x="1059347" y="47746"/>
                  <a:pt x="1045811" y="57751"/>
                  <a:pt x="1030515" y="58057"/>
                </a:cubicBezTo>
                <a:cubicBezTo>
                  <a:pt x="803170" y="62604"/>
                  <a:pt x="483810" y="55638"/>
                  <a:pt x="362858" y="58057"/>
                </a:cubicBezTo>
                <a:close/>
              </a:path>
            </a:pathLst>
          </a:custGeom>
          <a:solidFill>
            <a:schemeClr val="tx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3614" y="5288340"/>
            <a:ext cx="2810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s://encrypted-tbn0.gstatic.com/images?q=tbn:ANd9GcRS4php3MF8VFBSo4TKsVhbApr4qRSCK0RGPYVI2NSZEJR73Rjh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0" y="5029200"/>
            <a:ext cx="2810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*25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4854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 this family?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5"/>
          <a:ext cx="8382000" cy="496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776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80938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938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938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938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938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791200"/>
            <a:ext cx="577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Final Question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https://encrypted-tbn2.gstatic.com/images?q=tbn:ANd9GcQjmIdn-nsChmtsSQcTH37O6Felywv4-zNeQUgNfT0c9H3LmoPU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211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81000"/>
            <a:ext cx="9427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Point Wager Question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Mitosis?</a:t>
            </a:r>
          </a:p>
          <a:p>
            <a:pPr lvl="1" eaLnBrk="1" hangingPunct="1">
              <a:defRPr/>
            </a:pPr>
            <a:r>
              <a:rPr lang="en-US" dirty="0" smtClean="0"/>
              <a:t>Chromosomes get split at </a:t>
            </a:r>
            <a:r>
              <a:rPr lang="en-US" dirty="0" err="1" smtClean="0"/>
              <a:t>centromere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The two identical copies get pulled apart</a:t>
            </a: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382000" cy="43434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rot="16200000" flipV="1">
            <a:off x="3162300" y="4152900"/>
            <a:ext cx="990600" cy="609600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533900" y="4076700"/>
            <a:ext cx="990600" cy="609600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V="1">
            <a:off x="1790700" y="4457700"/>
            <a:ext cx="990600" cy="609600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6210300" y="3848100"/>
            <a:ext cx="990600" cy="609600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3956"/>
            <a:ext cx="9144000" cy="5562600"/>
          </a:xfrm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8372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Answer Key</a:t>
            </a:r>
            <a:endParaRPr lang="en-US" sz="9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33FF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rgbClr val="9933FF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GREAT </a:t>
                      </a:r>
                      <a:br>
                        <a:rPr lang="en-US" baseline="0" dirty="0" smtClean="0">
                          <a:solidFill>
                            <a:srgbClr val="9933FF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9933FF"/>
                          </a:solidFill>
                        </a:rPr>
                        <a:t>DIVIDE</a:t>
                      </a:r>
                      <a:endParaRPr lang="en-US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/>
              <a:t>Questions 1-20 = 5pts Each</a:t>
            </a:r>
          </a:p>
          <a:p>
            <a:pPr algn="ctr" eaLnBrk="1" hangingPunct="1"/>
            <a:r>
              <a:rPr lang="en-US" sz="3600" dirty="0"/>
              <a:t>Final Category (Bonus) = 1pt Each</a:t>
            </a:r>
          </a:p>
          <a:p>
            <a:pPr algn="ctr" eaLnBrk="1" hangingPunct="1"/>
            <a:r>
              <a:rPr lang="en-US" sz="3600" dirty="0"/>
              <a:t>Final Questions = 5 </a:t>
            </a:r>
            <a:r>
              <a:rPr lang="en-US" sz="3600" dirty="0" err="1"/>
              <a:t>pt</a:t>
            </a:r>
            <a:r>
              <a:rPr lang="en-US" sz="3600" dirty="0"/>
              <a:t> wager</a:t>
            </a:r>
          </a:p>
          <a:p>
            <a:pPr algn="ctr" eaLnBrk="1" hangingPunct="1"/>
            <a:r>
              <a:rPr lang="en-US" sz="2400" i="1" dirty="0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600" dirty="0"/>
              <a:t>Find the Owl 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</a:p>
          <a:p>
            <a:pPr algn="ctr" eaLnBrk="1" hangingPunct="1"/>
            <a:r>
              <a:rPr lang="en-US" sz="3600" i="1" dirty="0">
                <a:solidFill>
                  <a:srgbClr val="996633"/>
                </a:solidFill>
              </a:rPr>
              <a:t> 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10400" y="2895600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/>
              <a:t>“I’ll be about this big.”</a:t>
            </a:r>
          </a:p>
        </p:txBody>
      </p:sp>
    </p:spTree>
    <p:extLst>
      <p:ext uri="{BB962C8B-B14F-4D97-AF65-F5344CB8AC3E}">
        <p14:creationId xmlns:p14="http://schemas.microsoft.com/office/powerpoint/2010/main" val="21875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70" y="152400"/>
            <a:ext cx="8690429" cy="5826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33"/>
                </a:solidFill>
              </a:rPr>
              <a:t>This is the name of the process where one cell divides into two?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Exact copy is made.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5" descr="images-mesoblast_cell_division_st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86800" cy="4648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9293" y="914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7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70" y="152400"/>
            <a:ext cx="8690429" cy="5826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33"/>
                </a:solidFill>
              </a:rPr>
              <a:t>This is the name of the process where one cell divides into two?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An exact copy is made. (Hopefully)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5" descr="images-mesoblast_cell_division_st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86800" cy="4648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9293" y="914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256" y="5562600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2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70" y="152400"/>
            <a:ext cx="8690429" cy="5826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33"/>
                </a:solidFill>
              </a:rPr>
              <a:t>This is the name of the process where one cell divides into two?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An exact copy is made. (Hopefully)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5" descr="images-mesoblast_cell_division_st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86800" cy="4648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9293" y="914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256" y="5562600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4496" y="3787614"/>
            <a:ext cx="5062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Mitosis</a:t>
            </a:r>
            <a:endParaRPr lang="en-US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9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57629" y="263766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an organized structure of DNA and protein that is found in cells</a:t>
            </a:r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018092"/>
            <a:ext cx="9214906" cy="460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772400" y="1905000"/>
            <a:ext cx="838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1664" y="1714689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4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57629" y="263766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an organized structure of DNA and protein that is found in cells</a:t>
            </a:r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018092"/>
            <a:ext cx="9214906" cy="460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772400" y="1905000"/>
            <a:ext cx="838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1664" y="1714689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510" y="5562600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3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57629" y="263766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an organized structure of DNA and protein that is found in cells</a:t>
            </a:r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018092"/>
            <a:ext cx="9214906" cy="460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772400" y="1905000"/>
            <a:ext cx="838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1664" y="1714689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510" y="5562600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170708"/>
            <a:ext cx="5698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Chromosomes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7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Chromatin draws together to create chromosomes.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5050"/>
                </a:solidFill>
              </a:rPr>
              <a:t>Spindle fibers form.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41910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776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67200" cy="41910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3810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764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Chromatin draws together to create chromosomes.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5050"/>
                </a:solidFill>
              </a:rPr>
              <a:t>Spindle fibers form.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41910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776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67200" cy="41910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3810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9143" y="2667000"/>
            <a:ext cx="6652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Prophase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764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Chromatin draws together to create chromosomes.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5050"/>
                </a:solidFill>
              </a:rPr>
              <a:t>Spindle fibers form.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41910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776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67200" cy="41910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3810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9143" y="2667000"/>
            <a:ext cx="6652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Prophase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764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971800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Chromatin draws together to create chromosomes.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5050"/>
                </a:solidFill>
              </a:rPr>
              <a:t>Spindle fibers form.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4191000"/>
          </a:xfrm>
          <a:prstGeom prst="rect">
            <a:avLst/>
          </a:prstGeom>
          <a:noFill/>
          <a:ln w="762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776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67200" cy="41910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3810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9143" y="2667000"/>
            <a:ext cx="6652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Prophase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764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971800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6629400" y="3352800"/>
            <a:ext cx="685800" cy="6096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Most of cell cycle (90%)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Cell grows and develops (gets bigger)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Chromosomes not visible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Nucleus intact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DNA is copied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686800" cy="28956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741613" y="4840288"/>
            <a:ext cx="406400" cy="268287"/>
          </a:xfrm>
          <a:custGeom>
            <a:avLst/>
            <a:gdLst>
              <a:gd name="connsiteX0" fmla="*/ 406326 w 406326"/>
              <a:gd name="connsiteY0" fmla="*/ 45828 h 269482"/>
              <a:gd name="connsiteX1" fmla="*/ 262634 w 406326"/>
              <a:gd name="connsiteY1" fmla="*/ 32765 h 269482"/>
              <a:gd name="connsiteX2" fmla="*/ 249571 w 406326"/>
              <a:gd name="connsiteY2" fmla="*/ 71953 h 269482"/>
              <a:gd name="connsiteX3" fmla="*/ 275697 w 406326"/>
              <a:gd name="connsiteY3" fmla="*/ 111142 h 269482"/>
              <a:gd name="connsiteX4" fmla="*/ 314886 w 406326"/>
              <a:gd name="connsiteY4" fmla="*/ 137268 h 269482"/>
              <a:gd name="connsiteX5" fmla="*/ 327948 w 406326"/>
              <a:gd name="connsiteY5" fmla="*/ 176456 h 269482"/>
              <a:gd name="connsiteX6" fmla="*/ 158131 w 406326"/>
              <a:gd name="connsiteY6" fmla="*/ 202582 h 269482"/>
              <a:gd name="connsiteX7" fmla="*/ 105880 w 406326"/>
              <a:gd name="connsiteY7" fmla="*/ 124205 h 269482"/>
              <a:gd name="connsiteX8" fmla="*/ 105880 w 406326"/>
              <a:gd name="connsiteY8" fmla="*/ 71953 h 269482"/>
              <a:gd name="connsiteX9" fmla="*/ 66691 w 406326"/>
              <a:gd name="connsiteY9" fmla="*/ 85016 h 269482"/>
              <a:gd name="connsiteX10" fmla="*/ 27503 w 406326"/>
              <a:gd name="connsiteY10" fmla="*/ 111142 h 269482"/>
              <a:gd name="connsiteX11" fmla="*/ 1377 w 406326"/>
              <a:gd name="connsiteY11" fmla="*/ 71953 h 269482"/>
              <a:gd name="connsiteX12" fmla="*/ 14440 w 406326"/>
              <a:gd name="connsiteY12" fmla="*/ 71953 h 2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326" h="269482">
                <a:moveTo>
                  <a:pt x="406326" y="45828"/>
                </a:moveTo>
                <a:cubicBezTo>
                  <a:pt x="371866" y="35982"/>
                  <a:pt x="303591" y="0"/>
                  <a:pt x="262634" y="32765"/>
                </a:cubicBezTo>
                <a:cubicBezTo>
                  <a:pt x="251882" y="41367"/>
                  <a:pt x="253925" y="58890"/>
                  <a:pt x="249571" y="71953"/>
                </a:cubicBezTo>
                <a:cubicBezTo>
                  <a:pt x="258280" y="85016"/>
                  <a:pt x="264596" y="100041"/>
                  <a:pt x="275697" y="111142"/>
                </a:cubicBezTo>
                <a:cubicBezTo>
                  <a:pt x="286798" y="122243"/>
                  <a:pt x="305078" y="125009"/>
                  <a:pt x="314886" y="137268"/>
                </a:cubicBezTo>
                <a:cubicBezTo>
                  <a:pt x="323488" y="148020"/>
                  <a:pt x="323594" y="163393"/>
                  <a:pt x="327948" y="176456"/>
                </a:cubicBezTo>
                <a:cubicBezTo>
                  <a:pt x="302919" y="251550"/>
                  <a:pt x="311045" y="269482"/>
                  <a:pt x="158131" y="202582"/>
                </a:cubicBezTo>
                <a:cubicBezTo>
                  <a:pt x="129364" y="189997"/>
                  <a:pt x="105880" y="124205"/>
                  <a:pt x="105880" y="124205"/>
                </a:cubicBezTo>
                <a:cubicBezTo>
                  <a:pt x="126128" y="117456"/>
                  <a:pt x="203729" y="104570"/>
                  <a:pt x="105880" y="71953"/>
                </a:cubicBezTo>
                <a:lnTo>
                  <a:pt x="66691" y="85016"/>
                </a:lnTo>
                <a:cubicBezTo>
                  <a:pt x="53628" y="93725"/>
                  <a:pt x="42898" y="114221"/>
                  <a:pt x="27503" y="111142"/>
                </a:cubicBezTo>
                <a:cubicBezTo>
                  <a:pt x="12108" y="108063"/>
                  <a:pt x="6342" y="86847"/>
                  <a:pt x="1377" y="71953"/>
                </a:cubicBezTo>
                <a:cubicBezTo>
                  <a:pt x="0" y="67822"/>
                  <a:pt x="10086" y="71953"/>
                  <a:pt x="14440" y="71953"/>
                </a:cubicBezTo>
              </a:path>
            </a:pathLst>
          </a:custGeom>
          <a:noFill/>
          <a:ln w="9525" cap="flat" cmpd="sng" algn="ctr">
            <a:solidFill>
              <a:schemeClr val="accent6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08288" y="4895850"/>
            <a:ext cx="339725" cy="204788"/>
          </a:xfrm>
          <a:custGeom>
            <a:avLst/>
            <a:gdLst>
              <a:gd name="connsiteX0" fmla="*/ 326572 w 339635"/>
              <a:gd name="connsiteY0" fmla="*/ 28589 h 204370"/>
              <a:gd name="connsiteX1" fmla="*/ 274320 w 339635"/>
              <a:gd name="connsiteY1" fmla="*/ 41652 h 204370"/>
              <a:gd name="connsiteX2" fmla="*/ 287383 w 339635"/>
              <a:gd name="connsiteY2" fmla="*/ 93903 h 204370"/>
              <a:gd name="connsiteX3" fmla="*/ 339635 w 339635"/>
              <a:gd name="connsiteY3" fmla="*/ 172281 h 204370"/>
              <a:gd name="connsiteX4" fmla="*/ 104503 w 339635"/>
              <a:gd name="connsiteY4" fmla="*/ 172281 h 204370"/>
              <a:gd name="connsiteX5" fmla="*/ 52252 w 339635"/>
              <a:gd name="connsiteY5" fmla="*/ 2463 h 204370"/>
              <a:gd name="connsiteX6" fmla="*/ 0 w 339635"/>
              <a:gd name="connsiteY6" fmla="*/ 2463 h 2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635" h="204370">
                <a:moveTo>
                  <a:pt x="326572" y="28589"/>
                </a:moveTo>
                <a:cubicBezTo>
                  <a:pt x="309155" y="32943"/>
                  <a:pt x="283557" y="26257"/>
                  <a:pt x="274320" y="41652"/>
                </a:cubicBezTo>
                <a:cubicBezTo>
                  <a:pt x="265083" y="57047"/>
                  <a:pt x="279354" y="77845"/>
                  <a:pt x="287383" y="93903"/>
                </a:cubicBezTo>
                <a:cubicBezTo>
                  <a:pt x="301425" y="121988"/>
                  <a:pt x="339635" y="172281"/>
                  <a:pt x="339635" y="172281"/>
                </a:cubicBezTo>
                <a:cubicBezTo>
                  <a:pt x="314951" y="175024"/>
                  <a:pt x="129187" y="204370"/>
                  <a:pt x="104503" y="172281"/>
                </a:cubicBezTo>
                <a:cubicBezTo>
                  <a:pt x="14676" y="55507"/>
                  <a:pt x="161041" y="18004"/>
                  <a:pt x="52252" y="2463"/>
                </a:cubicBezTo>
                <a:cubicBezTo>
                  <a:pt x="35010" y="0"/>
                  <a:pt x="17417" y="2463"/>
                  <a:pt x="0" y="2463"/>
                </a:cubicBezTo>
              </a:path>
            </a:pathLst>
          </a:custGeom>
          <a:noFill/>
          <a:ln w="9525" cap="flat" cmpd="sng" algn="ctr">
            <a:solidFill>
              <a:schemeClr val="accent6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350" y="152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this phase of Mitosis.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Most of cell cycle (90%)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Cell grows and develops (gets bigger)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Chromosomes not visible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Nucleus intact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DNA is copied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686800" cy="2895600"/>
          </a:xfrm>
          <a:prstGeom prst="rect">
            <a:avLst/>
          </a:prstGeom>
          <a:noFill/>
          <a:ln w="7620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741613" y="4840288"/>
            <a:ext cx="406400" cy="268287"/>
          </a:xfrm>
          <a:custGeom>
            <a:avLst/>
            <a:gdLst>
              <a:gd name="connsiteX0" fmla="*/ 406326 w 406326"/>
              <a:gd name="connsiteY0" fmla="*/ 45828 h 269482"/>
              <a:gd name="connsiteX1" fmla="*/ 262634 w 406326"/>
              <a:gd name="connsiteY1" fmla="*/ 32765 h 269482"/>
              <a:gd name="connsiteX2" fmla="*/ 249571 w 406326"/>
              <a:gd name="connsiteY2" fmla="*/ 71953 h 269482"/>
              <a:gd name="connsiteX3" fmla="*/ 275697 w 406326"/>
              <a:gd name="connsiteY3" fmla="*/ 111142 h 269482"/>
              <a:gd name="connsiteX4" fmla="*/ 314886 w 406326"/>
              <a:gd name="connsiteY4" fmla="*/ 137268 h 269482"/>
              <a:gd name="connsiteX5" fmla="*/ 327948 w 406326"/>
              <a:gd name="connsiteY5" fmla="*/ 176456 h 269482"/>
              <a:gd name="connsiteX6" fmla="*/ 158131 w 406326"/>
              <a:gd name="connsiteY6" fmla="*/ 202582 h 269482"/>
              <a:gd name="connsiteX7" fmla="*/ 105880 w 406326"/>
              <a:gd name="connsiteY7" fmla="*/ 124205 h 269482"/>
              <a:gd name="connsiteX8" fmla="*/ 105880 w 406326"/>
              <a:gd name="connsiteY8" fmla="*/ 71953 h 269482"/>
              <a:gd name="connsiteX9" fmla="*/ 66691 w 406326"/>
              <a:gd name="connsiteY9" fmla="*/ 85016 h 269482"/>
              <a:gd name="connsiteX10" fmla="*/ 27503 w 406326"/>
              <a:gd name="connsiteY10" fmla="*/ 111142 h 269482"/>
              <a:gd name="connsiteX11" fmla="*/ 1377 w 406326"/>
              <a:gd name="connsiteY11" fmla="*/ 71953 h 269482"/>
              <a:gd name="connsiteX12" fmla="*/ 14440 w 406326"/>
              <a:gd name="connsiteY12" fmla="*/ 71953 h 2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326" h="269482">
                <a:moveTo>
                  <a:pt x="406326" y="45828"/>
                </a:moveTo>
                <a:cubicBezTo>
                  <a:pt x="371866" y="35982"/>
                  <a:pt x="303591" y="0"/>
                  <a:pt x="262634" y="32765"/>
                </a:cubicBezTo>
                <a:cubicBezTo>
                  <a:pt x="251882" y="41367"/>
                  <a:pt x="253925" y="58890"/>
                  <a:pt x="249571" y="71953"/>
                </a:cubicBezTo>
                <a:cubicBezTo>
                  <a:pt x="258280" y="85016"/>
                  <a:pt x="264596" y="100041"/>
                  <a:pt x="275697" y="111142"/>
                </a:cubicBezTo>
                <a:cubicBezTo>
                  <a:pt x="286798" y="122243"/>
                  <a:pt x="305078" y="125009"/>
                  <a:pt x="314886" y="137268"/>
                </a:cubicBezTo>
                <a:cubicBezTo>
                  <a:pt x="323488" y="148020"/>
                  <a:pt x="323594" y="163393"/>
                  <a:pt x="327948" y="176456"/>
                </a:cubicBezTo>
                <a:cubicBezTo>
                  <a:pt x="302919" y="251550"/>
                  <a:pt x="311045" y="269482"/>
                  <a:pt x="158131" y="202582"/>
                </a:cubicBezTo>
                <a:cubicBezTo>
                  <a:pt x="129364" y="189997"/>
                  <a:pt x="105880" y="124205"/>
                  <a:pt x="105880" y="124205"/>
                </a:cubicBezTo>
                <a:cubicBezTo>
                  <a:pt x="126128" y="117456"/>
                  <a:pt x="203729" y="104570"/>
                  <a:pt x="105880" y="71953"/>
                </a:cubicBezTo>
                <a:lnTo>
                  <a:pt x="66691" y="85016"/>
                </a:lnTo>
                <a:cubicBezTo>
                  <a:pt x="53628" y="93725"/>
                  <a:pt x="42898" y="114221"/>
                  <a:pt x="27503" y="111142"/>
                </a:cubicBezTo>
                <a:cubicBezTo>
                  <a:pt x="12108" y="108063"/>
                  <a:pt x="6342" y="86847"/>
                  <a:pt x="1377" y="71953"/>
                </a:cubicBezTo>
                <a:cubicBezTo>
                  <a:pt x="0" y="67822"/>
                  <a:pt x="10086" y="71953"/>
                  <a:pt x="14440" y="71953"/>
                </a:cubicBezTo>
              </a:path>
            </a:pathLst>
          </a:custGeom>
          <a:noFill/>
          <a:ln w="9525" cap="flat" cmpd="sng" algn="ctr">
            <a:solidFill>
              <a:schemeClr val="accent6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08288" y="4895850"/>
            <a:ext cx="339725" cy="204788"/>
          </a:xfrm>
          <a:custGeom>
            <a:avLst/>
            <a:gdLst>
              <a:gd name="connsiteX0" fmla="*/ 326572 w 339635"/>
              <a:gd name="connsiteY0" fmla="*/ 28589 h 204370"/>
              <a:gd name="connsiteX1" fmla="*/ 274320 w 339635"/>
              <a:gd name="connsiteY1" fmla="*/ 41652 h 204370"/>
              <a:gd name="connsiteX2" fmla="*/ 287383 w 339635"/>
              <a:gd name="connsiteY2" fmla="*/ 93903 h 204370"/>
              <a:gd name="connsiteX3" fmla="*/ 339635 w 339635"/>
              <a:gd name="connsiteY3" fmla="*/ 172281 h 204370"/>
              <a:gd name="connsiteX4" fmla="*/ 104503 w 339635"/>
              <a:gd name="connsiteY4" fmla="*/ 172281 h 204370"/>
              <a:gd name="connsiteX5" fmla="*/ 52252 w 339635"/>
              <a:gd name="connsiteY5" fmla="*/ 2463 h 204370"/>
              <a:gd name="connsiteX6" fmla="*/ 0 w 339635"/>
              <a:gd name="connsiteY6" fmla="*/ 2463 h 2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635" h="204370">
                <a:moveTo>
                  <a:pt x="326572" y="28589"/>
                </a:moveTo>
                <a:cubicBezTo>
                  <a:pt x="309155" y="32943"/>
                  <a:pt x="283557" y="26257"/>
                  <a:pt x="274320" y="41652"/>
                </a:cubicBezTo>
                <a:cubicBezTo>
                  <a:pt x="265083" y="57047"/>
                  <a:pt x="279354" y="77845"/>
                  <a:pt x="287383" y="93903"/>
                </a:cubicBezTo>
                <a:cubicBezTo>
                  <a:pt x="301425" y="121988"/>
                  <a:pt x="339635" y="172281"/>
                  <a:pt x="339635" y="172281"/>
                </a:cubicBezTo>
                <a:cubicBezTo>
                  <a:pt x="314951" y="175024"/>
                  <a:pt x="129187" y="204370"/>
                  <a:pt x="104503" y="172281"/>
                </a:cubicBezTo>
                <a:cubicBezTo>
                  <a:pt x="14676" y="55507"/>
                  <a:pt x="161041" y="18004"/>
                  <a:pt x="52252" y="2463"/>
                </a:cubicBezTo>
                <a:cubicBezTo>
                  <a:pt x="35010" y="0"/>
                  <a:pt x="17417" y="2463"/>
                  <a:pt x="0" y="2463"/>
                </a:cubicBezTo>
              </a:path>
            </a:pathLst>
          </a:custGeom>
          <a:noFill/>
          <a:ln w="9525" cap="flat" cmpd="sng" algn="ctr">
            <a:solidFill>
              <a:schemeClr val="accent6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350" y="1524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092544"/>
            <a:ext cx="78325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Interphase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6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51971" y="2286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9933FF"/>
                </a:solidFill>
                <a:latin typeface="Times New Roman" pitchFamily="18" charset="0"/>
              </a:rPr>
              <a:t>This phase of mitosis (cellular division) is best represented by the image below</a:t>
            </a:r>
            <a:r>
              <a:rPr lang="en-US" sz="3600" dirty="0" smtClean="0">
                <a:solidFill>
                  <a:srgbClr val="9933FF"/>
                </a:solidFill>
                <a:latin typeface="Times New Roman" pitchFamily="18" charset="0"/>
              </a:rPr>
              <a:t>?</a:t>
            </a:r>
            <a:endParaRPr lang="en-US" sz="3600" dirty="0">
              <a:solidFill>
                <a:srgbClr val="9933FF"/>
              </a:solidFill>
              <a:latin typeface="Times New Roman" pitchFamily="18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8534400" cy="500244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106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5464" y="172977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7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51971" y="2286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9933FF"/>
                </a:solidFill>
                <a:latin typeface="Times New Roman" pitchFamily="18" charset="0"/>
              </a:rPr>
              <a:t>This phase of mitosis (cellular division) is best represented by the image below</a:t>
            </a:r>
            <a:r>
              <a:rPr lang="en-US" sz="3600" dirty="0" smtClean="0">
                <a:solidFill>
                  <a:srgbClr val="9933FF"/>
                </a:solidFill>
                <a:latin typeface="Times New Roman" pitchFamily="18" charset="0"/>
              </a:rPr>
              <a:t>?</a:t>
            </a:r>
            <a:endParaRPr lang="en-US" sz="3600" dirty="0">
              <a:solidFill>
                <a:srgbClr val="9933FF"/>
              </a:solidFill>
              <a:latin typeface="Times New Roman" pitchFamily="18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8534400" cy="500244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106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5464" y="172977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134" y="4343400"/>
            <a:ext cx="76610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Metaphase</a:t>
            </a:r>
            <a:endParaRPr lang="en-US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IT’S JUST</a:t>
                      </a:r>
                      <a:r>
                        <a:rPr lang="en-US" baseline="0" dirty="0" smtClean="0"/>
                        <a:t> A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729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GREAT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DIVIDE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99FF"/>
                          </a:solidFill>
                        </a:rPr>
                        <a:t>IT’S JUST</a:t>
                      </a:r>
                      <a:r>
                        <a:rPr lang="en-US" baseline="0" dirty="0" smtClean="0">
                          <a:solidFill>
                            <a:srgbClr val="FF99FF"/>
                          </a:solidFill>
                        </a:rPr>
                        <a:t> A</a:t>
                      </a:r>
                      <a:br>
                        <a:rPr lang="en-US" baseline="0" dirty="0" smtClean="0">
                          <a:solidFill>
                            <a:srgbClr val="FF99FF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99FF"/>
                          </a:solidFill>
                        </a:rPr>
                        <a:t>PHASE</a:t>
                      </a:r>
                      <a:endParaRPr lang="en-US" dirty="0">
                        <a:solidFill>
                          <a:srgbClr val="FF99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IDEA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</a:t>
                      </a:r>
                    </a:p>
                    <a:p>
                      <a:pPr algn="ctr"/>
                      <a:r>
                        <a:rPr lang="en-US" dirty="0" smtClean="0"/>
                        <a:t>OATH</a:t>
                      </a:r>
                      <a:r>
                        <a:rPr lang="en-US" baseline="0" dirty="0" smtClean="0"/>
                        <a:t> 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QUEST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7968" y="228600"/>
            <a:ext cx="756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Parts II, III, IV Cell Division Review Game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4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07038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/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/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</a:t>
            </a:r>
            <a:r>
              <a:rPr lang="en-US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7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above.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804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99FF"/>
                </a:solidFill>
              </a:rPr>
              <a:t>         above.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0878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99FF"/>
                </a:solidFill>
              </a:rPr>
              <a:t>         above.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705" y="5636291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0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These structures help pull the chromosomes to opposite poles of the cell.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A.) DNA</a:t>
            </a:r>
          </a:p>
          <a:p>
            <a:r>
              <a:rPr lang="en-US" dirty="0" smtClean="0">
                <a:solidFill>
                  <a:srgbClr val="CC99FF"/>
                </a:solidFill>
              </a:rPr>
              <a:t>B.) Cytoplasm</a:t>
            </a:r>
          </a:p>
          <a:p>
            <a:r>
              <a:rPr lang="en-US" dirty="0" smtClean="0">
                <a:solidFill>
                  <a:srgbClr val="FFCC99"/>
                </a:solidFill>
              </a:rPr>
              <a:t>C.) Spindle Fibers 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99"/>
                </a:solidFill>
              </a:rPr>
              <a:t>         Microtubules</a:t>
            </a:r>
          </a:p>
          <a:p>
            <a:r>
              <a:rPr lang="en-US" dirty="0" smtClean="0">
                <a:solidFill>
                  <a:srgbClr val="6699FF"/>
                </a:solidFill>
              </a:rPr>
              <a:t>D.) Membrane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E.) None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99FF"/>
                </a:solidFill>
              </a:rPr>
              <a:t>         above.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026" name="Picture 2" descr="https://encrypted-tbn0.gstatic.com/images?q=tbn:ANd9GcSvhpyIeQSj_Mx1DP7LfhsXwzc-nFbYNC32gD1hbTt-8f97Ncvn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5105400"/>
          </a:xfrm>
          <a:prstGeom prst="rect">
            <a:avLst/>
          </a:prstGeom>
          <a:noFill/>
          <a:ln w="5715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497764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705" y="5636291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514600"/>
            <a:ext cx="4191000" cy="1143000"/>
          </a:xfrm>
          <a:prstGeom prst="roundRect">
            <a:avLst/>
          </a:prstGeom>
          <a:solidFill>
            <a:srgbClr val="FFCC99">
              <a:alpha val="21000"/>
            </a:srgbClr>
          </a:solidFill>
          <a:ln w="57150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Name this phase just before metaphase?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/>
              </a:rPr>
              <a:t>Nuclear envelope breaks down.</a:t>
            </a:r>
          </a:p>
          <a:p>
            <a:pPr lvl="1"/>
            <a:r>
              <a:rPr lang="en-US" dirty="0" smtClean="0">
                <a:solidFill>
                  <a:srgbClr val="FF5050"/>
                </a:solidFill>
                <a:effectLst/>
              </a:rPr>
              <a:t>Centrosomes are positioned at opposite poles of the cell. </a:t>
            </a:r>
          </a:p>
          <a:p>
            <a:pPr lvl="1"/>
            <a:r>
              <a:rPr lang="en-US" dirty="0" smtClean="0">
                <a:solidFill>
                  <a:srgbClr val="6699FF"/>
                </a:solidFill>
                <a:effectLst/>
              </a:rPr>
              <a:t>Spindle fibers attach to chromosome at the kinetochore.</a:t>
            </a:r>
          </a:p>
          <a:p>
            <a:pPr lvl="1"/>
            <a:endParaRPr lang="en-US" dirty="0" smtClean="0">
              <a:effectLst/>
            </a:endParaRP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191000" cy="32004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038600" cy="3192463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8600" y="27432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Name this phase just before metaphase?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effectLst/>
              </a:rPr>
              <a:t>Nuclear envelope breaks down.</a:t>
            </a:r>
          </a:p>
          <a:p>
            <a:pPr lvl="1"/>
            <a:r>
              <a:rPr lang="en-US" dirty="0" smtClean="0">
                <a:solidFill>
                  <a:srgbClr val="FF5050"/>
                </a:solidFill>
                <a:effectLst/>
              </a:rPr>
              <a:t>Centrosomes are positioned at opposite poles of the cell. </a:t>
            </a:r>
          </a:p>
          <a:p>
            <a:pPr lvl="1"/>
            <a:r>
              <a:rPr lang="en-US" dirty="0" smtClean="0">
                <a:solidFill>
                  <a:srgbClr val="6699FF"/>
                </a:solidFill>
                <a:effectLst/>
              </a:rPr>
              <a:t>Spindle fibers attach to chromosome at the kinetochore.</a:t>
            </a:r>
          </a:p>
          <a:p>
            <a:pPr lvl="1"/>
            <a:endParaRPr lang="en-US" dirty="0" smtClean="0">
              <a:effectLst/>
            </a:endParaRP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191000" cy="32004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038600" cy="3192463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8600" y="2743200"/>
            <a:ext cx="1059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024" y="5621933"/>
            <a:ext cx="783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0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WordArt 2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287747" name="WordArt 3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8077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Hundreds of more slides,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activities, video links,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homework package, lesson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notes, review games,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rubrics, 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full version of this unit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and larger curriculum.</a:t>
            </a:r>
          </a:p>
        </p:txBody>
      </p:sp>
    </p:spTree>
    <p:extLst>
      <p:ext uri="{BB962C8B-B14F-4D97-AF65-F5344CB8AC3E}">
        <p14:creationId xmlns:p14="http://schemas.microsoft.com/office/powerpoint/2010/main" val="16031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</p:spTree>
    <p:extLst>
      <p:ext uri="{BB962C8B-B14F-4D97-AF65-F5344CB8AC3E}">
        <p14:creationId xmlns:p14="http://schemas.microsoft.com/office/powerpoint/2010/main" val="13742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hlinkClick r:id="rId3"/>
              </a:rPr>
              <a:t>http://sciencepowerpoint.com/DNA_Genetics_Unit.html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33413" y="1600200"/>
            <a:ext cx="7772400" cy="25146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914400" y="1676400"/>
            <a:ext cx="723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99FF"/>
                </a:solidFill>
              </a:rPr>
              <a:t>Areas of Focus within The DNA and Genetics Unit: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99"/>
                </a:solidFill>
              </a:rPr>
              <a:t>DNA, DNA Extraction, Structure of DNA, Discovery of the Double Helix, Rosalind Franklin, Nucleotides, RNA, Cell Division, Mitosis, Phases of Mitosis, Chromosomes, Cancer, Ways to Avoid Cancer, What is Inside a Cigarette?, Facts about Smoking?, Anti-Smoking Ads, Meiosis, Phases in Meiosis, </a:t>
            </a:r>
            <a:r>
              <a:rPr lang="en-US" sz="1800" dirty="0" err="1">
                <a:solidFill>
                  <a:srgbClr val="FFFF99"/>
                </a:solidFill>
              </a:rPr>
              <a:t>Mendelian</a:t>
            </a:r>
            <a:r>
              <a:rPr lang="en-US" sz="1800" dirty="0">
                <a:solidFill>
                  <a:srgbClr val="FFFF99"/>
                </a:solidFill>
              </a:rPr>
              <a:t> Genetics, </a:t>
            </a:r>
            <a:r>
              <a:rPr lang="en-US" sz="1800" dirty="0" err="1">
                <a:solidFill>
                  <a:srgbClr val="FFFF99"/>
                </a:solidFill>
              </a:rPr>
              <a:t>Gregor</a:t>
            </a:r>
            <a:r>
              <a:rPr lang="en-US" sz="1800" dirty="0">
                <a:solidFill>
                  <a:srgbClr val="FFFF99"/>
                </a:solidFill>
              </a:rPr>
              <a:t> Mendel, </a:t>
            </a:r>
            <a:r>
              <a:rPr lang="en-US" sz="1800" dirty="0" err="1">
                <a:solidFill>
                  <a:srgbClr val="FFFF99"/>
                </a:solidFill>
              </a:rPr>
              <a:t>Punnett</a:t>
            </a:r>
            <a:r>
              <a:rPr lang="en-US" sz="1800" dirty="0">
                <a:solidFill>
                  <a:srgbClr val="FFFF99"/>
                </a:solidFill>
              </a:rPr>
              <a:t> Squares, Probability, </a:t>
            </a:r>
            <a:r>
              <a:rPr lang="en-US" sz="1800" dirty="0" err="1">
                <a:solidFill>
                  <a:srgbClr val="FFFF99"/>
                </a:solidFill>
              </a:rPr>
              <a:t>Dihybrid</a:t>
            </a:r>
            <a:r>
              <a:rPr lang="en-US" sz="1800" dirty="0">
                <a:solidFill>
                  <a:srgbClr val="FFFF99"/>
                </a:solidFill>
              </a:rPr>
              <a:t> Cross, </a:t>
            </a:r>
            <a:r>
              <a:rPr lang="en-US" sz="1800" dirty="0" err="1">
                <a:solidFill>
                  <a:srgbClr val="FFFF99"/>
                </a:solidFill>
              </a:rPr>
              <a:t>Codominance</a:t>
            </a:r>
            <a:r>
              <a:rPr lang="en-US" sz="1800" dirty="0">
                <a:solidFill>
                  <a:srgbClr val="FFFF99"/>
                </a:solidFill>
              </a:rPr>
              <a:t>, Bio-Ethics, Stem Cell Debate, Cloning Debate</a:t>
            </a:r>
          </a:p>
        </p:txBody>
      </p:sp>
    </p:spTree>
    <p:extLst>
      <p:ext uri="{BB962C8B-B14F-4D97-AF65-F5344CB8AC3E}">
        <p14:creationId xmlns:p14="http://schemas.microsoft.com/office/powerpoint/2010/main" val="1040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485775" y="6324600"/>
            <a:ext cx="228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29973</TotalTime>
  <Words>3655</Words>
  <Application>Microsoft Office PowerPoint</Application>
  <PresentationFormat>On-screen Show (4:3)</PresentationFormat>
  <Paragraphs>1105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Ryan</cp:lastModifiedBy>
  <cp:revision>875</cp:revision>
  <dcterms:created xsi:type="dcterms:W3CDTF">2006-07-11T14:03:17Z</dcterms:created>
  <dcterms:modified xsi:type="dcterms:W3CDTF">2013-05-22T01:18:30Z</dcterms:modified>
</cp:coreProperties>
</file>